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93" r:id="rId19"/>
    <p:sldId id="275" r:id="rId20"/>
    <p:sldId id="276" r:id="rId21"/>
    <p:sldId id="278" r:id="rId22"/>
    <p:sldId id="288" r:id="rId23"/>
    <p:sldId id="279" r:id="rId24"/>
    <p:sldId id="280" r:id="rId25"/>
    <p:sldId id="282" r:id="rId26"/>
    <p:sldId id="283" r:id="rId27"/>
    <p:sldId id="284" r:id="rId28"/>
    <p:sldId id="291" r:id="rId29"/>
    <p:sldId id="286" r:id="rId30"/>
    <p:sldId id="287" r:id="rId3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ZŠ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2.5413607006989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B1-4566-A619-83E6AA17FD08}"/>
                </c:ext>
              </c:extLst>
            </c:dLbl>
            <c:dLbl>
              <c:idx val="1"/>
              <c:layout>
                <c:manualLayout>
                  <c:x val="-4.4208664898320073E-3"/>
                  <c:y val="-7.26207970521790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B1-4566-A619-83E6AA17FD08}"/>
                </c:ext>
              </c:extLst>
            </c:dLbl>
            <c:dLbl>
              <c:idx val="2"/>
              <c:layout>
                <c:manualLayout>
                  <c:x val="0"/>
                  <c:y val="2.69705144795619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B1-4566-A619-83E6AA17FD08}"/>
                </c:ext>
              </c:extLst>
            </c:dLbl>
            <c:dLbl>
              <c:idx val="3"/>
              <c:layout>
                <c:manualLayout>
                  <c:x val="-9.2592592592592587E-3"/>
                  <c:y val="5.762338434756185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B1-4566-A619-83E6AA17FD08}"/>
                </c:ext>
              </c:extLst>
            </c:dLbl>
            <c:dLbl>
              <c:idx val="4"/>
              <c:layout>
                <c:manualLayout>
                  <c:x val="-8.3832750072906984E-3"/>
                  <c:y val="-1.0293566335755959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B1-4566-A619-83E6AA17FD08}"/>
                </c:ext>
              </c:extLst>
            </c:dLbl>
            <c:dLbl>
              <c:idx val="5"/>
              <c:layout>
                <c:manualLayout>
                  <c:x val="0"/>
                  <c:y val="-1.5238095238095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6312997347480109E-3"/>
                  <c:y val="-9.2850510677808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B1-4566-A619-83E6AA17FD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Hárok1!$A$2:$A$9</c:f>
              <c:strCache>
                <c:ptCount val="8"/>
                <c:pt idx="0">
                  <c:v>v škole</c:v>
                </c:pt>
                <c:pt idx="1">
                  <c:v>v rovesníckej skupine</c:v>
                </c:pt>
                <c:pt idx="2">
                  <c:v>doma </c:v>
                </c:pt>
                <c:pt idx="3">
                  <c:v>na ulici</c:v>
                </c:pt>
                <c:pt idx="4">
                  <c:v>na internete</c:v>
                </c:pt>
                <c:pt idx="5">
                  <c:v>v TV, v médiách</c:v>
                </c:pt>
                <c:pt idx="6">
                  <c:v>nemá skúsenosti </c:v>
                </c:pt>
                <c:pt idx="7">
                  <c:v>nevie</c:v>
                </c:pt>
              </c:strCache>
            </c:strRef>
          </c:cat>
          <c:val>
            <c:numRef>
              <c:f>Hárok1!$B$2:$B$9</c:f>
              <c:numCache>
                <c:formatCode>General</c:formatCode>
                <c:ptCount val="8"/>
                <c:pt idx="0">
                  <c:v>18.3</c:v>
                </c:pt>
                <c:pt idx="1">
                  <c:v>14.2</c:v>
                </c:pt>
                <c:pt idx="2">
                  <c:v>3.3</c:v>
                </c:pt>
                <c:pt idx="3">
                  <c:v>21.9</c:v>
                </c:pt>
                <c:pt idx="4">
                  <c:v>31.5</c:v>
                </c:pt>
                <c:pt idx="5">
                  <c:v>7.9</c:v>
                </c:pt>
                <c:pt idx="6">
                  <c:v>23.4</c:v>
                </c:pt>
                <c:pt idx="7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DB1-4566-A619-83E6AA17FD08}"/>
            </c:ext>
          </c:extLst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G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3.5855934674832311E-3"/>
                  <c:y val="-1.7051292635179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B1-4566-A619-83E6AA17FD08}"/>
                </c:ext>
              </c:extLst>
            </c:dLbl>
            <c:dLbl>
              <c:idx val="1"/>
              <c:layout>
                <c:manualLayout>
                  <c:x val="-3.7656751239428403E-4"/>
                  <c:y val="-9.7891815853039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B1-4566-A619-83E6AA17FD08}"/>
                </c:ext>
              </c:extLst>
            </c:dLbl>
            <c:dLbl>
              <c:idx val="2"/>
              <c:layout>
                <c:manualLayout>
                  <c:x val="3.1273694954797315E-3"/>
                  <c:y val="-5.970268474737497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B1-4566-A619-83E6AA17FD08}"/>
                </c:ext>
              </c:extLst>
            </c:dLbl>
            <c:dLbl>
              <c:idx val="3"/>
              <c:layout>
                <c:manualLayout>
                  <c:x val="1.3754009915427237E-3"/>
                  <c:y val="-9.9695248675063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B1-4566-A619-83E6AA17FD08}"/>
                </c:ext>
              </c:extLst>
            </c:dLbl>
            <c:dLbl>
              <c:idx val="4"/>
              <c:layout>
                <c:manualLayout>
                  <c:x val="2.7096092155147271E-3"/>
                  <c:y val="-5.7618237564393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B1-4566-A619-83E6AA17FD08}"/>
                </c:ext>
              </c:extLst>
            </c:dLbl>
            <c:dLbl>
              <c:idx val="5"/>
              <c:layout>
                <c:manualLayout>
                  <c:x val="9.0914503742587725E-3"/>
                  <c:y val="-1.5312915152397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B1-4566-A619-83E6AA17FD08}"/>
                </c:ext>
              </c:extLst>
            </c:dLbl>
            <c:dLbl>
              <c:idx val="6"/>
              <c:layout>
                <c:manualLayout>
                  <c:x val="2.1645888013998249E-2"/>
                  <c:y val="-2.33779243764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B1-4566-A619-83E6AA17FD08}"/>
                </c:ext>
              </c:extLst>
            </c:dLbl>
            <c:dLbl>
              <c:idx val="7"/>
              <c:layout>
                <c:manualLayout>
                  <c:x val="1.5473032714412025E-2"/>
                  <c:y val="-4.68164794007490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B1-4566-A619-83E6AA17FD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Hárok1!$A$2:$A$9</c:f>
              <c:strCache>
                <c:ptCount val="8"/>
                <c:pt idx="0">
                  <c:v>v škole</c:v>
                </c:pt>
                <c:pt idx="1">
                  <c:v>v rovesníckej skupine</c:v>
                </c:pt>
                <c:pt idx="2">
                  <c:v>doma </c:v>
                </c:pt>
                <c:pt idx="3">
                  <c:v>na ulici</c:v>
                </c:pt>
                <c:pt idx="4">
                  <c:v>na internete</c:v>
                </c:pt>
                <c:pt idx="5">
                  <c:v>v TV, v médiách</c:v>
                </c:pt>
                <c:pt idx="6">
                  <c:v>nemá skúsenosti </c:v>
                </c:pt>
                <c:pt idx="7">
                  <c:v>nevie</c:v>
                </c:pt>
              </c:strCache>
            </c:strRef>
          </c:cat>
          <c:val>
            <c:numRef>
              <c:f>Hárok1!$C$2:$C$9</c:f>
              <c:numCache>
                <c:formatCode>General</c:formatCode>
                <c:ptCount val="8"/>
                <c:pt idx="0">
                  <c:v>19.100000000000001</c:v>
                </c:pt>
                <c:pt idx="1">
                  <c:v>16</c:v>
                </c:pt>
                <c:pt idx="2">
                  <c:v>3.5</c:v>
                </c:pt>
                <c:pt idx="3">
                  <c:v>25.7</c:v>
                </c:pt>
                <c:pt idx="4">
                  <c:v>29.7</c:v>
                </c:pt>
                <c:pt idx="5">
                  <c:v>9.5</c:v>
                </c:pt>
                <c:pt idx="6">
                  <c:v>18.7</c:v>
                </c:pt>
                <c:pt idx="7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DB1-4566-A619-83E6AA17FD08}"/>
            </c:ext>
          </c:extLst>
        </c:ser>
        <c:ser>
          <c:idx val="2"/>
          <c:order val="2"/>
          <c:tx>
            <c:strRef>
              <c:f>Hárok1!$D$1</c:f>
              <c:strCache>
                <c:ptCount val="1"/>
                <c:pt idx="0">
                  <c:v>SOŠ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0061728395061727E-2"/>
                  <c:y val="-7.84369754784603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48148148148178E-2"/>
                  <c:y val="5.22913169856402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59259259259316E-3"/>
                  <c:y val="-5.22913169856402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9753086419753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31481481481482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0061728395061727E-2"/>
                  <c:y val="-1.0458263397127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Hárok1!$A$2:$A$9</c:f>
              <c:strCache>
                <c:ptCount val="8"/>
                <c:pt idx="0">
                  <c:v>v škole</c:v>
                </c:pt>
                <c:pt idx="1">
                  <c:v>v rovesníckej skupine</c:v>
                </c:pt>
                <c:pt idx="2">
                  <c:v>doma </c:v>
                </c:pt>
                <c:pt idx="3">
                  <c:v>na ulici</c:v>
                </c:pt>
                <c:pt idx="4">
                  <c:v>na internete</c:v>
                </c:pt>
                <c:pt idx="5">
                  <c:v>v TV, v médiách</c:v>
                </c:pt>
                <c:pt idx="6">
                  <c:v>nemá skúsenosti </c:v>
                </c:pt>
                <c:pt idx="7">
                  <c:v>nevie</c:v>
                </c:pt>
              </c:strCache>
            </c:strRef>
          </c:cat>
          <c:val>
            <c:numRef>
              <c:f>Hárok1!$D$2:$D$9</c:f>
              <c:numCache>
                <c:formatCode>General</c:formatCode>
                <c:ptCount val="8"/>
                <c:pt idx="0">
                  <c:v>18.899999999999999</c:v>
                </c:pt>
                <c:pt idx="1">
                  <c:v>11.7</c:v>
                </c:pt>
                <c:pt idx="2">
                  <c:v>4.3</c:v>
                </c:pt>
                <c:pt idx="3">
                  <c:v>27.7</c:v>
                </c:pt>
                <c:pt idx="4">
                  <c:v>40.4</c:v>
                </c:pt>
                <c:pt idx="5">
                  <c:v>8.9</c:v>
                </c:pt>
                <c:pt idx="6">
                  <c:v>17.399999999999999</c:v>
                </c:pt>
                <c:pt idx="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649408"/>
        <c:axId val="33570816"/>
        <c:axId val="0"/>
      </c:bar3DChart>
      <c:catAx>
        <c:axId val="57649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k-SK"/>
          </a:p>
        </c:txPr>
        <c:crossAx val="33570816"/>
        <c:crosses val="autoZero"/>
        <c:auto val="1"/>
        <c:lblAlgn val="ctr"/>
        <c:lblOffset val="100"/>
        <c:noMultiLvlLbl val="0"/>
      </c:catAx>
      <c:valAx>
        <c:axId val="3357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576494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 b="1"/>
          </a:pPr>
          <a:endParaRPr lang="sk-SK"/>
        </a:p>
      </c:txPr>
    </c:legend>
    <c:plotVisOnly val="1"/>
    <c:dispBlanksAs val="gap"/>
    <c:showDLblsOverMax val="0"/>
  </c:chart>
  <c:txPr>
    <a:bodyPr/>
    <a:lstStyle/>
    <a:p>
      <a:pPr>
        <a:defRPr sz="950" baseline="0"/>
      </a:pPr>
      <a:endParaRPr lang="sk-S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2010 priateľský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6.3291139240506424E-3"/>
                  <c:y val="-7.7354943238602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1098707598259077E-3"/>
                  <c:y val="-1.2658227848101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76793248945147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3291139240506328E-3"/>
                  <c:y val="-8.43881856540084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Hárok1!$A$2:$A$8</c:f>
              <c:strCache>
                <c:ptCount val="7"/>
                <c:pt idx="0">
                  <c:v>Rómovia</c:v>
                </c:pt>
                <c:pt idx="1">
                  <c:v>Černosi</c:v>
                </c:pt>
                <c:pt idx="2">
                  <c:v>Aziati </c:v>
                </c:pt>
                <c:pt idx="3">
                  <c:v>Arabi </c:v>
                </c:pt>
                <c:pt idx="4">
                  <c:v>Židia</c:v>
                </c:pt>
                <c:pt idx="5">
                  <c:v>Maďari</c:v>
                </c:pt>
                <c:pt idx="6">
                  <c:v>Česi</c:v>
                </c:pt>
              </c:strCache>
            </c:strRef>
          </c:cat>
          <c:val>
            <c:numRef>
              <c:f>Hárok1!$B$2:$B$8</c:f>
              <c:numCache>
                <c:formatCode>General</c:formatCode>
                <c:ptCount val="7"/>
                <c:pt idx="0">
                  <c:v>17.2</c:v>
                </c:pt>
                <c:pt idx="1">
                  <c:v>46.4</c:v>
                </c:pt>
                <c:pt idx="2">
                  <c:v>34.700000000000003</c:v>
                </c:pt>
                <c:pt idx="3">
                  <c:v>28.2</c:v>
                </c:pt>
                <c:pt idx="4">
                  <c:v>27.2</c:v>
                </c:pt>
                <c:pt idx="5">
                  <c:v>31.7</c:v>
                </c:pt>
                <c:pt idx="6">
                  <c:v>79.7</c:v>
                </c:pt>
              </c:numCache>
            </c:numRef>
          </c:val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2017 priateľský 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6582278481012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31645569620253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316455696202531E-2"/>
                  <c:y val="-2.5316455696202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5485232067510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6582278481012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6582278481012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Hárok1!$A$2:$A$8</c:f>
              <c:strCache>
                <c:ptCount val="7"/>
                <c:pt idx="0">
                  <c:v>Rómovia</c:v>
                </c:pt>
                <c:pt idx="1">
                  <c:v>Černosi</c:v>
                </c:pt>
                <c:pt idx="2">
                  <c:v>Aziati </c:v>
                </c:pt>
                <c:pt idx="3">
                  <c:v>Arabi </c:v>
                </c:pt>
                <c:pt idx="4">
                  <c:v>Židia</c:v>
                </c:pt>
                <c:pt idx="5">
                  <c:v>Maďari</c:v>
                </c:pt>
                <c:pt idx="6">
                  <c:v>Česi</c:v>
                </c:pt>
              </c:strCache>
            </c:strRef>
          </c:cat>
          <c:val>
            <c:numRef>
              <c:f>Hárok1!$C$2:$C$8</c:f>
              <c:numCache>
                <c:formatCode>General</c:formatCode>
                <c:ptCount val="7"/>
                <c:pt idx="0">
                  <c:v>30.6</c:v>
                </c:pt>
                <c:pt idx="1">
                  <c:v>44.3</c:v>
                </c:pt>
                <c:pt idx="2">
                  <c:v>36.1</c:v>
                </c:pt>
                <c:pt idx="3">
                  <c:v>18</c:v>
                </c:pt>
                <c:pt idx="4">
                  <c:v>26.7</c:v>
                </c:pt>
                <c:pt idx="5">
                  <c:v>47.8</c:v>
                </c:pt>
                <c:pt idx="6">
                  <c:v>78.8</c:v>
                </c:pt>
              </c:numCache>
            </c:numRef>
          </c:val>
        </c:ser>
        <c:ser>
          <c:idx val="2"/>
          <c:order val="2"/>
          <c:tx>
            <c:strRef>
              <c:f>Hárok1!$D$1</c:f>
              <c:strCache>
                <c:ptCount val="1"/>
                <c:pt idx="0">
                  <c:v>2010 nepriateľský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1"/>
              <c:layout>
                <c:manualLayout>
                  <c:x val="1.6877637130801686E-2"/>
                  <c:y val="-5.9071729957805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658227848101266E-2"/>
                  <c:y val="-4.2194092827004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76793248945147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767932489451477E-2"/>
                  <c:y val="-5.4852320675105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9873417721518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548523206751054E-2"/>
                  <c:y val="-7.7354943238602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Hárok1!$A$2:$A$8</c:f>
              <c:strCache>
                <c:ptCount val="7"/>
                <c:pt idx="0">
                  <c:v>Rómovia</c:v>
                </c:pt>
                <c:pt idx="1">
                  <c:v>Černosi</c:v>
                </c:pt>
                <c:pt idx="2">
                  <c:v>Aziati </c:v>
                </c:pt>
                <c:pt idx="3">
                  <c:v>Arabi </c:v>
                </c:pt>
                <c:pt idx="4">
                  <c:v>Židia</c:v>
                </c:pt>
                <c:pt idx="5">
                  <c:v>Maďari</c:v>
                </c:pt>
                <c:pt idx="6">
                  <c:v>Česi</c:v>
                </c:pt>
              </c:strCache>
            </c:strRef>
          </c:cat>
          <c:val>
            <c:numRef>
              <c:f>Hárok1!$D$2:$D$8</c:f>
              <c:numCache>
                <c:formatCode>General</c:formatCode>
                <c:ptCount val="7"/>
                <c:pt idx="0">
                  <c:v>38.1</c:v>
                </c:pt>
                <c:pt idx="1">
                  <c:v>5.7</c:v>
                </c:pt>
                <c:pt idx="2">
                  <c:v>7.2</c:v>
                </c:pt>
                <c:pt idx="3">
                  <c:v>10.1</c:v>
                </c:pt>
                <c:pt idx="4">
                  <c:v>10.5</c:v>
                </c:pt>
                <c:pt idx="5">
                  <c:v>24.8</c:v>
                </c:pt>
                <c:pt idx="6">
                  <c:v>3.7</c:v>
                </c:pt>
              </c:numCache>
            </c:numRef>
          </c:val>
        </c:ser>
        <c:ser>
          <c:idx val="3"/>
          <c:order val="3"/>
          <c:tx>
            <c:strRef>
              <c:f>Hárok1!$E$1</c:f>
              <c:strCache>
                <c:ptCount val="1"/>
                <c:pt idx="0">
                  <c:v>2017 nepriateľský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89873417721518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877637130801648E-2"/>
                  <c:y val="-4.2194092827004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877637130801686E-2"/>
                  <c:y val="-1.2658227848101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43881856540084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8987341772151899E-2"/>
                  <c:y val="-8.43881856540092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76793248945147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1097046413502109E-2"/>
                  <c:y val="-4.2194092827004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Hárok1!$A$2:$A$8</c:f>
              <c:strCache>
                <c:ptCount val="7"/>
                <c:pt idx="0">
                  <c:v>Rómovia</c:v>
                </c:pt>
                <c:pt idx="1">
                  <c:v>Černosi</c:v>
                </c:pt>
                <c:pt idx="2">
                  <c:v>Aziati </c:v>
                </c:pt>
                <c:pt idx="3">
                  <c:v>Arabi </c:v>
                </c:pt>
                <c:pt idx="4">
                  <c:v>Židia</c:v>
                </c:pt>
                <c:pt idx="5">
                  <c:v>Maďari</c:v>
                </c:pt>
                <c:pt idx="6">
                  <c:v>Česi</c:v>
                </c:pt>
              </c:strCache>
            </c:strRef>
          </c:cat>
          <c:val>
            <c:numRef>
              <c:f>Hárok1!$E$2:$E$8</c:f>
              <c:numCache>
                <c:formatCode>General</c:formatCode>
                <c:ptCount val="7"/>
                <c:pt idx="0">
                  <c:v>26.3</c:v>
                </c:pt>
                <c:pt idx="1">
                  <c:v>6.6</c:v>
                </c:pt>
                <c:pt idx="2">
                  <c:v>7.9</c:v>
                </c:pt>
                <c:pt idx="3">
                  <c:v>19.2</c:v>
                </c:pt>
                <c:pt idx="4">
                  <c:v>9.9</c:v>
                </c:pt>
                <c:pt idx="5">
                  <c:v>10.9</c:v>
                </c:pt>
                <c:pt idx="6">
                  <c:v>4.5999999999999996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102592"/>
        <c:axId val="85104128"/>
        <c:axId val="0"/>
      </c:bar3DChart>
      <c:catAx>
        <c:axId val="85102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k-SK"/>
          </a:p>
        </c:txPr>
        <c:crossAx val="85104128"/>
        <c:crosses val="autoZero"/>
        <c:auto val="1"/>
        <c:lblAlgn val="ctr"/>
        <c:lblOffset val="100"/>
        <c:noMultiLvlLbl val="0"/>
      </c:catAx>
      <c:valAx>
        <c:axId val="85104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51025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 b="1"/>
          </a:pPr>
          <a:endParaRPr lang="sk-SK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67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860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327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010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676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126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878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73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895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639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50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19FDA-6333-4ABB-96AB-92099AF30084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54345-3FCD-4AAF-9AF2-9E2D5B97C1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819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08311"/>
          </a:xfrm>
        </p:spPr>
        <p:txBody>
          <a:bodyPr>
            <a:normAutofit/>
          </a:bodyPr>
          <a:lstStyle/>
          <a:p>
            <a:r>
              <a:rPr lang="sk-SK" b="1" dirty="0" smtClean="0"/>
              <a:t>Pohľad pedagógov a žiakov v základných a stredných školách na prejavy extrémizmu 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417712"/>
          </a:xfrm>
        </p:spPr>
        <p:txBody>
          <a:bodyPr>
            <a:normAutofit/>
          </a:bodyPr>
          <a:lstStyle/>
          <a:p>
            <a:r>
              <a:rPr lang="sk-SK" sz="2800" b="1" dirty="0" smtClean="0">
                <a:solidFill>
                  <a:schemeClr val="tx1"/>
                </a:solidFill>
              </a:rPr>
              <a:t>PhDr. Marianna Pétiová, PhD. </a:t>
            </a:r>
          </a:p>
          <a:p>
            <a:r>
              <a:rPr lang="sk-SK" sz="2800" b="1" dirty="0" smtClean="0">
                <a:solidFill>
                  <a:schemeClr val="tx1"/>
                </a:solidFill>
              </a:rPr>
              <a:t>CVTI SR Bratislava </a:t>
            </a:r>
            <a:endParaRPr lang="sk-SK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37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Realizované preventívne aktivity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743858"/>
              </p:ext>
            </p:extLst>
          </p:nvPr>
        </p:nvGraphicFramePr>
        <p:xfrm>
          <a:off x="539552" y="764704"/>
          <a:ext cx="7920880" cy="5327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76278"/>
                <a:gridCol w="1372533"/>
                <a:gridCol w="1472069"/>
              </a:tblGrid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</a:rPr>
                        <a:t>Realizované preventívne aktivity</a:t>
                      </a:r>
                      <a:endParaRPr lang="sk-SK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</a:rPr>
                        <a:t>Počet </a:t>
                      </a:r>
                      <a:endParaRPr lang="sk-SK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</a:rPr>
                        <a:t>%</a:t>
                      </a:r>
                      <a:endParaRPr lang="sk-SK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besedy, prednášky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74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FF0000"/>
                          </a:solidFill>
                          <a:effectLst/>
                        </a:rPr>
                        <a:t>33,8</a:t>
                      </a:r>
                      <a:endParaRPr lang="sk-SK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aktivity realizované v spolupráci s </a:t>
                      </a:r>
                      <a:r>
                        <a:rPr lang="sk-SK" sz="1600" dirty="0" err="1">
                          <a:effectLst/>
                        </a:rPr>
                        <a:t>CPPPaP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8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3,7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aktivity realizované v spolupráci s príslušníkmi PZ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10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výchovné koncerty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19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FF0000"/>
                          </a:solidFill>
                          <a:effectLst/>
                        </a:rPr>
                        <a:t>8,7</a:t>
                      </a:r>
                      <a:endParaRPr lang="sk-SK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workshopy, tvorivé dielne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1,8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kultúrne podujatia (kino, divadlo, návšteva výstavy)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23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FF0000"/>
                          </a:solidFill>
                          <a:effectLst/>
                        </a:rPr>
                        <a:t>10,5</a:t>
                      </a:r>
                      <a:endParaRPr lang="sk-SK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informačné tabule, nástenky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3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1,4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exkurzie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5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2,3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celoškolské aktivity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7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3,1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relácie v školskom rozhlase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0,9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výtvarné súťaže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2,7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ankety a kvízy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5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2,3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aktivity realizované </a:t>
                      </a:r>
                      <a:r>
                        <a:rPr lang="sk-SK" sz="1600" baseline="0" dirty="0" smtClean="0">
                          <a:effectLst/>
                        </a:rPr>
                        <a:t> </a:t>
                      </a:r>
                      <a:r>
                        <a:rPr lang="sk-SK" sz="1600" dirty="0" smtClean="0">
                          <a:effectLst/>
                        </a:rPr>
                        <a:t>s</a:t>
                      </a:r>
                      <a:r>
                        <a:rPr lang="sk-SK" sz="1600" dirty="0">
                          <a:effectLst/>
                        </a:rPr>
                        <a:t> mimovládnymi organizáciami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8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</a:rPr>
                        <a:t>3,7</a:t>
                      </a:r>
                      <a:endParaRPr lang="sk-SK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športové aktivity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2,7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literárne súťaže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1,8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olympiáda ľudských práv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5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2,3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FF0000"/>
                          </a:solidFill>
                          <a:effectLst/>
                        </a:rPr>
                        <a:t>neuvedené </a:t>
                      </a:r>
                      <a:endParaRPr lang="sk-SK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sk-SK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FF0000"/>
                          </a:solidFill>
                          <a:effectLst/>
                        </a:rPr>
                        <a:t>13,7</a:t>
                      </a:r>
                      <a:endParaRPr lang="sk-SK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6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spolu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219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100,0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617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4. Záujem pedagógov o vzdelávanie v oblasti prevencie a eliminácie extrémizmu 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030338"/>
              </p:ext>
            </p:extLst>
          </p:nvPr>
        </p:nvGraphicFramePr>
        <p:xfrm>
          <a:off x="827584" y="1124744"/>
          <a:ext cx="7629078" cy="2016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4664"/>
                <a:gridCol w="1670755"/>
                <a:gridCol w="1543659"/>
              </a:tblGrid>
              <a:tr h="336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Účasť na vzdelávacích aktivitách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2016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2017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36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školenie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10,0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7,6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36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odborný seminár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13,4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9,6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36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konferencia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2,3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FF0000"/>
                          </a:solidFill>
                          <a:effectLst/>
                        </a:rPr>
                        <a:t>3,3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36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iné vzdelávacie aktivity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5,6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3,7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36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nezúčastnil sa 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68,7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75,8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484697"/>
              </p:ext>
            </p:extLst>
          </p:nvPr>
        </p:nvGraphicFramePr>
        <p:xfrm>
          <a:off x="827584" y="4077072"/>
          <a:ext cx="7632848" cy="2371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8481"/>
                <a:gridCol w="1198543"/>
                <a:gridCol w="1717912"/>
                <a:gridCol w="1717912"/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Účasť na vzdelávacích aktivitách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ZŠ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G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SOŠ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</a:tr>
              <a:tr h="348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školenie</a:t>
                      </a:r>
                      <a:endParaRPr lang="sk-SK" sz="18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6,9</a:t>
                      </a:r>
                      <a:endParaRPr lang="sk-SK" sz="18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8,4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8,2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</a:tr>
              <a:tr h="348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odborný seminár</a:t>
                      </a:r>
                      <a:endParaRPr lang="sk-SK" sz="18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9,7</a:t>
                      </a:r>
                      <a:endParaRPr lang="sk-SK" sz="180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6,6</a:t>
                      </a:r>
                      <a:endParaRPr lang="sk-SK" sz="18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15,3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</a:tr>
              <a:tr h="348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konferencia</a:t>
                      </a:r>
                      <a:endParaRPr lang="sk-SK" sz="180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3,9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2,4</a:t>
                      </a:r>
                      <a:endParaRPr lang="sk-SK" sz="18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3,5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</a:tr>
              <a:tr h="348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iné vzdelávacie aktivity</a:t>
                      </a:r>
                      <a:endParaRPr lang="sk-SK" sz="18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2,3</a:t>
                      </a:r>
                      <a:endParaRPr lang="sk-SK" sz="180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2,4</a:t>
                      </a:r>
                      <a:endParaRPr lang="sk-SK" sz="18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10,6</a:t>
                      </a:r>
                      <a:endParaRPr lang="sk-SK" sz="1800" b="1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</a:tr>
              <a:tr h="348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nezúčastnil sa </a:t>
                      </a:r>
                      <a:endParaRPr lang="sk-SK" sz="1800" b="1" i="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77,2</a:t>
                      </a:r>
                      <a:endParaRPr lang="sk-SK" sz="1800" b="1" i="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80,2</a:t>
                      </a:r>
                      <a:endParaRPr lang="sk-SK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62,4</a:t>
                      </a:r>
                      <a:endParaRPr lang="sk-SK" sz="1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864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Záujem pedagógov o vzdelávanie v oblasti prevencie a eliminácie extrémizmu 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275399"/>
              </p:ext>
            </p:extLst>
          </p:nvPr>
        </p:nvGraphicFramePr>
        <p:xfrm>
          <a:off x="827584" y="1124744"/>
          <a:ext cx="7560840" cy="1728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4020"/>
                <a:gridCol w="1511668"/>
                <a:gridCol w="1375152"/>
              </a:tblGrid>
              <a:tr h="417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Záujem o </a:t>
                      </a:r>
                      <a:r>
                        <a:rPr lang="sk-SK" sz="2000" b="1" dirty="0" smtClean="0">
                          <a:effectLst/>
                        </a:rPr>
                        <a:t>vzdelávanie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17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áno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74,3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</a:rPr>
                        <a:t>58,8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17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nie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24,5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40,2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762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nevie posúdiť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1,2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1,0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502484"/>
              </p:ext>
            </p:extLst>
          </p:nvPr>
        </p:nvGraphicFramePr>
        <p:xfrm>
          <a:off x="899592" y="4077072"/>
          <a:ext cx="7416825" cy="1699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8473"/>
                <a:gridCol w="1259461"/>
                <a:gridCol w="1259461"/>
                <a:gridCol w="1329430"/>
              </a:tblGrid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Záujem o </a:t>
                      </a:r>
                      <a:r>
                        <a:rPr lang="sk-SK" sz="2000" b="1" dirty="0" smtClean="0">
                          <a:effectLst/>
                          <a:latin typeface="+mn-lt"/>
                        </a:rPr>
                        <a:t>vzdelávanie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00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áno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60,9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58,7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55,5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00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nie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37,9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38,8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44,5</a:t>
                      </a:r>
                      <a:endParaRPr lang="sk-SK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700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nevie posúdiť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1,2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2,5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793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sk-SK" sz="1800" b="1" dirty="0" smtClean="0"/>
              <a:t>Zistené potvrdili</a:t>
            </a:r>
            <a:r>
              <a:rPr lang="sk-SK" sz="1800" b="1" dirty="0"/>
              <a:t>, že extrémizmus patrí v základných a v stredných školách  k  závažným sociálno-patologickým javom. Pre zníženie jeho výskytu v školskom prostredí  odporúčame:</a:t>
            </a:r>
            <a:r>
              <a:rPr lang="sk-SK" b="1" dirty="0"/>
              <a:t/>
            </a:r>
            <a:br>
              <a:rPr lang="sk-SK" b="1" dirty="0"/>
            </a:b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5616624"/>
          </a:xfrm>
        </p:spPr>
        <p:txBody>
          <a:bodyPr>
            <a:noAutofit/>
          </a:bodyPr>
          <a:lstStyle/>
          <a:p>
            <a:pPr lvl="0"/>
            <a:r>
              <a:rPr lang="sk-SK" sz="1600" dirty="0" smtClean="0"/>
              <a:t>Poskytnúť </a:t>
            </a:r>
            <a:r>
              <a:rPr lang="sk-SK" sz="1600" dirty="0"/>
              <a:t>žiakom </a:t>
            </a:r>
            <a:r>
              <a:rPr lang="sk-SK" sz="1600" dirty="0" smtClean="0"/>
              <a:t>dostatok </a:t>
            </a:r>
            <a:r>
              <a:rPr lang="sk-SK" sz="1600" dirty="0"/>
              <a:t>vedomostí z </a:t>
            </a:r>
            <a:r>
              <a:rPr lang="sk-SK" sz="1600" dirty="0" smtClean="0"/>
              <a:t>histórie, venovať sa otázkam </a:t>
            </a:r>
            <a:r>
              <a:rPr lang="sk-SK" sz="1600" dirty="0"/>
              <a:t>tolerancie, dodržiavania </a:t>
            </a:r>
            <a:r>
              <a:rPr lang="sk-SK" sz="1600" dirty="0" smtClean="0"/>
              <a:t>a rešpektovania ľudských práv v rámci všetkých </a:t>
            </a:r>
            <a:r>
              <a:rPr lang="sk-SK" sz="1600" dirty="0"/>
              <a:t>predmetov, ktoré sa svojim obsahom danou problematikou </a:t>
            </a:r>
            <a:r>
              <a:rPr lang="sk-SK" sz="1600" dirty="0" smtClean="0"/>
              <a:t>zaoberajú.</a:t>
            </a:r>
            <a:endParaRPr lang="sk-SK" sz="1600" dirty="0"/>
          </a:p>
          <a:p>
            <a:pPr lvl="0"/>
            <a:r>
              <a:rPr lang="sk-SK" sz="1600" dirty="0"/>
              <a:t>V rámci využívania nových moderných komunikačných  technológií naučiť žiakov vyhľadávať si informácie na spoľahlivých internetových stránkach a vedieť si získané poznatky overiť.</a:t>
            </a:r>
          </a:p>
          <a:p>
            <a:pPr lvl="0"/>
            <a:r>
              <a:rPr lang="sk-SK" sz="1600" dirty="0"/>
              <a:t>Všímať si názory a správanie žiakov s cieľom </a:t>
            </a:r>
            <a:r>
              <a:rPr lang="sk-SK" sz="1600" dirty="0" smtClean="0"/>
              <a:t>identifikovať </a:t>
            </a:r>
            <a:r>
              <a:rPr lang="sk-SK" sz="1600" dirty="0"/>
              <a:t>prejavy extrémizmu a spoločne s rodičmi a odborníkmi  z </a:t>
            </a:r>
            <a:r>
              <a:rPr lang="sk-SK" sz="1600" dirty="0" err="1"/>
              <a:t>CPPPaP</a:t>
            </a:r>
            <a:r>
              <a:rPr lang="sk-SK" sz="1600" dirty="0"/>
              <a:t> ich eliminovať. Prejavy extrémizmu by v školskom prostredí mali byť </a:t>
            </a:r>
            <a:r>
              <a:rPr lang="sk-SK" sz="1600" dirty="0" smtClean="0"/>
              <a:t>odhalené </a:t>
            </a:r>
            <a:r>
              <a:rPr lang="sk-SK" sz="1600" dirty="0"/>
              <a:t>a ich autor potrestaný v súlade so školským poriadkom. Len tak sa zabráni ich ďalšiemu šíreniu. </a:t>
            </a:r>
          </a:p>
          <a:p>
            <a:pPr lvl="0"/>
            <a:r>
              <a:rPr lang="sk-SK" sz="1600" dirty="0"/>
              <a:t>Snažiť sa účinným spôsobom  odstrániť u žiakov predsudky voči niektorým skupinám osôb a venovať pozornosť tejto téme i v rámci rodičovských združení. </a:t>
            </a:r>
          </a:p>
          <a:p>
            <a:pPr lvl="0"/>
            <a:r>
              <a:rPr lang="sk-SK" sz="1600" dirty="0"/>
              <a:t>Zvýšiť právne vedomie žiakov, poučiť ich o tom, že prejavy extrémizmu sú podľa platnej legislatívy </a:t>
            </a:r>
            <a:r>
              <a:rPr lang="sk-SK" sz="1600" dirty="0" smtClean="0"/>
              <a:t>trestné.  </a:t>
            </a:r>
            <a:endParaRPr lang="sk-SK" sz="1600" dirty="0"/>
          </a:p>
          <a:p>
            <a:pPr lvl="0"/>
            <a:r>
              <a:rPr lang="sk-SK" sz="1600" dirty="0"/>
              <a:t>Zabezpečiť v školách realizáciu  rôznych preventívnych aktivít (interaktívne prednášky, skupinové aktivity, zážitkové učenie, preventívne programy...), ktoré by si vyžadovali aktívnu spoluúčasť žiakov. </a:t>
            </a:r>
          </a:p>
          <a:p>
            <a:pPr lvl="0"/>
            <a:r>
              <a:rPr lang="sk-SK" sz="1600" dirty="0"/>
              <a:t>Pri realizácii opatrení na elimináciu prejavov extrémizmu spolupracovať s viacerými inštitúciami a mimovládnymi organizáciami. </a:t>
            </a:r>
          </a:p>
          <a:p>
            <a:pPr lvl="0"/>
            <a:r>
              <a:rPr lang="sk-SK" sz="1600" dirty="0"/>
              <a:t>Umožniť čo najväčšiemu počtu pedagógov v základných a stredných školách zúčastniť sa vzdelávania zameraného na prevenciu extrémizmu, viac tieto podujatia propagovať a zatraktívniť ich obsah, aby oslovili čo najväčší počet učiteľov. Pomôcť pedagógom i prostredníctvom internetu získať nové poznatky o prejavoch extrémizmu, oboznámiť ich  so spôsobom riešenia týchto závažných problémov a umožniť im výmenu skúsenosti s kolegami z iných škôl alebo krajov. </a:t>
            </a:r>
          </a:p>
          <a:p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2120360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Pohľad žiakov v ŽŠ a SŠ na prejavy extrémizmu 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000" dirty="0"/>
              <a:t>Cieľom výskumnej úlohy „Pohľad žiakov základných a stredných škôl na prejavy extrémizmu“ bolo zistenie názorov, informovanosti a osobných skúseností žiakov s prejavmi extrémizmu. Úloha nadviazala na riešenie problematiky intolerancie a extrémizmu u mladých ľudí vo veku od 12 do 18 rokov, ktoré bolo realizované v Centre vedecko-technických informácií SR v rokoch  </a:t>
            </a:r>
            <a:r>
              <a:rPr lang="sk-SK" sz="2000" dirty="0" smtClean="0"/>
              <a:t>2010, 2016 a 2017. </a:t>
            </a:r>
          </a:p>
          <a:p>
            <a:endParaRPr lang="sk-SK" sz="2000" dirty="0"/>
          </a:p>
          <a:p>
            <a:pPr marL="0" indent="0">
              <a:buNone/>
            </a:pPr>
            <a:r>
              <a:rPr lang="sk-SK" sz="2000" dirty="0" smtClean="0"/>
              <a:t>  Dotazník </a:t>
            </a:r>
            <a:r>
              <a:rPr lang="sk-SK" sz="2000" dirty="0"/>
              <a:t>bol rozdelený na päť základných okruhov: </a:t>
            </a:r>
          </a:p>
          <a:p>
            <a:pPr lvl="0"/>
            <a:r>
              <a:rPr lang="sk-SK" sz="2000" dirty="0"/>
              <a:t>Rodinné prostredie a rovesnícka skupina</a:t>
            </a:r>
          </a:p>
          <a:p>
            <a:pPr lvl="0"/>
            <a:r>
              <a:rPr lang="sk-SK" sz="2000" dirty="0"/>
              <a:t>Prejavy extrémizmu vyskytujúce sa v školskom prostredí </a:t>
            </a:r>
          </a:p>
          <a:p>
            <a:pPr lvl="0"/>
            <a:r>
              <a:rPr lang="sk-SK" sz="2000" dirty="0"/>
              <a:t>Informovanosť žiakov základných a stredných škôl o extrémizme</a:t>
            </a:r>
          </a:p>
          <a:p>
            <a:pPr lvl="0"/>
            <a:r>
              <a:rPr lang="sk-SK" sz="2000" dirty="0"/>
              <a:t>Dôvody príťažlivosti extrémistických hnutí pre deti a mládež </a:t>
            </a:r>
          </a:p>
          <a:p>
            <a:pPr lvl="0"/>
            <a:r>
              <a:rPr lang="sk-SK" sz="2000" dirty="0"/>
              <a:t>Názory a postoje žiakov základných a stredných škôl k skupinám ľudí odlišujúcich sa od ostatných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92378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1. Rodinné prostredie a rovesnícka skupina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555644"/>
              </p:ext>
            </p:extLst>
          </p:nvPr>
        </p:nvGraphicFramePr>
        <p:xfrm>
          <a:off x="1043608" y="1268760"/>
          <a:ext cx="7200800" cy="2103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5822"/>
                <a:gridCol w="1124728"/>
                <a:gridCol w="1125522"/>
                <a:gridCol w="1124728"/>
              </a:tblGrid>
              <a:tr h="2785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Rodinné prostredie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2010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785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rodina úplná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>
                          <a:solidFill>
                            <a:schemeClr val="tx1"/>
                          </a:solidFill>
                          <a:effectLst/>
                        </a:rPr>
                        <a:t>74,8</a:t>
                      </a:r>
                      <a:endParaRPr lang="sk-SK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75,5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73,0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785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rodina doplnená, jeden rodič nevlastný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5,9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7,1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11,7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785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rodina neúplná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16,2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16,5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12,7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25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iné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3,1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0,9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683825"/>
              </p:ext>
            </p:extLst>
          </p:nvPr>
        </p:nvGraphicFramePr>
        <p:xfrm>
          <a:off x="1115616" y="3861047"/>
          <a:ext cx="7128792" cy="2103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5556"/>
                <a:gridCol w="1113481"/>
                <a:gridCol w="1114267"/>
                <a:gridCol w="1185488"/>
              </a:tblGrid>
              <a:tr h="2875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Rodinné prostredie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75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rodina úplná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74,6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76,3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69,5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931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rodina doplnená, jeden rodič nevlastný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12,4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10,3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15,1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75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rodina neúplná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11,8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9,6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11,5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33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iné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1,3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0,8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1,4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900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Rovesnícka skupina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068093"/>
              </p:ext>
            </p:extLst>
          </p:nvPr>
        </p:nvGraphicFramePr>
        <p:xfrm>
          <a:off x="899592" y="836712"/>
          <a:ext cx="7488832" cy="2088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0591"/>
                <a:gridCol w="1012017"/>
                <a:gridCol w="1012810"/>
                <a:gridCol w="1003414"/>
              </a:tblGrid>
              <a:tr h="417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Kamarát </a:t>
                      </a:r>
                      <a:r>
                        <a:rPr lang="sk-SK" sz="2000" b="1" dirty="0" smtClean="0">
                          <a:effectLst/>
                        </a:rPr>
                        <a:t>patriaci k inej rase, etniku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2010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17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áno, viacerí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41,0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39,6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</a:rPr>
                        <a:t>42,8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17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áno, jeden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19,4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19,8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</a:rPr>
                        <a:t>22,6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17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nie, pretože takéto osoby nepozná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33,6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29,7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25,6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17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nie, pretože o kamarátstvo nemá záujem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6,0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10,9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9,0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884615"/>
              </p:ext>
            </p:extLst>
          </p:nvPr>
        </p:nvGraphicFramePr>
        <p:xfrm>
          <a:off x="899592" y="3717035"/>
          <a:ext cx="7488832" cy="2016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472"/>
                <a:gridCol w="1224136"/>
                <a:gridCol w="1008112"/>
                <a:gridCol w="1008112"/>
              </a:tblGrid>
              <a:tr h="40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Kamaráti patriaci k inej rase, etniku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0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áno, viacerí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42,2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39,1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46,9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0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áno, jeden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23,7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25,5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19,6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0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nie, tieto osoby nepozná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25,5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28,5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23,1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0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nie, nemá záujem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8,6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6,8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10,4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98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Kamaráti patria k extrémistom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175535"/>
              </p:ext>
            </p:extLst>
          </p:nvPr>
        </p:nvGraphicFramePr>
        <p:xfrm>
          <a:off x="899592" y="1268760"/>
          <a:ext cx="7344815" cy="136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3082"/>
                <a:gridCol w="1311862"/>
                <a:gridCol w="1179871"/>
              </a:tblGrid>
              <a:tr h="456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Kamaráti patria k extrémistom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áno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28,5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31,8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71,5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68,2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781030"/>
              </p:ext>
            </p:extLst>
          </p:nvPr>
        </p:nvGraphicFramePr>
        <p:xfrm>
          <a:off x="971600" y="3789040"/>
          <a:ext cx="7272808" cy="1205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9015"/>
                <a:gridCol w="1267931"/>
                <a:gridCol w="1267931"/>
                <a:gridCol w="1267931"/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Kamaráti patria k extrémistom 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0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áno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25,8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32,0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40,2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0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nie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74,2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68,0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59,8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600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2. Prejavy extrémizmu zaznamenané v škole 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125266"/>
              </p:ext>
            </p:extLst>
          </p:nvPr>
        </p:nvGraphicFramePr>
        <p:xfrm>
          <a:off x="827584" y="908720"/>
          <a:ext cx="7560840" cy="1429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7930"/>
                <a:gridCol w="1315226"/>
                <a:gridCol w="1447684"/>
              </a:tblGrid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Prejavy</a:t>
                      </a:r>
                      <a:r>
                        <a:rPr lang="sk-SK" sz="2000" b="1" baseline="0" dirty="0" smtClean="0">
                          <a:effectLst/>
                          <a:latin typeface="+mn-lt"/>
                          <a:ea typeface="Times New Roman"/>
                        </a:rPr>
                        <a:t> extrémizmu 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2016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2017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461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často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4,0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7,8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762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občas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61,2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54,6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80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vôbec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34,8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37,6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185023"/>
              </p:ext>
            </p:extLst>
          </p:nvPr>
        </p:nvGraphicFramePr>
        <p:xfrm>
          <a:off x="827584" y="2564904"/>
          <a:ext cx="7560840" cy="1493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034"/>
                <a:gridCol w="1281053"/>
                <a:gridCol w="1195672"/>
                <a:gridCol w="1268081"/>
              </a:tblGrid>
              <a:tr h="360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Prejavy</a:t>
                      </a:r>
                      <a:r>
                        <a:rPr lang="sk-SK" sz="2000" b="1" baseline="0" dirty="0" smtClean="0">
                          <a:effectLst/>
                          <a:latin typeface="+mn-lt"/>
                          <a:ea typeface="Times New Roman"/>
                        </a:rPr>
                        <a:t> extrémizmu 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často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6,6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9,1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9,1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461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občas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53,8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54,3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57,5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vôbec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39,6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36,6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33,4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292829"/>
              </p:ext>
            </p:extLst>
          </p:nvPr>
        </p:nvGraphicFramePr>
        <p:xfrm>
          <a:off x="827584" y="4437111"/>
          <a:ext cx="7560841" cy="144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1220"/>
                <a:gridCol w="2071898"/>
                <a:gridCol w="2007723"/>
              </a:tblGrid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Výskyt prejavov extrémizmu 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Pedagógovia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Žiaci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často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3,9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7,8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zriedkavo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68,5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54,6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vôbec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27,6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37,6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062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2. Prejavy extrémizmu vyskytujúce sa v škole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777940"/>
              </p:ext>
            </p:extLst>
          </p:nvPr>
        </p:nvGraphicFramePr>
        <p:xfrm>
          <a:off x="899592" y="1124743"/>
          <a:ext cx="7488833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4959"/>
                <a:gridCol w="845682"/>
                <a:gridCol w="675694"/>
                <a:gridCol w="1052498"/>
              </a:tblGrid>
              <a:tr h="46805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Prejavy extrémizmu zaznamenané v </a:t>
                      </a:r>
                      <a:r>
                        <a:rPr lang="sk-SK" sz="1800" b="1" dirty="0" smtClean="0">
                          <a:effectLst/>
                        </a:rPr>
                        <a:t>škole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</a:rPr>
                        <a:t> 2016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2017</a:t>
                      </a:r>
                      <a:endParaRPr lang="sk-SK" b="1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Rozdiel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805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prejavy nenávisti voči niektorým skupinám </a:t>
                      </a:r>
                      <a:r>
                        <a:rPr lang="sk-SK" sz="1800" dirty="0" smtClean="0">
                          <a:effectLst/>
                        </a:rPr>
                        <a:t>osôb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50,2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68,5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</a:rPr>
                        <a:t>+18,3</a:t>
                      </a:r>
                      <a:endParaRPr lang="sk-SK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805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negatívne vyjadrenia o rase, </a:t>
                      </a:r>
                      <a:r>
                        <a:rPr lang="sk-SK" sz="1800" dirty="0" smtClean="0">
                          <a:effectLst/>
                        </a:rPr>
                        <a:t>národe, etniku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49,4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62,9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+13,5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8052">
                <a:tc>
                  <a:txBody>
                    <a:bodyPr/>
                    <a:lstStyle/>
                    <a:p>
                      <a:pPr marL="179705" indent="-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  agresívne </a:t>
                      </a:r>
                      <a:r>
                        <a:rPr lang="sk-SK" sz="1800" dirty="0">
                          <a:effectLst/>
                        </a:rPr>
                        <a:t>správanie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38,2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57,8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</a:rPr>
                        <a:t>+19,6</a:t>
                      </a:r>
                      <a:endParaRPr lang="sk-SK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805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nosenie nebezpečných vecí 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25,2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33,0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+7,8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805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symboly propagujúce rasizmus 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15,6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29,4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+13,8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805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oblečenie propagujúce </a:t>
                      </a:r>
                      <a:r>
                        <a:rPr lang="sk-SK" sz="1800" dirty="0">
                          <a:effectLst/>
                        </a:rPr>
                        <a:t>extrémizmus 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13,0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26,4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+13,4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805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propagácia extrémistických aktivít  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11,7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15,6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+3,9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805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propagácia extrémistických tlačovín 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8,4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13,2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+4,8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805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účasť na extrémistických aktivitách 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10,4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13,3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+2,1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939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904656"/>
          </a:xfrm>
        </p:spPr>
        <p:txBody>
          <a:bodyPr>
            <a:normAutofit/>
          </a:bodyPr>
          <a:lstStyle/>
          <a:p>
            <a:r>
              <a:rPr lang="sk-SK" sz="2400" dirty="0" smtClean="0"/>
              <a:t>Výskum zameraný na zistenie prejavov extrémizmu v školskom prostredí bol realizovaný v CVTI SR, Oddelenie prevencie a výskumov v oblasti mládeže  v rokoch 2016 a 2017. </a:t>
            </a:r>
          </a:p>
          <a:p>
            <a:r>
              <a:rPr lang="sk-SK" sz="2400" dirty="0" smtClean="0"/>
              <a:t>Výskum vychádzal z Programového vyhlásenia súčasnej vlády a z Národného akčného plánu boja proti terorizmu na roky 2015-2018. </a:t>
            </a:r>
          </a:p>
          <a:p>
            <a:r>
              <a:rPr lang="sk-SK" sz="2400" dirty="0" smtClean="0"/>
              <a:t>Finančne bol podporený MŠVV a Š SR.</a:t>
            </a:r>
          </a:p>
          <a:p>
            <a:r>
              <a:rPr lang="sk-SK" sz="2400" dirty="0" smtClean="0"/>
              <a:t>V roku 2017 sa výskumu zúčastnilo 497 pedagógov a 2868 žiakov zo základných a stredných škôl. </a:t>
            </a:r>
          </a:p>
          <a:p>
            <a:r>
              <a:rPr lang="sk-SK" sz="2400" dirty="0" smtClean="0"/>
              <a:t>Obidva výskumy boli realizované prostredníctvom dvoch typov dotazníkov v rámci celého Slovenska. </a:t>
            </a:r>
          </a:p>
          <a:p>
            <a:r>
              <a:rPr lang="sk-SK" sz="2400" dirty="0" smtClean="0"/>
              <a:t>Výsledky boli spracované v štatistickom programe SPSS a boli interpretované v jednotlivých </a:t>
            </a:r>
            <a:r>
              <a:rPr lang="sk-SK" sz="2400" dirty="0" err="1" smtClean="0"/>
              <a:t>podsúboroch</a:t>
            </a:r>
            <a:r>
              <a:rPr lang="sk-SK" sz="2400" dirty="0" smtClean="0"/>
              <a:t> podľa vopred stanovených demografických znakov.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37994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Prejavy extrémizmu zaznamenané v škole 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010809"/>
              </p:ext>
            </p:extLst>
          </p:nvPr>
        </p:nvGraphicFramePr>
        <p:xfrm>
          <a:off x="467544" y="1412776"/>
          <a:ext cx="8147248" cy="3960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8632"/>
                <a:gridCol w="936104"/>
                <a:gridCol w="792088"/>
                <a:gridCol w="730424"/>
              </a:tblGrid>
              <a:tr h="360044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Prejavy extrémizmu zaznamenané v </a:t>
                      </a:r>
                      <a:r>
                        <a:rPr lang="sk-SK" sz="2000" b="1" dirty="0" smtClean="0">
                          <a:effectLst/>
                        </a:rPr>
                        <a:t>škole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  ZŠ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negatívne vyjadrenia o rase, národe, etnických </a:t>
                      </a:r>
                      <a:r>
                        <a:rPr lang="sk-SK" sz="2000" dirty="0" smtClean="0">
                          <a:effectLst/>
                        </a:rPr>
                        <a:t>skupinách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>
                          <a:effectLst/>
                          <a:latin typeface="+mn-lt"/>
                        </a:rPr>
                        <a:t>62,3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78,1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75,2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prejavy nenávisti voči niektorým skupinám </a:t>
                      </a:r>
                      <a:r>
                        <a:rPr lang="sk-SK" sz="2000" dirty="0" smtClean="0">
                          <a:effectLst/>
                        </a:rPr>
                        <a:t> osôb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>
                          <a:effectLst/>
                          <a:latin typeface="+mn-lt"/>
                        </a:rPr>
                        <a:t>61,7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68,2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62,2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32604">
                <a:tc>
                  <a:txBody>
                    <a:bodyPr/>
                    <a:lstStyle/>
                    <a:p>
                      <a:pPr marL="179705" indent="-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</a:rPr>
                        <a:t>   agresívne </a:t>
                      </a:r>
                      <a:r>
                        <a:rPr lang="sk-SK" sz="2000" dirty="0">
                          <a:effectLst/>
                        </a:rPr>
                        <a:t>správanie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>
                          <a:effectLst/>
                          <a:latin typeface="+mn-lt"/>
                        </a:rPr>
                        <a:t>56,2</a:t>
                      </a:r>
                      <a:endParaRPr lang="sk-SK" sz="2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58,5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59,9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nosenie oblečenia propagujúceho extrémizmus 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>
                          <a:effectLst/>
                          <a:latin typeface="+mn-lt"/>
                        </a:rPr>
                        <a:t>22,3</a:t>
                      </a:r>
                      <a:endParaRPr lang="sk-SK" sz="2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29,1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30,9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propagácia extrémistických tlačovín 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>
                          <a:effectLst/>
                          <a:latin typeface="+mn-lt"/>
                        </a:rPr>
                        <a:t>12,1</a:t>
                      </a:r>
                      <a:endParaRPr lang="sk-SK" sz="2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13,7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14,9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32604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propagácia extrémistických aktivít  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>
                          <a:effectLst/>
                          <a:latin typeface="+mn-lt"/>
                        </a:rPr>
                        <a:t>11,6</a:t>
                      </a:r>
                      <a:endParaRPr lang="sk-SK" sz="2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18,4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19,9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nosenie nebezpečných vecí 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>
                          <a:effectLst/>
                          <a:latin typeface="+mn-lt"/>
                        </a:rPr>
                        <a:t>28,2</a:t>
                      </a:r>
                      <a:endParaRPr lang="sk-SK" sz="2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33,8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39,4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účasť na extrémistických aktivitách 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>
                          <a:effectLst/>
                          <a:latin typeface="+mn-lt"/>
                        </a:rPr>
                        <a:t>9,0</a:t>
                      </a:r>
                      <a:endParaRPr lang="sk-SK" sz="2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14,4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18,8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17647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symboly propagujúce rasizmus 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>
                          <a:effectLst/>
                          <a:latin typeface="+mn-lt"/>
                        </a:rPr>
                        <a:t>26,5</a:t>
                      </a:r>
                      <a:endParaRPr lang="sk-SK" sz="2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27,4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34,4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322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Miesta, kde sa respondenti s prejavmi extrémizmu stretli 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310387"/>
              </p:ext>
            </p:extLst>
          </p:nvPr>
        </p:nvGraphicFramePr>
        <p:xfrm>
          <a:off x="827585" y="1484783"/>
          <a:ext cx="7488831" cy="3672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6583"/>
                <a:gridCol w="1224136"/>
                <a:gridCol w="1008112"/>
              </a:tblGrid>
              <a:tr h="732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Miesta, kde respondenti prejavy extrémizmu zažili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6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škola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20,2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18,7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6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partia kamarátov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14,9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14,4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6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domáce prostredie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5,2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6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ulica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25,6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24,2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6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internet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39,0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32,3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6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médiá, televízne vysielanie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2,6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8,6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6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s prejavmi extrémizmu sa nikdy nestretol/la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22,4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20,8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6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nevie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0,5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0,6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204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Miesta, kde sa respondenti stretli s prejavmi extrémizmu</a:t>
            </a:r>
            <a:endParaRPr lang="sk-SK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973276"/>
              </p:ext>
            </p:extLst>
          </p:nvPr>
        </p:nvGraphicFramePr>
        <p:xfrm>
          <a:off x="457200" y="1268760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7158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sk-SK" sz="2800" b="1" dirty="0" smtClean="0">
                <a:latin typeface="+mn-lt"/>
              </a:rPr>
              <a:t>3. Spokojnosť žiakov s mierou informovanosti o extrémizme </a:t>
            </a:r>
            <a:endParaRPr lang="sk-SK" sz="2800" b="1" dirty="0">
              <a:latin typeface="+mn-lt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531499"/>
              </p:ext>
            </p:extLst>
          </p:nvPr>
        </p:nvGraphicFramePr>
        <p:xfrm>
          <a:off x="395536" y="980728"/>
          <a:ext cx="8208912" cy="140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5790"/>
                <a:gridCol w="1182508"/>
                <a:gridCol w="1370614"/>
              </a:tblGrid>
              <a:tr h="268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Spokojnosť žiakov s </a:t>
                      </a:r>
                      <a:r>
                        <a:rPr lang="sk-SK" sz="2000" b="1" dirty="0" smtClean="0">
                          <a:effectLst/>
                        </a:rPr>
                        <a:t> informovanosťou </a:t>
                      </a:r>
                      <a:r>
                        <a:rPr lang="sk-SK" sz="2000" b="1" dirty="0">
                          <a:effectLst/>
                        </a:rPr>
                        <a:t>o extrémizme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62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áno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35,3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33,4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944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nie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37,3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35,0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757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o túto tému sa nezaujíma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27,4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31,6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141806"/>
              </p:ext>
            </p:extLst>
          </p:nvPr>
        </p:nvGraphicFramePr>
        <p:xfrm>
          <a:off x="467544" y="2564904"/>
          <a:ext cx="8208912" cy="1451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84665"/>
                <a:gridCol w="965418"/>
                <a:gridCol w="850717"/>
                <a:gridCol w="1008112"/>
              </a:tblGrid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</a:rPr>
                        <a:t>Spokojnosť </a:t>
                      </a:r>
                      <a:r>
                        <a:rPr lang="sk-SK" sz="2000" b="1" dirty="0" smtClean="0">
                          <a:effectLst/>
                          <a:latin typeface="+mn-lt"/>
                        </a:rPr>
                        <a:t>s</a:t>
                      </a:r>
                      <a:r>
                        <a:rPr lang="sk-SK" sz="2000" b="1" dirty="0">
                          <a:effectLst/>
                          <a:latin typeface="+mn-lt"/>
                        </a:rPr>
                        <a:t> mierou informovanosti </a:t>
                      </a:r>
                      <a:endParaRPr lang="sk-SK" sz="2000" b="1" dirty="0" smtClean="0">
                        <a:effectLst/>
                        <a:latin typeface="+mn-l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06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áno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30,4</a:t>
                      </a:r>
                      <a:endParaRPr lang="sk-SK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42,9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33,7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64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+mn-lt"/>
                        </a:rPr>
                        <a:t>nie</a:t>
                      </a:r>
                      <a:endParaRPr lang="sk-SK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35,0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37,6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+mn-lt"/>
                          <a:ea typeface="Times New Roman"/>
                        </a:rPr>
                        <a:t>33,0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90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+mn-lt"/>
                        </a:rPr>
                        <a:t>o túto tému sa nezaujíma</a:t>
                      </a:r>
                      <a:endParaRPr lang="sk-SK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34,6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19,5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33,2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710257"/>
              </p:ext>
            </p:extLst>
          </p:nvPr>
        </p:nvGraphicFramePr>
        <p:xfrm>
          <a:off x="467544" y="4365103"/>
          <a:ext cx="8280919" cy="1771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19164"/>
                <a:gridCol w="1655637"/>
                <a:gridCol w="1506118"/>
              </a:tblGrid>
              <a:tr h="576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Spokojnosť s informovanosťou žiakov </a:t>
                      </a:r>
                      <a:endParaRPr lang="sk-SK" sz="2000" b="1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</a:rPr>
                        <a:t>o </a:t>
                      </a:r>
                      <a:r>
                        <a:rPr lang="sk-SK" sz="2000" b="1" dirty="0">
                          <a:effectLst/>
                        </a:rPr>
                        <a:t>extrémizme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Pedagógovia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Žiaci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292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áno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32,8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33,4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nie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20,9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35,0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nevie posúdiť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46,3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31,6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935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Sledovanosť extrémistických internetových stránok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971344"/>
              </p:ext>
            </p:extLst>
          </p:nvPr>
        </p:nvGraphicFramePr>
        <p:xfrm>
          <a:off x="827584" y="1196752"/>
          <a:ext cx="7488832" cy="2232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4958"/>
                <a:gridCol w="1367835"/>
                <a:gridCol w="1206039"/>
              </a:tblGrid>
              <a:tr h="7606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Sledovanie extrémistických internetových stránok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7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často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8,3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5,3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7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občas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6,6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19,3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7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pozná ich, ale </a:t>
                      </a:r>
                      <a:r>
                        <a:rPr lang="sk-SK" sz="2000" dirty="0" smtClean="0">
                          <a:effectLst/>
                        </a:rPr>
                        <a:t>nesleduje ich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20,3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16,6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7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nepozná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64,8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58,8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2568"/>
              </p:ext>
            </p:extLst>
          </p:nvPr>
        </p:nvGraphicFramePr>
        <p:xfrm>
          <a:off x="755576" y="4293097"/>
          <a:ext cx="7632848" cy="2314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6544"/>
                <a:gridCol w="936104"/>
                <a:gridCol w="792088"/>
                <a:gridCol w="1008112"/>
              </a:tblGrid>
              <a:tr h="403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Sledovanie extrémistických internetových stránok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03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často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4,4</a:t>
                      </a:r>
                      <a:endParaRPr lang="sk-SK" sz="2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5,7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6,4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03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občas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18,7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+mn-lt"/>
                          <a:ea typeface="Times New Roman"/>
                        </a:rPr>
                        <a:t>21,9</a:t>
                      </a:r>
                      <a:endParaRPr lang="sk-SK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18,7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03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pozná ich, ale </a:t>
                      </a:r>
                      <a:r>
                        <a:rPr lang="sk-SK" sz="2000" dirty="0" smtClean="0">
                          <a:effectLst/>
                        </a:rPr>
                        <a:t>nesleduje ich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18,0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14,6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15,5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03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nepozná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58,9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57,7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 smtClean="0">
                          <a:effectLst/>
                          <a:latin typeface="+mn-lt"/>
                          <a:ea typeface="Times New Roman"/>
                        </a:rPr>
                        <a:t>59,5</a:t>
                      </a:r>
                      <a:endParaRPr lang="sk-SK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5909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sk-SK" sz="2800" b="1" dirty="0" smtClean="0"/>
              <a:t>2. Príčiny sympatizovania detí a mládeže s extrémistami</a:t>
            </a:r>
            <a:r>
              <a:rPr lang="sk-SK" sz="2800" dirty="0" smtClean="0"/>
              <a:t> </a:t>
            </a:r>
            <a:endParaRPr lang="sk-SK" sz="28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156995"/>
              </p:ext>
            </p:extLst>
          </p:nvPr>
        </p:nvGraphicFramePr>
        <p:xfrm>
          <a:off x="827585" y="1340768"/>
          <a:ext cx="7776864" cy="4927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0408"/>
                <a:gridCol w="702027"/>
                <a:gridCol w="701201"/>
                <a:gridCol w="702027"/>
                <a:gridCol w="701201"/>
              </a:tblGrid>
              <a:tr h="8205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Príčiny sympatizovania detí a mladých ľudí s extrémistami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%        </a:t>
                      </a:r>
                      <a:r>
                        <a:rPr lang="sk-SK" sz="2000" b="1" dirty="0" smtClean="0">
                          <a:effectLst/>
                        </a:rPr>
                        <a:t>poradie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%        </a:t>
                      </a:r>
                      <a:r>
                        <a:rPr lang="sk-SK" sz="2000" b="1" dirty="0" smtClean="0">
                          <a:effectLst/>
                        </a:rPr>
                        <a:t>poradie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968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nedostatok informácií o dôsledkoch </a:t>
                      </a:r>
                      <a:r>
                        <a:rPr lang="sk-SK" sz="2000" dirty="0" smtClean="0">
                          <a:effectLst/>
                        </a:rPr>
                        <a:t>ich správania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37,9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37,5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968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predsudky a názory získané </a:t>
                      </a:r>
                      <a:r>
                        <a:rPr lang="sk-SK" sz="2000" dirty="0" smtClean="0">
                          <a:effectLst/>
                        </a:rPr>
                        <a:t>v rodine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29,6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23,3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968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potreba byť členom rovesníckej skupiny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28,7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25,4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sk-SK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968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túžba získať si rešpekt okolia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42,5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39,6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968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snaha oplatiť zlú skúsenosť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25,0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7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22,6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968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potreba vzbudiť pozornosť rodičov a učiteľov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22,1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8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19,7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8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968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snaha vybiť si zlosť a agresivitu 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35,6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32,9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968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neschopnosť riešiť svoje problémy </a:t>
                      </a:r>
                      <a:r>
                        <a:rPr lang="sk-SK" sz="2000" dirty="0" smtClean="0">
                          <a:effectLst/>
                        </a:rPr>
                        <a:t>inakšie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32,2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21,5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968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iné 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3,5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 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2,2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 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7704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k-SK" sz="2800" b="1" dirty="0"/>
              <a:t>5</a:t>
            </a:r>
            <a:r>
              <a:rPr lang="sk-SK" sz="2800" b="1" dirty="0" smtClean="0"/>
              <a:t>. Názory </a:t>
            </a:r>
            <a:r>
              <a:rPr lang="sk-SK" sz="2800" b="1" dirty="0"/>
              <a:t>a postoje žiakov </a:t>
            </a:r>
            <a:r>
              <a:rPr lang="sk-SK" sz="2800" b="1" dirty="0" smtClean="0"/>
              <a:t>k</a:t>
            </a:r>
            <a:r>
              <a:rPr lang="sk-SK" sz="2800" b="1" dirty="0"/>
              <a:t> skupinám ľudí odlišujúcich sa od ostatných 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176178"/>
              </p:ext>
            </p:extLst>
          </p:nvPr>
        </p:nvGraphicFramePr>
        <p:xfrm>
          <a:off x="827585" y="1340767"/>
          <a:ext cx="7704856" cy="140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37418"/>
                <a:gridCol w="856096"/>
                <a:gridCol w="855246"/>
                <a:gridCol w="856096"/>
              </a:tblGrid>
              <a:tr h="254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Názor na teóriu nadradenosti bielej rasy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2010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54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súhlasí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18,7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12,6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7,8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54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nesúhlasí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70,1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86,2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</a:rPr>
                        <a:t>90,6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54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nevie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11,2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</a:rPr>
                        <a:t>1,2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</a:rPr>
                        <a:t>1,6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83680"/>
              </p:ext>
            </p:extLst>
          </p:nvPr>
        </p:nvGraphicFramePr>
        <p:xfrm>
          <a:off x="827584" y="3861048"/>
          <a:ext cx="7776864" cy="1475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0"/>
                <a:gridCol w="1152128"/>
                <a:gridCol w="1152128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Názor na teóriu nadradenosti </a:t>
                      </a:r>
                      <a:r>
                        <a:rPr lang="sk-SK" sz="2000" b="1" dirty="0" smtClean="0">
                          <a:effectLst/>
                        </a:rPr>
                        <a:t>bielej </a:t>
                      </a:r>
                      <a:r>
                        <a:rPr lang="sk-SK" sz="2000" b="1" dirty="0">
                          <a:effectLst/>
                        </a:rPr>
                        <a:t>rasy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292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súhlasí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7,7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5,1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9,3</a:t>
                      </a:r>
                    </a:p>
                  </a:txBody>
                  <a:tcPr marL="44450" marR="44450" marT="0" marB="0"/>
                </a:tc>
              </a:tr>
              <a:tr h="287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nesúhlasí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90,9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92,2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89,2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nevie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1,4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2,7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1,5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01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Postoje respondentov k osobám inej národnosti, iného etnika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908110"/>
              </p:ext>
            </p:extLst>
          </p:nvPr>
        </p:nvGraphicFramePr>
        <p:xfrm>
          <a:off x="1043608" y="1700809"/>
          <a:ext cx="7416824" cy="3206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4422"/>
                <a:gridCol w="1381987"/>
                <a:gridCol w="1494719"/>
                <a:gridCol w="1264387"/>
                <a:gridCol w="861309"/>
              </a:tblGrid>
              <a:tr h="6534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Skupina/vzťah: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Priateľský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Nepriateľský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Žiadny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20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err="1" smtClean="0">
                          <a:effectLst/>
                        </a:rPr>
                        <a:t>Mean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60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Rómovia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30,6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26,3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43,1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2,12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60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Černosi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44,3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6,6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49,1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2,05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60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Aziati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36,1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7,9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56,0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2,20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60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Arabi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18,0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19,2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62,8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2,45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60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Židia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26,7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9,9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63,4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2,37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60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Maďari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>
                          <a:effectLst/>
                        </a:rPr>
                        <a:t>47,8</a:t>
                      </a:r>
                      <a:endParaRPr lang="sk-SK" sz="2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10,9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41,3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FF0000"/>
                          </a:solidFill>
                          <a:effectLst/>
                        </a:rPr>
                        <a:t>1,94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027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Česi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78,8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4,6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16,6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FF0000"/>
                          </a:solidFill>
                          <a:effectLst/>
                        </a:rPr>
                        <a:t>1,38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080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Porovnanie údajov za roky 2010 a 2017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033899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692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k-SK" sz="2200" dirty="0" smtClean="0"/>
              <a:t/>
            </a:r>
            <a:br>
              <a:rPr lang="sk-SK" sz="2200" dirty="0" smtClean="0"/>
            </a:br>
            <a:r>
              <a:rPr lang="sk-SK" sz="2200" b="1" dirty="0" smtClean="0"/>
              <a:t>Výsledky </a:t>
            </a:r>
            <a:r>
              <a:rPr lang="sk-SK" sz="2200" b="1" dirty="0"/>
              <a:t>prieskumu potvrdili, že extrémizmus patrí v školskom prostredí k  závažným sociálno-patologickým javom. </a:t>
            </a:r>
            <a:r>
              <a:rPr lang="sk-SK" sz="2200" b="1" dirty="0" smtClean="0"/>
              <a:t/>
            </a:r>
            <a:br>
              <a:rPr lang="sk-SK" sz="2200" b="1" dirty="0" smtClean="0"/>
            </a:br>
            <a:r>
              <a:rPr lang="sk-SK" sz="2200" b="1" dirty="0" smtClean="0"/>
              <a:t>Pre </a:t>
            </a:r>
            <a:r>
              <a:rPr lang="sk-SK" sz="2200" b="1" dirty="0"/>
              <a:t>zníženie jeho výskytu v základných a v stredných školách </a:t>
            </a:r>
            <a:r>
              <a:rPr lang="sk-SK" sz="2000" b="1" dirty="0"/>
              <a:t>odporúčame: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k-SK" sz="7200" dirty="0" smtClean="0"/>
              <a:t>Poskytnúť </a:t>
            </a:r>
            <a:r>
              <a:rPr lang="sk-SK" sz="7200" dirty="0"/>
              <a:t>žiakom v rámci výučby  dostatok vedomostí o historickom dedičstve Slovenska. Tieto poznatky môžu získať priamo na vyučovaní, ale i návštevou filmových a divadelných predstavení,  múzeí a pod. </a:t>
            </a:r>
          </a:p>
          <a:p>
            <a:pPr lvl="0"/>
            <a:r>
              <a:rPr lang="sk-SK" sz="7200" dirty="0"/>
              <a:t>V rámci multikultúrnej výchovy poskytnúť žiakom poznatky o demokracii,  tolerancii, rešpektovaní  iných kultúr a naučiť ich rešpektovať </a:t>
            </a:r>
            <a:r>
              <a:rPr lang="sk-SK" sz="7200" dirty="0" smtClean="0"/>
              <a:t>ľudské </a:t>
            </a:r>
            <a:r>
              <a:rPr lang="sk-SK" sz="7200" dirty="0"/>
              <a:t>práva. </a:t>
            </a:r>
          </a:p>
          <a:p>
            <a:pPr lvl="0"/>
            <a:r>
              <a:rPr lang="sk-SK" sz="7200" dirty="0"/>
              <a:t>Venovať viac pozornosti problematike holokaustu a antisemitizmu, pretože niektorí žiaci majú voči Židom vytvorené neodôvodnené predsudky. </a:t>
            </a:r>
          </a:p>
          <a:p>
            <a:pPr lvl="0"/>
            <a:r>
              <a:rPr lang="sk-SK" sz="7200" dirty="0"/>
              <a:t>Zvyšovať právne vedomie žiakov, poskytnúť im poznatky o trestnej činnosti extrémistov a vyvolať v nich pocit zodpovednosti za svoje konanie.</a:t>
            </a:r>
          </a:p>
          <a:p>
            <a:pPr lvl="0"/>
            <a:r>
              <a:rPr lang="sk-SK" sz="7200" dirty="0"/>
              <a:t>Poučiť žiakov základných a stredných škôl o nebezpečenstve nacionalistickej ideológie a so snahou zastaviť výraznejší nárast sympatizantov tohto hnutia. </a:t>
            </a:r>
          </a:p>
          <a:p>
            <a:pPr lvl="0"/>
            <a:r>
              <a:rPr lang="sk-SK" sz="7200" dirty="0"/>
              <a:t>Sústavný nárast počtu žiakov, ktorí sledujú extrémistické internetové stránky poukazuje na nutnosť dôslednejšej kontroly zo strany rodičov a efektívnej prevencie realizovanej v školskom prostredí. </a:t>
            </a:r>
          </a:p>
          <a:p>
            <a:pPr lvl="0"/>
            <a:r>
              <a:rPr lang="sk-SK" sz="7200" dirty="0"/>
              <a:t>V rámci využívania nových moderných komunikačných technológií naučiť žiakov menej dôverovať neovereným zdrojom poznatkov, naučiť ich vyhľadávať informácie na spoľahlivých internetových stránkach a vedieť si ich overiť.</a:t>
            </a:r>
          </a:p>
          <a:p>
            <a:pPr lvl="0"/>
            <a:r>
              <a:rPr lang="sk-SK" sz="7200" dirty="0" smtClean="0"/>
              <a:t>Pri </a:t>
            </a:r>
            <a:r>
              <a:rPr lang="sk-SK" sz="7200" dirty="0"/>
              <a:t>realizácii preventívnych opatrení zameraných na elimináciu prejavov extrémizmu spolupracovať s viacerými inštitúciami a mimovládnymi organizáciami.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0245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sk-SK" sz="3600" b="1" dirty="0" smtClean="0"/>
              <a:t>Názory pedagógov na prejavy extrémizmu v základných a stredných školách 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/>
          <a:lstStyle/>
          <a:p>
            <a:pPr marL="0" indent="0">
              <a:buNone/>
            </a:pPr>
            <a:r>
              <a:rPr lang="sk-SK" sz="2800" dirty="0" smtClean="0"/>
              <a:t>Dotazník určený pre učiteľov bol zameraný na 4 základné okruhy otázok: </a:t>
            </a:r>
            <a:endParaRPr lang="sk-SK" sz="2800" dirty="0"/>
          </a:p>
          <a:p>
            <a:r>
              <a:rPr lang="sk-SK" sz="2800" dirty="0" smtClean="0"/>
              <a:t>Názory pedagógov na súčasnú situáciu v oblasti extrémizmu</a:t>
            </a:r>
          </a:p>
          <a:p>
            <a:r>
              <a:rPr lang="sk-SK" sz="2800" dirty="0" smtClean="0"/>
              <a:t>Prejavy extrémizmu vyskytujúce sa v školskom prostredí</a:t>
            </a:r>
          </a:p>
          <a:p>
            <a:r>
              <a:rPr lang="sk-SK" sz="2800" dirty="0" smtClean="0"/>
              <a:t>Možnosti eliminácie prejavov extrémizmu </a:t>
            </a:r>
          </a:p>
          <a:p>
            <a:r>
              <a:rPr lang="sk-SK" sz="2800" dirty="0" smtClean="0"/>
              <a:t>Ochota pedagógov vzdelávať sa v danej oblasti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42141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r>
              <a:rPr lang="sk-SK" dirty="0" smtClean="0"/>
              <a:t>                    </a:t>
            </a:r>
            <a:r>
              <a:rPr lang="sk-SK" b="1" dirty="0" smtClean="0"/>
              <a:t>Ďakujem za pozornosť. 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58108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1. </a:t>
            </a:r>
            <a:r>
              <a:rPr lang="sk-SK" sz="2800" b="1" dirty="0"/>
              <a:t>N</a:t>
            </a:r>
            <a:r>
              <a:rPr lang="sk-SK" sz="2800" b="1" dirty="0" smtClean="0"/>
              <a:t>ázory pedagógov na prejavy extrémizmu </a:t>
            </a:r>
            <a:endParaRPr lang="sk-SK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06563" y="2526169"/>
            <a:ext cx="643156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sk-SK" altLang="sk-S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Poznámka: Súčet presahuje 100%, pretože respondenti mohli odpovedať prostredníctvom viacerých možností.</a:t>
            </a:r>
            <a:endParaRPr kumimoji="0" lang="sk-SK" alt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644279"/>
              </p:ext>
            </p:extLst>
          </p:nvPr>
        </p:nvGraphicFramePr>
        <p:xfrm>
          <a:off x="539552" y="1052737"/>
          <a:ext cx="8352927" cy="4846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55228"/>
                <a:gridCol w="886568"/>
                <a:gridCol w="773061"/>
                <a:gridCol w="702783"/>
                <a:gridCol w="1335287"/>
              </a:tblGrid>
              <a:tr h="360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</a:rPr>
                        <a:t>2016</a:t>
                      </a:r>
                      <a:endParaRPr lang="sk-SK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</a:rPr>
                        <a:t>2017</a:t>
                      </a:r>
                      <a:endParaRPr lang="sk-SK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</a:rPr>
                        <a:t>Dôvody súčasného nárastu prejavov extrémizmu</a:t>
                      </a:r>
                      <a:endParaRPr lang="sk-SK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%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poradie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%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poradie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súčasná politická situácia vo svete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59,6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sk-SK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53,6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sk-SK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negatívne dôsledky sociálno-ekonomickej transformácie 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37,6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8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43,8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4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strata ideálov spôsobujúca  frustráciu mladých ľudí 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55,5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sk-SK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52,8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sk-SK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nedostatočné vedomosti z oblasti histórie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42,9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30,6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6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nevhodná výchova v rodine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54,8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43,8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4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akceptovanie násilia v médiách 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69,0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sk-SK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48,6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sk-SK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vplyv kamarátov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41,4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7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38,1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5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strach mladých ľudí zo sociálneho vylúčenia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22,0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11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16,5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9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učitelia nemajú dostatok času na individuálnu činnosť 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15,6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12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11,7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10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negatívne osobné zážitky detí a mládeže 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22,9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9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14,7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11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nedôvera voči etablovaným politickým stranám 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20,7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10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20,4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8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dlhodobé zanedbávanie problémov chudoby obyvateľstva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45,7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5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25,6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7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iné 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26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1,1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13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2,6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265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nevie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3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0,4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0</a:t>
                      </a:r>
                      <a:endParaRPr lang="sk-SK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0</a:t>
                      </a:r>
                      <a:endParaRPr lang="sk-SK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28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2. Prejavy extrémizmu zaznamenané v školskom prostredí 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230022"/>
              </p:ext>
            </p:extLst>
          </p:nvPr>
        </p:nvGraphicFramePr>
        <p:xfrm>
          <a:off x="251520" y="1124743"/>
          <a:ext cx="8784976" cy="5175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2788"/>
                <a:gridCol w="960947"/>
                <a:gridCol w="675057"/>
                <a:gridCol w="864096"/>
                <a:gridCol w="792088"/>
              </a:tblGrid>
              <a:tr h="249727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 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2016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2017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516313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Prejavy extrémizmu zaznamenané v školskom prostredí 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Počet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%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Počet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%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3180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negatívne výroky o rase, </a:t>
                      </a:r>
                      <a:r>
                        <a:rPr lang="sk-SK" sz="1800" dirty="0" smtClean="0">
                          <a:effectLst/>
                        </a:rPr>
                        <a:t>národe</a:t>
                      </a:r>
                      <a:r>
                        <a:rPr lang="sk-SK" sz="1800" baseline="0" dirty="0" smtClean="0">
                          <a:effectLst/>
                        </a:rPr>
                        <a:t> a </a:t>
                      </a:r>
                      <a:r>
                        <a:rPr lang="sk-SK" sz="1800" dirty="0" smtClean="0">
                          <a:effectLst/>
                        </a:rPr>
                        <a:t>etnických </a:t>
                      </a:r>
                      <a:r>
                        <a:rPr lang="sk-SK" sz="1800" dirty="0">
                          <a:effectLst/>
                        </a:rPr>
                        <a:t>skupinách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296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43,5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266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53,5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14268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agresívne správanie 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    281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41,3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235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47,3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32048">
                <a:tc>
                  <a:txBody>
                    <a:bodyPr/>
                    <a:lstStyle/>
                    <a:p>
                      <a:pPr marL="179705" indent="-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  prejavy </a:t>
                      </a:r>
                      <a:r>
                        <a:rPr lang="sk-SK" sz="1800" dirty="0">
                          <a:effectLst/>
                        </a:rPr>
                        <a:t>nenávisti voči niektorým skupinám (Rómovia, Židia)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    185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27,2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156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31,4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16313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oblečenie a symboly propagujúce extrémizmus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     48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7,0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    57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11,5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16313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šikanovanie žiaka pre jeho farbu pleti, vierovyznanie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    38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5,6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smtClean="0">
                          <a:effectLst/>
                        </a:rPr>
                        <a:t>   </a:t>
                      </a:r>
                      <a:r>
                        <a:rPr lang="sk-SK" sz="1800" dirty="0">
                          <a:effectLst/>
                        </a:rPr>
                        <a:t>48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  </a:t>
                      </a:r>
                      <a:r>
                        <a:rPr lang="sk-SK" sz="1800" b="1" dirty="0" smtClean="0">
                          <a:effectLst/>
                        </a:rPr>
                        <a:t>9,7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16313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propagácia extrémizmu prostredníctvom rôznych tlačovín 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  </a:t>
                      </a:r>
                      <a:r>
                        <a:rPr lang="sk-SK" sz="1800" dirty="0" smtClean="0">
                          <a:effectLst/>
                        </a:rPr>
                        <a:t>      6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0,9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    9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  </a:t>
                      </a:r>
                      <a:r>
                        <a:rPr lang="sk-SK" sz="1800" b="1" dirty="0" smtClean="0">
                          <a:effectLst/>
                        </a:rPr>
                        <a:t>1,8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16313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propagácia extrémistických aktivít  (pochody, demonštrácie)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  </a:t>
                      </a:r>
                      <a:r>
                        <a:rPr lang="sk-SK" sz="1800" dirty="0" smtClean="0">
                          <a:effectLst/>
                        </a:rPr>
                        <a:t>      5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0,7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    6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  </a:t>
                      </a:r>
                      <a:r>
                        <a:rPr lang="sk-SK" sz="1800" b="1" dirty="0" smtClean="0">
                          <a:effectLst/>
                        </a:rPr>
                        <a:t>1,2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16313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tieto prejavy sa u žiakov nevyskytli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</a:rPr>
                        <a:t>     215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rgbClr val="FF0000"/>
                          </a:solidFill>
                          <a:effectLst/>
                        </a:rPr>
                        <a:t>31,6</a:t>
                      </a:r>
                      <a:endParaRPr lang="sk-SK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105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</a:rPr>
                        <a:t>21,1</a:t>
                      </a:r>
                      <a:endParaRPr lang="sk-SK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059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Výskyt prejavov extrémizmu v škole 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395959"/>
              </p:ext>
            </p:extLst>
          </p:nvPr>
        </p:nvGraphicFramePr>
        <p:xfrm>
          <a:off x="827584" y="1268760"/>
          <a:ext cx="7416823" cy="18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4911"/>
                <a:gridCol w="2032432"/>
                <a:gridCol w="1969480"/>
              </a:tblGrid>
              <a:tr h="440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Výskyt prejavov extrémizmu 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40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často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3,2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3,9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40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zriedkavo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65,3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68,5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77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vôbec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31,5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27,6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385699"/>
              </p:ext>
            </p:extLst>
          </p:nvPr>
        </p:nvGraphicFramePr>
        <p:xfrm>
          <a:off x="827584" y="4005063"/>
          <a:ext cx="7488832" cy="2125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/>
                <a:gridCol w="1656184"/>
                <a:gridCol w="1276532"/>
                <a:gridCol w="1387764"/>
              </a:tblGrid>
              <a:tr h="5314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Calibri" panose="020F0502020204030204" pitchFamily="34" charset="0"/>
                        </a:rPr>
                        <a:t>Výskyt prejavov extrémizmu  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5314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Calibri" panose="020F0502020204030204" pitchFamily="34" charset="0"/>
                        </a:rPr>
                        <a:t>často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4,7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0,9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4,3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5314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Calibri" panose="020F0502020204030204" pitchFamily="34" charset="0"/>
                        </a:rPr>
                        <a:t>zriedkavo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67,0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67,1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70,1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5314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Calibri" panose="020F0502020204030204" pitchFamily="34" charset="0"/>
                        </a:rPr>
                        <a:t>vôbec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28,3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32,0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25,6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764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V škole sú žiaci, ktorí sympatizujú s členmi extrémistických skupín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651112"/>
              </p:ext>
            </p:extLst>
          </p:nvPr>
        </p:nvGraphicFramePr>
        <p:xfrm>
          <a:off x="683567" y="1340767"/>
          <a:ext cx="7848872" cy="2105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7090"/>
                <a:gridCol w="1598050"/>
                <a:gridCol w="1453732"/>
              </a:tblGrid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V škole sú žiaci, ktorí sympatizujú s extrémistami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áno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28,5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33,0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</a:rPr>
                        <a:t>39,6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18,3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nevie posúdiť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31,9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48,7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662862"/>
              </p:ext>
            </p:extLst>
          </p:nvPr>
        </p:nvGraphicFramePr>
        <p:xfrm>
          <a:off x="683568" y="4221088"/>
          <a:ext cx="7848872" cy="2187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1106"/>
                <a:gridCol w="1035558"/>
                <a:gridCol w="936104"/>
                <a:gridCol w="936104"/>
              </a:tblGrid>
              <a:tr h="495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V škole sú žiaci, ktorí sympatizujú s extrémistami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95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áno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26,1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38,8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40,9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95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20,6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17,5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15,2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95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nevie posúdiť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53,3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43,7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43,9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25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Žiaci, ktorí patria k extrémistom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26485"/>
              </p:ext>
            </p:extLst>
          </p:nvPr>
        </p:nvGraphicFramePr>
        <p:xfrm>
          <a:off x="683568" y="980729"/>
          <a:ext cx="7704855" cy="1872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1334"/>
                <a:gridCol w="1525650"/>
                <a:gridCol w="1387871"/>
              </a:tblGrid>
              <a:tr h="4583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V škole sú žiaci, ktorí patria k  extrémistom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583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áno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7,4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11,7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583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</a:rPr>
                        <a:t>64,1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32,6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97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nevie posúdiť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28,5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55,7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127122"/>
              </p:ext>
            </p:extLst>
          </p:nvPr>
        </p:nvGraphicFramePr>
        <p:xfrm>
          <a:off x="611561" y="3717032"/>
          <a:ext cx="7848871" cy="20744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2758"/>
                <a:gridCol w="1332827"/>
                <a:gridCol w="1036643"/>
                <a:gridCol w="1036643"/>
              </a:tblGrid>
              <a:tr h="540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V škole sú žiaci, ktorí patria k  extrémistom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01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áno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9,9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5,0</a:t>
                      </a:r>
                      <a:endParaRPr lang="sk-SK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17,7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32,0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45,0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27,4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540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nevie posúdiť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58,1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50,0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54,9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92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3. Možnosti eliminácie prejavov extrémizmu v školskom prostredí </a:t>
            </a:r>
            <a:endParaRPr lang="sk-SK" sz="28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5586"/>
              </p:ext>
            </p:extLst>
          </p:nvPr>
        </p:nvGraphicFramePr>
        <p:xfrm>
          <a:off x="971599" y="1268759"/>
          <a:ext cx="7200802" cy="1674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5822"/>
                <a:gridCol w="1687490"/>
                <a:gridCol w="1687490"/>
              </a:tblGrid>
              <a:tr h="450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Realizácia preventívnych aktivít 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2016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2017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140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áno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43,8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32,0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nie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55,1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</a:rPr>
                        <a:t>63,7</a:t>
                      </a:r>
                      <a:endParaRPr lang="sk-SK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50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neodpovedal/a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1,1</a:t>
                      </a:r>
                      <a:endParaRPr lang="sk-SK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4,3</a:t>
                      </a:r>
                      <a:endParaRPr lang="sk-SK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828444"/>
              </p:ext>
            </p:extLst>
          </p:nvPr>
        </p:nvGraphicFramePr>
        <p:xfrm>
          <a:off x="971601" y="4221088"/>
          <a:ext cx="7200800" cy="162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5916"/>
                <a:gridCol w="1091030"/>
                <a:gridCol w="945559"/>
                <a:gridCol w="1018295"/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Calibri" panose="020F0502020204030204" pitchFamily="34" charset="0"/>
                        </a:rPr>
                        <a:t>Realizácia preventívnych aktivít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ZŠ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G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SOŠ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721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Calibri" panose="020F0502020204030204" pitchFamily="34" charset="0"/>
                        </a:rPr>
                        <a:t>áno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25,3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45,0</a:t>
                      </a:r>
                      <a:endParaRPr lang="sk-SK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36,0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721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  <a:latin typeface="Calibri" panose="020F0502020204030204" pitchFamily="34" charset="0"/>
                        </a:rPr>
                        <a:t>nie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70,0</a:t>
                      </a:r>
                      <a:endParaRPr lang="sk-SK" sz="20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48,8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61,6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3721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  <a:latin typeface="Calibri" panose="020F0502020204030204" pitchFamily="34" charset="0"/>
                        </a:rPr>
                        <a:t>neodpovedal/a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4,7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6,2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2,4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385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1611</Words>
  <Application>Microsoft Office PowerPoint</Application>
  <PresentationFormat>Prezentácia na obrazovke (4:3)</PresentationFormat>
  <Paragraphs>930</Paragraphs>
  <Slides>30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1" baseType="lpstr">
      <vt:lpstr>Motív Office</vt:lpstr>
      <vt:lpstr>Pohľad pedagógov a žiakov v základných a stredných školách na prejavy extrémizmu </vt:lpstr>
      <vt:lpstr>Prezentácia programu PowerPoint</vt:lpstr>
      <vt:lpstr>Názory pedagógov na prejavy extrémizmu v základných a stredných školách </vt:lpstr>
      <vt:lpstr>1. Názory pedagógov na prejavy extrémizmu </vt:lpstr>
      <vt:lpstr>2. Prejavy extrémizmu zaznamenané v školskom prostredí </vt:lpstr>
      <vt:lpstr>Výskyt prejavov extrémizmu v škole </vt:lpstr>
      <vt:lpstr>V škole sú žiaci, ktorí sympatizujú s členmi extrémistických skupín</vt:lpstr>
      <vt:lpstr>Žiaci, ktorí patria k extrémistom</vt:lpstr>
      <vt:lpstr>3. Možnosti eliminácie prejavov extrémizmu v školskom prostredí </vt:lpstr>
      <vt:lpstr>Realizované preventívne aktivity</vt:lpstr>
      <vt:lpstr>4. Záujem pedagógov o vzdelávanie v oblasti prevencie a eliminácie extrémizmu </vt:lpstr>
      <vt:lpstr>Záujem pedagógov o vzdelávanie v oblasti prevencie a eliminácie extrémizmu </vt:lpstr>
      <vt:lpstr>Zistené potvrdili, že extrémizmus patrí v základných a v stredných školách  k  závažným sociálno-patologickým javom. Pre zníženie jeho výskytu v školskom prostredí  odporúčame: </vt:lpstr>
      <vt:lpstr>Pohľad žiakov v ŽŠ a SŠ na prejavy extrémizmu </vt:lpstr>
      <vt:lpstr>1. Rodinné prostredie a rovesnícka skupina</vt:lpstr>
      <vt:lpstr>Rovesnícka skupina</vt:lpstr>
      <vt:lpstr>Kamaráti patria k extrémistom</vt:lpstr>
      <vt:lpstr>2. Prejavy extrémizmu zaznamenané v škole </vt:lpstr>
      <vt:lpstr>2. Prejavy extrémizmu vyskytujúce sa v škole</vt:lpstr>
      <vt:lpstr>Prejavy extrémizmu zaznamenané v škole </vt:lpstr>
      <vt:lpstr>Miesta, kde sa respondenti s prejavmi extrémizmu stretli </vt:lpstr>
      <vt:lpstr>Miesta, kde sa respondenti stretli s prejavmi extrémizmu</vt:lpstr>
      <vt:lpstr>3. Spokojnosť žiakov s mierou informovanosti o extrémizme </vt:lpstr>
      <vt:lpstr>Sledovanosť extrémistických internetových stránok</vt:lpstr>
      <vt:lpstr>2. Príčiny sympatizovania detí a mládeže s extrémistami </vt:lpstr>
      <vt:lpstr>5. Názory a postoje žiakov k skupinám ľudí odlišujúcich sa od ostatných </vt:lpstr>
      <vt:lpstr>Postoje respondentov k osobám inej národnosti, iného etnika</vt:lpstr>
      <vt:lpstr>Porovnanie údajov za roky 2010 a 2017</vt:lpstr>
      <vt:lpstr> Výsledky prieskumu potvrdili, že extrémizmus patrí v školskom prostredí k  závažným sociálno-patologickým javom.  Pre zníženie jeho výskytu v základných a v stredných školách odporúčame: 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Pohľad pedagógov a žiakov v základných a stredných školách na prejavy extrémizmu</dc:title>
  <dc:creator>Marianna Petiova</dc:creator>
  <cp:lastModifiedBy>Marianna Petiova</cp:lastModifiedBy>
  <cp:revision>40</cp:revision>
  <cp:lastPrinted>2018-03-12T12:07:29Z</cp:lastPrinted>
  <dcterms:created xsi:type="dcterms:W3CDTF">2018-02-27T09:23:11Z</dcterms:created>
  <dcterms:modified xsi:type="dcterms:W3CDTF">2018-03-12T12:23:13Z</dcterms:modified>
</cp:coreProperties>
</file>