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8" r:id="rId2"/>
    <p:sldId id="327" r:id="rId3"/>
    <p:sldId id="314" r:id="rId4"/>
    <p:sldId id="376" r:id="rId5"/>
    <p:sldId id="372" r:id="rId6"/>
    <p:sldId id="373" r:id="rId7"/>
    <p:sldId id="330" r:id="rId8"/>
    <p:sldId id="363" r:id="rId9"/>
    <p:sldId id="362" r:id="rId10"/>
    <p:sldId id="368" r:id="rId11"/>
    <p:sldId id="346" r:id="rId12"/>
    <p:sldId id="345" r:id="rId13"/>
    <p:sldId id="337" r:id="rId14"/>
    <p:sldId id="374" r:id="rId15"/>
    <p:sldId id="375" r:id="rId16"/>
    <p:sldId id="377" r:id="rId17"/>
    <p:sldId id="369" r:id="rId18"/>
    <p:sldId id="364" r:id="rId1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FF"/>
    <a:srgbClr val="0066FF"/>
    <a:srgbClr val="33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6526D7-32D1-405D-A786-48EB65377EEE}" type="datetimeFigureOut">
              <a:rPr lang="sk-SK"/>
              <a:pPr>
                <a:defRPr/>
              </a:pPr>
              <a:t>31.8.2015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A79EFC-DCCE-4C54-A63B-6A161430E1D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6D02EE-82A1-4D96-9256-DF208082BBB9}" type="datetimeFigureOut">
              <a:rPr lang="sk-SK"/>
              <a:pPr>
                <a:defRPr/>
              </a:pPr>
              <a:t>31.8.2015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E8AC7F-4327-45C3-8575-FCEA32C19B2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E8AC7F-4327-45C3-8575-FCEA32C19B28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2662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8F0952-AE4F-42DD-803D-5AB94784BC97}" type="slidenum">
              <a:rPr lang="sk-SK" smtClean="0"/>
              <a:pPr/>
              <a:t>14</a:t>
            </a:fld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29700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E06A9F-0977-40B0-91D0-A4015679CB76}" type="slidenum">
              <a:rPr lang="sk-SK" sz="1200"/>
              <a:pPr algn="r"/>
              <a:t>16</a:t>
            </a:fld>
            <a:endParaRPr lang="sk-SK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35FD-690F-462E-BCB4-1BB0424C22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D7FD-B26E-4E76-8893-317831787A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F15AA-85B5-483D-B80F-C124F935AC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9BF3-A106-4957-9346-D855602A3F7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med"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4720-77B7-495A-8488-FEC6053B58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9534-7506-473E-BFB6-D606DAAF748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07A0-96DE-4E83-ABA3-9E40BB48E1E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F216-1CC6-4849-8B44-452315295F1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05ADA-3DF7-4AED-85D7-71CDA07464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938F5-B81A-40DF-80B5-D75A79695F5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E633-788C-440C-8826-DA314915D9A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68EB-EB8E-4306-9D3D-1D3E1A51CF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8DC20C-EE2B-46E8-B85C-0D928A057E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10000"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jpeg"/><Relationship Id="rId3" Type="http://schemas.openxmlformats.org/officeDocument/2006/relationships/hyperlink" Target="http://www.velux.sk/" TargetMode="External"/><Relationship Id="rId7" Type="http://schemas.openxmlformats.org/officeDocument/2006/relationships/hyperlink" Target="http://www.johnsoncontrols.com/publish/us/en.html" TargetMode="External"/><Relationship Id="rId12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jpeg"/><Relationship Id="rId15" Type="http://schemas.openxmlformats.org/officeDocument/2006/relationships/image" Target="../media/image62.jpe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hyperlink" Target="http://www.leoni.com/?L=1" TargetMode="External"/><Relationship Id="rId1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://www.tsk.s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png"/><Relationship Id="rId39" Type="http://schemas.openxmlformats.org/officeDocument/2006/relationships/image" Target="../media/image49.jpeg"/><Relationship Id="rId3" Type="http://schemas.openxmlformats.org/officeDocument/2006/relationships/image" Target="../media/image13.png"/><Relationship Id="rId21" Type="http://schemas.openxmlformats.org/officeDocument/2006/relationships/image" Target="../media/image31.jpe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jpeg"/><Relationship Id="rId38" Type="http://schemas.openxmlformats.org/officeDocument/2006/relationships/image" Target="../media/image48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png"/><Relationship Id="rId41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32" Type="http://schemas.openxmlformats.org/officeDocument/2006/relationships/image" Target="../media/image42.jpe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31" Type="http://schemas.openxmlformats.org/officeDocument/2006/relationships/image" Target="../media/image41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dctsk1\fryvaldska\CR\foto_TSK\hrady\TN_hrad_b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16824" cy="48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79388" y="1196975"/>
            <a:ext cx="8640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673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noProof="1" smtClean="0">
                <a:solidFill>
                  <a:schemeClr val="bg1"/>
                </a:solidFill>
              </a:rPr>
              <a:t>The Self- Governing Region of Trenčín</a:t>
            </a:r>
            <a:endParaRPr lang="en-US" sz="2800" b="1" noProof="1">
              <a:solidFill>
                <a:schemeClr val="bg1"/>
              </a:solidFill>
            </a:endParaRPr>
          </a:p>
        </p:txBody>
      </p:sp>
      <p:sp>
        <p:nvSpPr>
          <p:cNvPr id="2053" name="BlokTextu 4"/>
          <p:cNvSpPr txBox="1">
            <a:spLocks noChangeArrowheads="1"/>
          </p:cNvSpPr>
          <p:nvPr/>
        </p:nvSpPr>
        <p:spPr bwMode="auto">
          <a:xfrm>
            <a:off x="971600" y="5733256"/>
            <a:ext cx="7127875" cy="76944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200" b="1" noProof="1" smtClean="0">
                <a:solidFill>
                  <a:schemeClr val="bg1"/>
                </a:solidFill>
              </a:rPr>
              <a:t>Visit of Honorary Consuls in Trenčín </a:t>
            </a:r>
          </a:p>
          <a:p>
            <a:pPr algn="ctr"/>
            <a:r>
              <a:rPr lang="sk-SK" sz="2200" b="1" noProof="1" smtClean="0">
                <a:solidFill>
                  <a:schemeClr val="bg1"/>
                </a:solidFill>
              </a:rPr>
              <a:t> 20th May 2015</a:t>
            </a:r>
            <a:endParaRPr lang="sk-SK" sz="2200" b="1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59" descr="trencin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1914425"/>
            <a:ext cx="4791075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8"/>
          <p:cNvSpPr txBox="1">
            <a:spLocks noChangeArrowheads="1"/>
          </p:cNvSpPr>
          <p:nvPr/>
        </p:nvSpPr>
        <p:spPr bwMode="auto">
          <a:xfrm>
            <a:off x="4643438" y="1628800"/>
            <a:ext cx="450056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Akebono</a:t>
            </a:r>
            <a:r>
              <a:rPr lang="en-US" sz="1400" b="1" noProof="1" smtClean="0"/>
              <a:t> </a:t>
            </a:r>
            <a:r>
              <a:rPr lang="en-US" sz="1400" b="1" noProof="1" smtClean="0">
                <a:solidFill>
                  <a:srgbClr val="0070C0"/>
                </a:solidFill>
              </a:rPr>
              <a:t>(Japan)</a:t>
            </a:r>
            <a:r>
              <a:rPr lang="en-US" sz="1400" b="1" noProof="1" smtClean="0"/>
              <a:t> - </a:t>
            </a:r>
            <a:r>
              <a:rPr lang="en-US" sz="1400" noProof="1" smtClean="0"/>
              <a:t>automotive parts and systems </a:t>
            </a:r>
          </a:p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AU</a:t>
            </a:r>
            <a:r>
              <a:rPr lang="en-US" sz="1400" b="1" noProof="1" smtClean="0"/>
              <a:t> </a:t>
            </a:r>
            <a:r>
              <a:rPr lang="en-US" sz="1400" b="1" noProof="1" smtClean="0">
                <a:solidFill>
                  <a:srgbClr val="0070C0"/>
                </a:solidFill>
              </a:rPr>
              <a:t>Optronics</a:t>
            </a:r>
            <a:r>
              <a:rPr lang="en-US" sz="1400" b="1" noProof="1" smtClean="0"/>
              <a:t> </a:t>
            </a:r>
            <a:r>
              <a:rPr lang="en-US" sz="1400" b="1" noProof="1" smtClean="0">
                <a:solidFill>
                  <a:srgbClr val="0070C0"/>
                </a:solidFill>
              </a:rPr>
              <a:t>(Taiwan)</a:t>
            </a:r>
            <a:r>
              <a:rPr lang="en-US" sz="1400" b="1" noProof="1" smtClean="0"/>
              <a:t> </a:t>
            </a:r>
            <a:r>
              <a:rPr lang="en-US" sz="1400" noProof="1" smtClean="0"/>
              <a:t>– LCD panels</a:t>
            </a:r>
          </a:p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Continental Matador  (Slovakia)</a:t>
            </a:r>
            <a:r>
              <a:rPr lang="en-US" sz="1400" noProof="1" smtClean="0"/>
              <a:t>- automotive / tire production</a:t>
            </a:r>
          </a:p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Emerson (Int.) </a:t>
            </a:r>
            <a:r>
              <a:rPr lang="en-US" sz="1400" noProof="1" smtClean="0"/>
              <a:t>– electrotechnics</a:t>
            </a:r>
          </a:p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Hella (Germany) </a:t>
            </a:r>
            <a:r>
              <a:rPr lang="en-US" sz="1400" b="1" noProof="1" smtClean="0"/>
              <a:t> </a:t>
            </a:r>
            <a:r>
              <a:rPr lang="en-US" sz="1400" noProof="1" smtClean="0"/>
              <a:t>- automotive parts and systems </a:t>
            </a:r>
          </a:p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Honeywell (USA)</a:t>
            </a:r>
            <a:r>
              <a:rPr lang="en-US" sz="1400" b="1" noProof="1" smtClean="0"/>
              <a:t> </a:t>
            </a:r>
            <a:r>
              <a:rPr lang="en-US" sz="1400" noProof="1" smtClean="0"/>
              <a:t>– safety products</a:t>
            </a:r>
          </a:p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Johnson Controls ( USA) </a:t>
            </a:r>
            <a:r>
              <a:rPr lang="en-US" sz="1400" noProof="1" smtClean="0"/>
              <a:t>- automotive parts and systems</a:t>
            </a:r>
          </a:p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Leoni  (Germany)– </a:t>
            </a:r>
            <a:r>
              <a:rPr lang="en-US" sz="1400" noProof="1" smtClean="0"/>
              <a:t>electrical appliance cables</a:t>
            </a:r>
            <a:endParaRPr lang="sk-SK" sz="1400" noProof="1" smtClean="0"/>
          </a:p>
          <a:p>
            <a:pPr>
              <a:lnSpc>
                <a:spcPct val="150000"/>
              </a:lnSpc>
            </a:pPr>
            <a:r>
              <a:rPr lang="sk-SK" sz="1400" b="1" noProof="1" smtClean="0">
                <a:solidFill>
                  <a:srgbClr val="0070C0"/>
                </a:solidFill>
              </a:rPr>
              <a:t>Brose (Germany) </a:t>
            </a:r>
            <a:r>
              <a:rPr lang="sk-SK" sz="1400" noProof="1" smtClean="0"/>
              <a:t>- </a:t>
            </a:r>
            <a:r>
              <a:rPr lang="en-US" sz="1400" noProof="1" smtClean="0"/>
              <a:t>automotive parts and systems </a:t>
            </a:r>
            <a:endParaRPr lang="en-US" sz="1400" noProof="1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Velux (Int.) </a:t>
            </a:r>
            <a:r>
              <a:rPr lang="en-US" sz="1400" noProof="1" smtClean="0"/>
              <a:t>- roof windows and skylights</a:t>
            </a:r>
          </a:p>
          <a:p>
            <a:pPr>
              <a:lnSpc>
                <a:spcPct val="150000"/>
              </a:lnSpc>
            </a:pPr>
            <a:r>
              <a:rPr lang="en-US" sz="1400" b="1" noProof="1" smtClean="0">
                <a:solidFill>
                  <a:srgbClr val="0070C0"/>
                </a:solidFill>
              </a:rPr>
              <a:t>Yura Corporation Slovakia (Korea) </a:t>
            </a:r>
            <a:r>
              <a:rPr lang="en-US" sz="1400" noProof="1" smtClean="0"/>
              <a:t>- automotive parts and systems</a:t>
            </a:r>
            <a:endParaRPr lang="en-US" sz="1400" noProof="1"/>
          </a:p>
        </p:txBody>
      </p:sp>
      <p:pic>
        <p:nvPicPr>
          <p:cNvPr id="5124" name="Picture 19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013325"/>
            <a:ext cx="7223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0" descr="pm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4437063"/>
            <a:ext cx="5032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1" descr="vaillant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4149725"/>
            <a:ext cx="717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2" descr="Johnson Controls, Inc.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8438" y="3644900"/>
            <a:ext cx="8715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3" descr="leoni-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150" y="3644900"/>
            <a:ext cx="647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513" y="3284538"/>
            <a:ext cx="7556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575" y="2420938"/>
            <a:ext cx="7334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26"/>
          <p:cNvSpPr txBox="1">
            <a:spLocks noChangeArrowheads="1"/>
          </p:cNvSpPr>
          <p:nvPr/>
        </p:nvSpPr>
        <p:spPr bwMode="auto">
          <a:xfrm>
            <a:off x="395288" y="1125538"/>
            <a:ext cx="71294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Significant Companies in the Region</a:t>
            </a:r>
          </a:p>
          <a:p>
            <a:pPr>
              <a:spcBef>
                <a:spcPct val="50000"/>
              </a:spcBef>
            </a:pPr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5132" name="Picture 12" descr="\\dctsk1\fryvaldska\Power Point prezentacie\AU-Optronics_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413" y="3789363"/>
            <a:ext cx="3429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8" descr="C:\Documents and Settings\fryvaldska\Plocha\matador_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4438" y="2349500"/>
            <a:ext cx="5651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6" descr="http://www.nasemesto.sk/typo3temp/_processed_/csm_Honeywell_47214ae81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97125" y="5013325"/>
            <a:ext cx="10271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6840314" cy="436562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Nature’s Treasures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32848" cy="478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BlokTextu 3"/>
          <p:cNvSpPr txBox="1">
            <a:spLocks noChangeArrowheads="1"/>
          </p:cNvSpPr>
          <p:nvPr/>
        </p:nvSpPr>
        <p:spPr bwMode="auto">
          <a:xfrm>
            <a:off x="2051720" y="6093296"/>
            <a:ext cx="5113040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b="1" noProof="1" smtClean="0">
                <a:solidFill>
                  <a:schemeClr val="bg1"/>
                </a:solidFill>
              </a:rPr>
              <a:t>Manínska tiesňava –National Park</a:t>
            </a:r>
            <a:endParaRPr lang="sk-SK" b="1" noProof="1">
              <a:solidFill>
                <a:schemeClr val="bg1"/>
              </a:solidFill>
            </a:endParaRPr>
          </a:p>
        </p:txBody>
      </p:sp>
      <p:sp>
        <p:nvSpPr>
          <p:cNvPr id="14341" name="Obdĺžnik 4"/>
          <p:cNvSpPr>
            <a:spLocks noChangeArrowheads="1"/>
          </p:cNvSpPr>
          <p:nvPr/>
        </p:nvSpPr>
        <p:spPr bwMode="auto">
          <a:xfrm>
            <a:off x="683568" y="4149080"/>
            <a:ext cx="4464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noProof="1" smtClean="0">
                <a:solidFill>
                  <a:schemeClr val="bg1"/>
                </a:solidFill>
              </a:rPr>
              <a:t>The Trenčín </a:t>
            </a:r>
            <a:r>
              <a:rPr lang="sk-SK" b="1" noProof="1" smtClean="0">
                <a:solidFill>
                  <a:schemeClr val="bg1"/>
                </a:solidFill>
              </a:rPr>
              <a:t>Self – Governing R</a:t>
            </a:r>
            <a:r>
              <a:rPr lang="en-US" b="1" noProof="1" smtClean="0">
                <a:solidFill>
                  <a:schemeClr val="bg1"/>
                </a:solidFill>
              </a:rPr>
              <a:t>egion</a:t>
            </a:r>
            <a:r>
              <a:rPr lang="en-US" b="1" dirty="0" smtClean="0">
                <a:solidFill>
                  <a:schemeClr val="bg1"/>
                </a:solidFill>
              </a:rPr>
              <a:t> offers ideal conditions for summer and winter stays in nature</a:t>
            </a:r>
            <a:r>
              <a:rPr lang="sk-SK" b="1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chatauhorcik.sk/_media/image/parachute/big/par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3781747" cy="252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5724128" cy="2921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Sport Activities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283968" y="2276872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70C0"/>
                </a:solidFill>
              </a:rPr>
              <a:t> 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15365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366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368" name="AutoShape 13" descr="Z"/>
          <p:cNvSpPr>
            <a:spLocks noChangeAspect="1" noChangeArrowheads="1"/>
          </p:cNvSpPr>
          <p:nvPr/>
        </p:nvSpPr>
        <p:spPr bwMode="auto">
          <a:xfrm>
            <a:off x="847725" y="962025"/>
            <a:ext cx="74485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0" name="Picture 9" descr="200710021133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406130" cy="453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3923928" y="1988840"/>
            <a:ext cx="17011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noProof="1" smtClean="0">
                <a:solidFill>
                  <a:srgbClr val="0070C0"/>
                </a:solidFill>
              </a:rPr>
              <a:t>Cycling</a:t>
            </a:r>
          </a:p>
          <a:p>
            <a:pPr>
              <a:spcBef>
                <a:spcPct val="50000"/>
              </a:spcBef>
            </a:pPr>
            <a:r>
              <a:rPr lang="sk-SK" sz="1600" b="1" noProof="1" smtClean="0">
                <a:solidFill>
                  <a:srgbClr val="0070C0"/>
                </a:solidFill>
              </a:rPr>
              <a:t>Hiking</a:t>
            </a:r>
          </a:p>
          <a:p>
            <a:pPr>
              <a:spcBef>
                <a:spcPct val="50000"/>
              </a:spcBef>
            </a:pPr>
            <a:r>
              <a:rPr lang="sk-SK" sz="1600" b="1" noProof="1" smtClean="0">
                <a:solidFill>
                  <a:srgbClr val="0070C0"/>
                </a:solidFill>
              </a:rPr>
              <a:t>Climbing</a:t>
            </a:r>
          </a:p>
          <a:p>
            <a:pPr>
              <a:spcBef>
                <a:spcPct val="50000"/>
              </a:spcBef>
            </a:pPr>
            <a:r>
              <a:rPr lang="sk-SK" sz="1600" b="1" noProof="1" smtClean="0">
                <a:solidFill>
                  <a:srgbClr val="0070C0"/>
                </a:solidFill>
              </a:rPr>
              <a:t>Extreme Sports</a:t>
            </a:r>
            <a:endParaRPr lang="sk-SK" sz="1600" b="1" noProof="1">
              <a:solidFill>
                <a:srgbClr val="0070C0"/>
              </a:solidFill>
            </a:endParaRPr>
          </a:p>
        </p:txBody>
      </p:sp>
      <p:pic>
        <p:nvPicPr>
          <p:cNvPr id="15369" name="Picture 29" descr="http://img.sport.sk/stories/2005/Sport/Cyklistika/article/mahdar_martin_duklatrencintrek.sk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21088"/>
            <a:ext cx="3672408" cy="217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9552" y="1124744"/>
            <a:ext cx="792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b="1" noProof="1" smtClean="0">
                <a:solidFill>
                  <a:schemeClr val="bg1"/>
                </a:solidFill>
              </a:rPr>
              <a:t>Tourism</a:t>
            </a:r>
            <a:endParaRPr lang="sk-SK" sz="2800" b="1" noProof="1">
              <a:solidFill>
                <a:schemeClr val="bg1"/>
              </a:solidFill>
            </a:endParaRPr>
          </a:p>
        </p:txBody>
      </p:sp>
      <p:pic>
        <p:nvPicPr>
          <p:cNvPr id="6" name="Picture 5" descr="Hamm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672662" cy="36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BlokTextu 4"/>
          <p:cNvSpPr txBox="1">
            <a:spLocks noChangeArrowheads="1"/>
          </p:cNvSpPr>
          <p:nvPr/>
        </p:nvSpPr>
        <p:spPr bwMode="auto">
          <a:xfrm>
            <a:off x="251520" y="5733256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Spa House </a:t>
            </a:r>
            <a:r>
              <a:rPr lang="en-US" noProof="1" smtClean="0">
                <a:solidFill>
                  <a:srgbClr val="0070C0"/>
                </a:solidFill>
              </a:rPr>
              <a:t>Hammam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from </a:t>
            </a:r>
            <a:r>
              <a:rPr lang="en-US" dirty="0" smtClean="0">
                <a:solidFill>
                  <a:srgbClr val="0070C0"/>
                </a:solidFill>
              </a:rPr>
              <a:t>1888</a:t>
            </a:r>
            <a:r>
              <a:rPr lang="sk-SK" dirty="0" smtClean="0">
                <a:solidFill>
                  <a:srgbClr val="0070C0"/>
                </a:solidFill>
              </a:rPr>
              <a:t> in Trenčianske Teplice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486" name="BlokTextu 6"/>
          <p:cNvSpPr txBox="1">
            <a:spLocks noChangeArrowheads="1"/>
          </p:cNvSpPr>
          <p:nvPr/>
        </p:nvSpPr>
        <p:spPr bwMode="auto">
          <a:xfrm>
            <a:off x="4355976" y="5733256"/>
            <a:ext cx="439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Thermal Swimming Pool in </a:t>
            </a:r>
            <a:r>
              <a:rPr lang="en-US" noProof="1" smtClean="0">
                <a:solidFill>
                  <a:srgbClr val="0070C0"/>
                </a:solidFill>
              </a:rPr>
              <a:t>Bojnice</a:t>
            </a:r>
            <a:endParaRPr lang="en-US" noProof="1">
              <a:solidFill>
                <a:srgbClr val="0070C0"/>
              </a:solidFill>
            </a:endParaRPr>
          </a:p>
        </p:txBody>
      </p:sp>
      <p:pic>
        <p:nvPicPr>
          <p:cNvPr id="98311" name="Picture 7" descr="Cajka Bojnice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48954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lokTextu 1"/>
          <p:cNvSpPr txBox="1">
            <a:spLocks noChangeArrowheads="1"/>
          </p:cNvSpPr>
          <p:nvPr/>
        </p:nvSpPr>
        <p:spPr bwMode="auto">
          <a:xfrm>
            <a:off x="0" y="1125538"/>
            <a:ext cx="8459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    Eminent Natives</a:t>
            </a:r>
            <a:endParaRPr lang="en-US" sz="2800"/>
          </a:p>
        </p:txBody>
      </p:sp>
      <p:pic>
        <p:nvPicPr>
          <p:cNvPr id="21507" name="Picture 5" descr="C:\Documents and Settings\Marian\Plocha\rodny 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565400"/>
            <a:ext cx="57658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Documents and Settings\Marian\Plocha\Dubcek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863" y="2565400"/>
            <a:ext cx="30051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Documents and Settings\Marian\Plocha\st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5400"/>
            <a:ext cx="26638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BlokTextu 8"/>
          <p:cNvSpPr txBox="1">
            <a:spLocks noChangeArrowheads="1"/>
          </p:cNvSpPr>
          <p:nvPr/>
        </p:nvSpPr>
        <p:spPr bwMode="auto">
          <a:xfrm>
            <a:off x="0" y="1628775"/>
            <a:ext cx="8856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Two important personalities of the Slovak history were born in the same house in the village of Uhrovec situated in the Trenčín region: Ľudovít Štúr – a codifier of Slovak literary language and Alexander Dubček - a politician.</a:t>
            </a:r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5" descr="P6172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700213"/>
            <a:ext cx="62277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BlokTextu 3"/>
          <p:cNvSpPr txBox="1">
            <a:spLocks noChangeArrowheads="1"/>
          </p:cNvSpPr>
          <p:nvPr/>
        </p:nvSpPr>
        <p:spPr bwMode="auto">
          <a:xfrm>
            <a:off x="0" y="11255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    Eminent Native - General M. R. Štefánik</a:t>
            </a:r>
          </a:p>
        </p:txBody>
      </p:sp>
      <p:sp>
        <p:nvSpPr>
          <p:cNvPr id="22532" name="BlokTextu 4"/>
          <p:cNvSpPr txBox="1">
            <a:spLocks noChangeArrowheads="1"/>
          </p:cNvSpPr>
          <p:nvPr/>
        </p:nvSpPr>
        <p:spPr bwMode="auto">
          <a:xfrm>
            <a:off x="2700338" y="6021388"/>
            <a:ext cx="6264275" cy="3698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The tomb of general  M. R. Štefánik on the Bradlo hill </a:t>
            </a:r>
          </a:p>
        </p:txBody>
      </p:sp>
      <p:pic>
        <p:nvPicPr>
          <p:cNvPr id="22533" name="Picture 8" descr="motiv M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00213"/>
            <a:ext cx="25431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lokTextu 1"/>
          <p:cNvSpPr txBox="1">
            <a:spLocks noChangeArrowheads="1"/>
          </p:cNvSpPr>
          <p:nvPr/>
        </p:nvSpPr>
        <p:spPr bwMode="auto">
          <a:xfrm>
            <a:off x="683568" y="1124744"/>
            <a:ext cx="3348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b="1" dirty="0" err="1">
                <a:solidFill>
                  <a:schemeClr val="bg1"/>
                </a:solidFill>
              </a:rPr>
              <a:t>Popular</a:t>
            </a:r>
            <a:r>
              <a:rPr lang="sk-SK" sz="2800" b="1" dirty="0">
                <a:solidFill>
                  <a:schemeClr val="bg1"/>
                </a:solidFill>
              </a:rPr>
              <a:t> </a:t>
            </a:r>
            <a:r>
              <a:rPr lang="sk-SK" sz="2800" b="1" dirty="0" err="1">
                <a:solidFill>
                  <a:schemeClr val="bg1"/>
                </a:solidFill>
              </a:rPr>
              <a:t>Events</a:t>
            </a:r>
            <a:r>
              <a:rPr lang="sk-SK" sz="2800" b="1" dirty="0">
                <a:solidFill>
                  <a:schemeClr val="bg1"/>
                </a:solidFill>
              </a:rPr>
              <a:t> </a:t>
            </a:r>
            <a:endParaRPr lang="en-US" sz="2800" dirty="0"/>
          </a:p>
        </p:txBody>
      </p:sp>
      <p:pic>
        <p:nvPicPr>
          <p:cNvPr id="43020" name="Picture 12" descr="C:\Documents and Settings\fryvaldska\Plocha\Hockey\artfilm-300x2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6766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YJAVA_folk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3275856" cy="23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http://feminity.zoznam.sk/cacheImg/obr/675px/gerard-depardieu-herec-art-2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501008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img.aktuality.sk/stories/NAJNOVSIE_FOTKY/ILUSTRACNE/JEDNORAZOVE/article/pohoda_orange_stage_prclan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140968"/>
            <a:ext cx="4650308" cy="310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5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30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75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9" name="Picture 17" descr="\\Dctsk1\okamv\FOTO do inzercie\HRADY_2015\Kópia – 1380749606-d.beckov.hrad.jpg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3240360" cy="1829591"/>
          </a:xfrm>
          <a:prstGeom prst="rect">
            <a:avLst/>
          </a:prstGeom>
          <a:noFill/>
        </p:spPr>
      </p:pic>
      <p:pic>
        <p:nvPicPr>
          <p:cNvPr id="102405" name="Picture 5" descr="Bojnicky zamok štand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248472" cy="280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http://dejiny.wbl.sk/povazsky_hrad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581128"/>
            <a:ext cx="2388773" cy="1791580"/>
          </a:xfrm>
          <a:prstGeom prst="rect">
            <a:avLst/>
          </a:prstGeom>
          <a:noFill/>
        </p:spPr>
      </p:pic>
      <p:pic>
        <p:nvPicPr>
          <p:cNvPr id="18444" name="Picture 12" descr="http://www.ttstudio.sk/photos/cachticky-hrad-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672" y="1628800"/>
            <a:ext cx="4212328" cy="2811810"/>
          </a:xfrm>
          <a:prstGeom prst="rect">
            <a:avLst/>
          </a:prstGeom>
          <a:noFill/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Trenčín Region = Region of Castles</a:t>
            </a:r>
            <a:r>
              <a:rPr lang="sk-SK" sz="2800" b="1">
                <a:solidFill>
                  <a:schemeClr val="bg1"/>
                </a:solidFill>
              </a:rPr>
              <a:t> and </a:t>
            </a:r>
            <a:r>
              <a:rPr lang="en-US" sz="2800" b="1">
                <a:solidFill>
                  <a:schemeClr val="bg1"/>
                </a:solidFill>
              </a:rPr>
              <a:t>Legends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0" y="4077072"/>
            <a:ext cx="212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chemeClr val="bg1"/>
                </a:solidFill>
              </a:rPr>
              <a:t>Bojnice </a:t>
            </a:r>
            <a:r>
              <a:rPr lang="en-US" sz="1600" b="1" dirty="0" smtClean="0">
                <a:solidFill>
                  <a:schemeClr val="bg1"/>
                </a:solidFill>
              </a:rPr>
              <a:t>Castle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7236296" y="4077072"/>
            <a:ext cx="176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 smtClean="0">
                <a:solidFill>
                  <a:schemeClr val="bg1"/>
                </a:solidFill>
              </a:rPr>
              <a:t>Čachtice</a:t>
            </a:r>
            <a:r>
              <a:rPr lang="en-US" sz="1600" b="1" dirty="0" smtClean="0">
                <a:solidFill>
                  <a:schemeClr val="bg1"/>
                </a:solidFill>
              </a:rPr>
              <a:t> Castle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2915816" y="6021288"/>
            <a:ext cx="194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>
                <a:solidFill>
                  <a:schemeClr val="bg1"/>
                </a:solidFill>
              </a:rPr>
              <a:t>Beckov </a:t>
            </a:r>
            <a:r>
              <a:rPr lang="en-US" sz="1600" b="1" dirty="0" smtClean="0">
                <a:solidFill>
                  <a:schemeClr val="bg1"/>
                </a:solidFill>
              </a:rPr>
              <a:t>Castle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8452" name="Picture 20" descr="\\Dctsk1\okamv\FOTO do inzercie\HRADY_2015\Kópia – Castle_Tematín_(903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509120"/>
            <a:ext cx="2555776" cy="1916832"/>
          </a:xfrm>
          <a:prstGeom prst="rect">
            <a:avLst/>
          </a:prstGeom>
          <a:noFill/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444208" y="6093296"/>
            <a:ext cx="212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noProof="1" smtClean="0">
                <a:solidFill>
                  <a:schemeClr val="bg1"/>
                </a:solidFill>
              </a:rPr>
              <a:t>Tematín</a:t>
            </a:r>
            <a:r>
              <a:rPr lang="en-US" sz="1600" b="1" dirty="0" smtClean="0">
                <a:solidFill>
                  <a:schemeClr val="bg1"/>
                </a:solidFill>
              </a:rPr>
              <a:t> Castle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504" y="6093296"/>
            <a:ext cx="212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 smtClean="0">
                <a:solidFill>
                  <a:schemeClr val="bg1"/>
                </a:solidFill>
              </a:rPr>
              <a:t>Považský</a:t>
            </a:r>
            <a:r>
              <a:rPr lang="en-US" sz="1600" b="1" dirty="0" smtClean="0">
                <a:solidFill>
                  <a:schemeClr val="bg1"/>
                </a:solidFill>
              </a:rPr>
              <a:t> Castle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5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043608" y="1700808"/>
            <a:ext cx="6984776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+mj-lt"/>
              </a:rPr>
              <a:t>Contact Information</a:t>
            </a:r>
          </a:p>
          <a:p>
            <a:pPr algn="ctr"/>
            <a:endParaRPr lang="fr-FR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Self Governing Region of Trenčín</a:t>
            </a:r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fr-FR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fr-FR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K dolnej stanici 7282/20A 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911 Trenčín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Slovak </a:t>
            </a:r>
            <a:r>
              <a:rPr lang="en-US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Republic</a:t>
            </a:r>
          </a:p>
          <a:p>
            <a:pPr algn="ctr"/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sk-SK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  <a:hlinkClick r:id="rId2"/>
              </a:rPr>
              <a:t>www.tsk.sk</a:t>
            </a:r>
            <a:endParaRPr lang="sk-SK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sk-SK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info@tsk.sk</a:t>
            </a:r>
            <a:endParaRPr lang="fr-FR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sk-SK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fryvaldska\Plocha\Logo_TSK\erb_fareb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1411699" cy="156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67544" y="1124744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noProof="1" smtClean="0">
                <a:solidFill>
                  <a:schemeClr val="bg1"/>
                </a:solidFill>
              </a:rPr>
              <a:t>General Information</a:t>
            </a:r>
            <a:endParaRPr lang="en-US" sz="2800" noProof="1"/>
          </a:p>
        </p:txBody>
      </p:sp>
      <p:graphicFrame>
        <p:nvGraphicFramePr>
          <p:cNvPr id="3155" name="Group 83"/>
          <p:cNvGraphicFramePr>
            <a:graphicFrameLocks noGrp="1"/>
          </p:cNvGraphicFramePr>
          <p:nvPr>
            <p:ph/>
          </p:nvPr>
        </p:nvGraphicFramePr>
        <p:xfrm>
          <a:off x="4427984" y="3068960"/>
          <a:ext cx="4537075" cy="1980759"/>
        </p:xfrm>
        <a:graphic>
          <a:graphicData uri="http://schemas.openxmlformats.org/drawingml/2006/table">
            <a:tbl>
              <a:tblPr/>
              <a:tblGrid>
                <a:gridCol w="2270125"/>
                <a:gridCol w="226695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4 500 km2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592 394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Regional Capital city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Trenčín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of districts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of towns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of villages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8" name="Rectangle 23"/>
          <p:cNvSpPr>
            <a:spLocks noChangeArrowheads="1"/>
          </p:cNvSpPr>
          <p:nvPr/>
        </p:nvSpPr>
        <p:spPr bwMode="auto">
          <a:xfrm>
            <a:off x="0" y="1773238"/>
            <a:ext cx="89281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None/>
            </a:pPr>
            <a:r>
              <a:rPr lang="en-US" sz="1400" noProof="1" smtClean="0">
                <a:solidFill>
                  <a:srgbClr val="333333"/>
                </a:solidFill>
                <a:latin typeface="+mn-lt"/>
              </a:rPr>
              <a:t>Slovak Republic is divided into 8 administrative units – self-governing regions or higher territorial</a:t>
            </a:r>
            <a:r>
              <a:rPr lang="sk-SK" sz="1400" noProof="1" smtClean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400" noProof="1" smtClean="0">
                <a:solidFill>
                  <a:srgbClr val="333333"/>
                </a:solidFill>
                <a:latin typeface="+mn-lt"/>
              </a:rPr>
              <a:t>units. </a:t>
            </a:r>
            <a:endParaRPr lang="sk-SK" sz="1400" noProof="1" smtClean="0">
              <a:solidFill>
                <a:srgbClr val="333333"/>
              </a:solidFill>
              <a:latin typeface="+mn-lt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None/>
            </a:pPr>
            <a:r>
              <a:rPr lang="en-US" sz="1400" b="1" noProof="1" smtClean="0">
                <a:solidFill>
                  <a:srgbClr val="333333"/>
                </a:solidFill>
                <a:latin typeface="+mn-lt"/>
              </a:rPr>
              <a:t>The Self-Governing Region</a:t>
            </a:r>
            <a:r>
              <a:rPr lang="en-US" sz="1400" noProof="1" smtClean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400" b="1" noProof="1" smtClean="0">
                <a:solidFill>
                  <a:srgbClr val="333333"/>
                </a:solidFill>
                <a:latin typeface="+mn-lt"/>
              </a:rPr>
              <a:t>of Trenčín </a:t>
            </a:r>
            <a:r>
              <a:rPr lang="en-US" sz="1400" noProof="1" smtClean="0">
                <a:solidFill>
                  <a:srgbClr val="333333"/>
                </a:solidFill>
                <a:latin typeface="+mn-lt"/>
              </a:rPr>
              <a:t>is situated in the north-western part of Slovakia. </a:t>
            </a:r>
            <a:endParaRPr lang="en-US" sz="1400" noProof="1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3110" name="Picture 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38004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1" name="BlokTextu 35"/>
          <p:cNvSpPr txBox="1">
            <a:spLocks noChangeArrowheads="1"/>
          </p:cNvSpPr>
          <p:nvPr/>
        </p:nvSpPr>
        <p:spPr bwMode="auto">
          <a:xfrm>
            <a:off x="0" y="3212976"/>
            <a:ext cx="147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200" b="1" noProof="1" smtClean="0">
                <a:solidFill>
                  <a:srgbClr val="0070C0"/>
                </a:solidFill>
              </a:rPr>
              <a:t>Czech Republic</a:t>
            </a:r>
            <a:endParaRPr lang="sk-SK" sz="1200" b="1" noProof="1">
              <a:solidFill>
                <a:srgbClr val="0070C0"/>
              </a:solidFill>
            </a:endParaRPr>
          </a:p>
        </p:txBody>
      </p:sp>
      <p:sp>
        <p:nvSpPr>
          <p:cNvPr id="3112" name="BlokTextu 36"/>
          <p:cNvSpPr txBox="1">
            <a:spLocks noChangeArrowheads="1"/>
          </p:cNvSpPr>
          <p:nvPr/>
        </p:nvSpPr>
        <p:spPr bwMode="auto">
          <a:xfrm>
            <a:off x="1691680" y="2924944"/>
            <a:ext cx="1655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1200" b="1" noProof="1" smtClean="0">
                <a:solidFill>
                  <a:srgbClr val="0070C0"/>
                </a:solidFill>
              </a:rPr>
              <a:t>Poland</a:t>
            </a:r>
            <a:endParaRPr lang="sk-SK" sz="1200" b="1" noProof="1">
              <a:solidFill>
                <a:srgbClr val="0070C0"/>
              </a:solidFill>
            </a:endParaRPr>
          </a:p>
        </p:txBody>
      </p:sp>
      <p:sp>
        <p:nvSpPr>
          <p:cNvPr id="3113" name="BlokTextu 37"/>
          <p:cNvSpPr txBox="1">
            <a:spLocks noChangeArrowheads="1"/>
          </p:cNvSpPr>
          <p:nvPr/>
        </p:nvSpPr>
        <p:spPr bwMode="auto">
          <a:xfrm>
            <a:off x="2267744" y="4509120"/>
            <a:ext cx="8651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 b="1" noProof="1" smtClean="0">
                <a:solidFill>
                  <a:srgbClr val="0070C0"/>
                </a:solidFill>
              </a:rPr>
              <a:t>Hungary</a:t>
            </a:r>
            <a:endParaRPr lang="sk-SK" sz="1200" b="1" noProof="1">
              <a:solidFill>
                <a:srgbClr val="0070C0"/>
              </a:solidFill>
            </a:endParaRPr>
          </a:p>
        </p:txBody>
      </p:sp>
      <p:sp>
        <p:nvSpPr>
          <p:cNvPr id="3114" name="BlokTextu 38"/>
          <p:cNvSpPr txBox="1">
            <a:spLocks noChangeArrowheads="1"/>
          </p:cNvSpPr>
          <p:nvPr/>
        </p:nvSpPr>
        <p:spPr bwMode="auto">
          <a:xfrm>
            <a:off x="0" y="4509120"/>
            <a:ext cx="1042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 b="1" noProof="1" smtClean="0">
                <a:solidFill>
                  <a:srgbClr val="0070C0"/>
                </a:solidFill>
              </a:rPr>
              <a:t>Austria</a:t>
            </a:r>
            <a:endParaRPr lang="sk-SK" sz="1200" b="1" noProof="1">
              <a:solidFill>
                <a:srgbClr val="0070C0"/>
              </a:solidFill>
            </a:endParaRPr>
          </a:p>
        </p:txBody>
      </p:sp>
      <p:sp>
        <p:nvSpPr>
          <p:cNvPr id="3115" name="BlokTextu 39"/>
          <p:cNvSpPr txBox="1">
            <a:spLocks noChangeArrowheads="1"/>
          </p:cNvSpPr>
          <p:nvPr/>
        </p:nvSpPr>
        <p:spPr bwMode="auto">
          <a:xfrm>
            <a:off x="3707904" y="3212976"/>
            <a:ext cx="79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 b="1" noProof="1" smtClean="0">
                <a:solidFill>
                  <a:srgbClr val="0070C0"/>
                </a:solidFill>
              </a:rPr>
              <a:t>Ukraine</a:t>
            </a:r>
            <a:endParaRPr lang="sk-SK" sz="1200" b="1" noProof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4" descr="trenc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427537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928688" y="1793875"/>
            <a:ext cx="7715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5123" name="Nadpis 8"/>
          <p:cNvSpPr>
            <a:spLocks noGrp="1"/>
          </p:cNvSpPr>
          <p:nvPr>
            <p:ph type="title" idx="4294967295"/>
          </p:nvPr>
        </p:nvSpPr>
        <p:spPr>
          <a:xfrm>
            <a:off x="611188" y="1196975"/>
            <a:ext cx="7800975" cy="357188"/>
          </a:xfrm>
        </p:spPr>
        <p:txBody>
          <a:bodyPr/>
          <a:lstStyle/>
          <a:p>
            <a:pPr algn="l" eaLnBrk="1" hangingPunct="1"/>
            <a:r>
              <a:rPr lang="sk-SK" sz="2800" b="1" noProof="1" smtClean="0">
                <a:solidFill>
                  <a:schemeClr val="bg1"/>
                </a:solidFill>
              </a:rPr>
              <a:t>Transport in the Trenčín Region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427984" y="1700808"/>
            <a:ext cx="4392488" cy="466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1400" b="1" noProof="1" smtClean="0">
                <a:solidFill>
                  <a:srgbClr val="0070C0"/>
                </a:solidFill>
              </a:rPr>
              <a:t>Road System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1200" b="1" noProof="1" smtClean="0"/>
              <a:t>The Trenčín </a:t>
            </a:r>
            <a:r>
              <a:rPr lang="sk-SK" sz="1200" b="1" noProof="1" smtClean="0"/>
              <a:t>Self- Govering R</a:t>
            </a:r>
            <a:r>
              <a:rPr lang="en-US" sz="1200" b="1" noProof="1" smtClean="0"/>
              <a:t>egion</a:t>
            </a:r>
            <a:r>
              <a:rPr lang="en-US" sz="1200" noProof="1" smtClean="0"/>
              <a:t> disposes of high developed network of road communications. The roads are part of :</a:t>
            </a:r>
          </a:p>
          <a:p>
            <a:pPr lvl="0" eaLnBrk="0" hangingPunct="0">
              <a:spcBef>
                <a:spcPct val="20000"/>
              </a:spcBef>
              <a:buFontTx/>
              <a:buChar char="•"/>
            </a:pPr>
            <a:r>
              <a:rPr lang="en-US" sz="1200" noProof="1" smtClean="0"/>
              <a:t> the international road communications „E“ with the length </a:t>
            </a:r>
            <a:r>
              <a:rPr lang="en-US" sz="1200" b="1" noProof="1" smtClean="0"/>
              <a:t>188,4 km</a:t>
            </a:r>
            <a:r>
              <a:rPr lang="en-US" sz="1200" noProof="1" smtClean="0"/>
              <a:t>,</a:t>
            </a:r>
          </a:p>
          <a:p>
            <a:pPr lvl="0" eaLnBrk="0" hangingPunct="0">
              <a:spcBef>
                <a:spcPct val="20000"/>
              </a:spcBef>
              <a:buFontTx/>
              <a:buChar char="•"/>
            </a:pPr>
            <a:r>
              <a:rPr lang="en-US" sz="1200" noProof="1" smtClean="0"/>
              <a:t> international communications “TEM“ with the length </a:t>
            </a:r>
            <a:r>
              <a:rPr lang="en-US" sz="1200" b="1" noProof="1" smtClean="0"/>
              <a:t>100,8 km</a:t>
            </a:r>
            <a:r>
              <a:rPr lang="en-US" sz="1200" noProof="1" smtClean="0"/>
              <a:t>, </a:t>
            </a:r>
          </a:p>
          <a:p>
            <a:pPr lvl="0" eaLnBrk="0" hangingPunct="0">
              <a:spcBef>
                <a:spcPct val="20000"/>
              </a:spcBef>
              <a:buFontTx/>
              <a:buChar char="•"/>
            </a:pPr>
            <a:r>
              <a:rPr lang="en-US" sz="1200" noProof="1" smtClean="0"/>
              <a:t> multimodal communications and</a:t>
            </a:r>
            <a:r>
              <a:rPr lang="sk-SK" sz="1200" noProof="1" smtClean="0"/>
              <a:t> </a:t>
            </a:r>
            <a:r>
              <a:rPr lang="en-US" sz="1200" noProof="1" smtClean="0"/>
              <a:t>additional corridors TEN-T with the length </a:t>
            </a:r>
            <a:r>
              <a:rPr lang="en-US" sz="1200" b="1" noProof="1" smtClean="0"/>
              <a:t>87,9 km.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1200" b="1" noProof="1" smtClean="0"/>
              <a:t>The highway D1 </a:t>
            </a:r>
            <a:r>
              <a:rPr lang="en-US" sz="1200" noProof="1" smtClean="0"/>
              <a:t>traverses the region in the length</a:t>
            </a:r>
            <a:r>
              <a:rPr lang="en-US" sz="1200" b="1" noProof="1" smtClean="0"/>
              <a:t> </a:t>
            </a:r>
            <a:r>
              <a:rPr lang="en-US" sz="1200" noProof="1" smtClean="0"/>
              <a:t>77,9 km.</a:t>
            </a:r>
            <a:endParaRPr lang="sk-SK" sz="1200" noProof="1" smtClean="0"/>
          </a:p>
          <a:p>
            <a:pPr lvl="0" eaLnBrk="0" hangingPunct="0">
              <a:spcBef>
                <a:spcPct val="20000"/>
              </a:spcBef>
            </a:pPr>
            <a:r>
              <a:rPr lang="sk-SK" sz="1200" b="1" noProof="1" smtClean="0"/>
              <a:t>T</a:t>
            </a:r>
            <a:r>
              <a:rPr lang="en-US" sz="1200" b="1" noProof="1" smtClean="0"/>
              <a:t>he R2 speedway</a:t>
            </a:r>
            <a:r>
              <a:rPr lang="en-US" sz="1200" noProof="1" smtClean="0"/>
              <a:t> between Trenčín and Prievidza is being constructed at the present time.</a:t>
            </a:r>
          </a:p>
          <a:p>
            <a:pPr lvl="0" eaLnBrk="0" hangingPunct="0">
              <a:spcBef>
                <a:spcPct val="20000"/>
              </a:spcBef>
            </a:pPr>
            <a:endParaRPr lang="en-US" sz="1200" noProof="1" smtClean="0"/>
          </a:p>
          <a:p>
            <a:pPr eaLnBrk="0" hangingPunct="0">
              <a:spcBef>
                <a:spcPct val="20000"/>
              </a:spcBef>
            </a:pPr>
            <a:r>
              <a:rPr lang="en-US" sz="1400" b="1" noProof="1" smtClean="0">
                <a:solidFill>
                  <a:srgbClr val="0070C0"/>
                </a:solidFill>
              </a:rPr>
              <a:t>Railways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1200" noProof="1" smtClean="0"/>
              <a:t>There are 10 railways on the territory of the Trenčín </a:t>
            </a:r>
            <a:r>
              <a:rPr lang="sk-SK" sz="1200" noProof="1" smtClean="0"/>
              <a:t>Self- Govering R</a:t>
            </a:r>
            <a:r>
              <a:rPr lang="en-US" sz="1200" noProof="1" smtClean="0"/>
              <a:t>egion . Among them, the railways no. 120 and no. 125 are part of the highest transport infrastructure in the hierarchy of paneuropean multimodal corridors ITF (ECMT).</a:t>
            </a:r>
          </a:p>
          <a:p>
            <a:pPr lvl="0" eaLnBrk="0" hangingPunct="0">
              <a:spcBef>
                <a:spcPct val="20000"/>
              </a:spcBef>
            </a:pPr>
            <a:endParaRPr lang="en-US" sz="1200" noProof="1" smtClean="0"/>
          </a:p>
          <a:p>
            <a:pPr eaLnBrk="0" hangingPunct="0">
              <a:spcBef>
                <a:spcPct val="20000"/>
              </a:spcBef>
            </a:pPr>
            <a:r>
              <a:rPr lang="en-US" sz="1400" b="1" noProof="1" smtClean="0">
                <a:solidFill>
                  <a:srgbClr val="0070C0"/>
                </a:solidFill>
              </a:rPr>
              <a:t>Airports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1200" b="1" noProof="1" smtClean="0"/>
              <a:t>Trenčín</a:t>
            </a:r>
            <a:r>
              <a:rPr lang="en-US" sz="1200" noProof="1" smtClean="0"/>
              <a:t>, </a:t>
            </a:r>
            <a:r>
              <a:rPr lang="en-US" sz="1200" b="1" noProof="1" smtClean="0"/>
              <a:t>Prievidza, Slávnica</a:t>
            </a:r>
            <a:r>
              <a:rPr lang="en-US" sz="1200" noProof="1" smtClean="0"/>
              <a:t>  </a:t>
            </a:r>
            <a:endParaRPr lang="en-US" sz="1200" noProof="1"/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2"/>
          <p:cNvSpPr txBox="1">
            <a:spLocks noChangeArrowheads="1"/>
          </p:cNvSpPr>
          <p:nvPr/>
        </p:nvSpPr>
        <p:spPr bwMode="auto">
          <a:xfrm>
            <a:off x="0" y="11255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Competencies of the Trenčín Self-Governing Region</a:t>
            </a:r>
          </a:p>
        </p:txBody>
      </p:sp>
      <p:sp>
        <p:nvSpPr>
          <p:cNvPr id="7171" name="Text Box 34"/>
          <p:cNvSpPr txBox="1">
            <a:spLocks noChangeArrowheads="1"/>
          </p:cNvSpPr>
          <p:nvPr/>
        </p:nvSpPr>
        <p:spPr bwMode="auto">
          <a:xfrm>
            <a:off x="0" y="1557338"/>
            <a:ext cx="91440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Duties of self-governing regions</a:t>
            </a:r>
            <a:r>
              <a:rPr lang="en-US"/>
              <a:t> concerns these areas</a:t>
            </a:r>
            <a:r>
              <a:rPr lang="sk-SK"/>
              <a:t> </a:t>
            </a:r>
            <a:r>
              <a:rPr lang="en-US" sz="1600"/>
              <a:t>:</a:t>
            </a:r>
            <a:endParaRPr lang="sk-SK" sz="1600"/>
          </a:p>
          <a:p>
            <a:endParaRPr lang="sk-SK" sz="1600"/>
          </a:p>
          <a:p>
            <a:pPr>
              <a:buFont typeface="Arial" charset="0"/>
              <a:buChar char="•"/>
            </a:pPr>
            <a:r>
              <a:rPr lang="en-US" sz="1600"/>
              <a:t> </a:t>
            </a:r>
            <a:r>
              <a:rPr lang="sk-SK" sz="1600" b="1"/>
              <a:t> G</a:t>
            </a:r>
            <a:r>
              <a:rPr lang="en-US" sz="1600" b="1"/>
              <a:t>round </a:t>
            </a:r>
            <a:r>
              <a:rPr lang="sk-SK" sz="1600" b="1"/>
              <a:t>C</a:t>
            </a:r>
            <a:r>
              <a:rPr lang="en-US" sz="1600" b="1"/>
              <a:t>ommunications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/>
              <a:t> </a:t>
            </a:r>
            <a:r>
              <a:rPr lang="sk-SK" sz="1600" b="1"/>
              <a:t>Public T</a:t>
            </a:r>
            <a:r>
              <a:rPr lang="en-US" sz="1600" b="1"/>
              <a:t>ransport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 b="1"/>
              <a:t> C</a:t>
            </a:r>
            <a:r>
              <a:rPr lang="en-US" sz="1600" b="1"/>
              <a:t>ivil </a:t>
            </a:r>
            <a:r>
              <a:rPr lang="sk-SK" sz="1600" b="1"/>
              <a:t>D</a:t>
            </a:r>
            <a:r>
              <a:rPr lang="en-US" sz="1600" b="1"/>
              <a:t>efense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 b="1"/>
              <a:t> S</a:t>
            </a:r>
            <a:r>
              <a:rPr lang="en-US" sz="1600" b="1"/>
              <a:t>ocial </a:t>
            </a:r>
            <a:r>
              <a:rPr lang="sk-SK" sz="1600" b="1"/>
              <a:t>H</a:t>
            </a:r>
            <a:r>
              <a:rPr lang="en-US" sz="1600" b="1"/>
              <a:t>elp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 b="1"/>
              <a:t> T</a:t>
            </a:r>
            <a:r>
              <a:rPr lang="en-US" sz="1600" b="1"/>
              <a:t>erritorial </a:t>
            </a:r>
            <a:r>
              <a:rPr lang="sk-SK" sz="1600" b="1"/>
              <a:t>P</a:t>
            </a:r>
            <a:r>
              <a:rPr lang="en-US" sz="1600" b="1"/>
              <a:t>lanning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 b="1"/>
              <a:t> </a:t>
            </a:r>
            <a:r>
              <a:rPr lang="en-US" sz="1600" b="1"/>
              <a:t>Education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b="1"/>
              <a:t> </a:t>
            </a:r>
            <a:r>
              <a:rPr lang="sk-SK" sz="1600" b="1"/>
              <a:t>M</a:t>
            </a:r>
            <a:r>
              <a:rPr lang="en-US" sz="1600" b="1"/>
              <a:t>useums and </a:t>
            </a:r>
            <a:r>
              <a:rPr lang="sk-SK" sz="1600" b="1"/>
              <a:t>G</a:t>
            </a:r>
            <a:r>
              <a:rPr lang="en-US" sz="1600" b="1"/>
              <a:t>alleries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 b="1"/>
              <a:t> </a:t>
            </a:r>
            <a:r>
              <a:rPr lang="en-US" sz="1600" b="1"/>
              <a:t>Libraries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 b="1"/>
              <a:t> H</a:t>
            </a:r>
            <a:r>
              <a:rPr lang="en-US" sz="1600" b="1"/>
              <a:t>ealth </a:t>
            </a:r>
            <a:r>
              <a:rPr lang="sk-SK" sz="1600" b="1"/>
              <a:t>S</a:t>
            </a:r>
            <a:r>
              <a:rPr lang="en-US" sz="1600" b="1"/>
              <a:t>ervice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 b="1"/>
              <a:t> P</a:t>
            </a:r>
            <a:r>
              <a:rPr lang="en-US" sz="1600" b="1"/>
              <a:t>harmacy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 b="1"/>
              <a:t> R</a:t>
            </a:r>
            <a:r>
              <a:rPr lang="en-US" sz="1600" b="1"/>
              <a:t>egional </a:t>
            </a:r>
            <a:r>
              <a:rPr lang="sk-SK" sz="1600" b="1"/>
              <a:t>D</a:t>
            </a:r>
            <a:r>
              <a:rPr lang="en-US" sz="1600" b="1"/>
              <a:t>evelopment</a:t>
            </a:r>
            <a:endParaRPr lang="sk-SK" sz="1600" b="1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k-SK" sz="1600" b="1"/>
              <a:t> T</a:t>
            </a:r>
            <a:r>
              <a:rPr lang="en-US" sz="1600" b="1"/>
              <a:t>ourism</a:t>
            </a:r>
            <a:r>
              <a:rPr lang="en-US" sz="1600"/>
              <a:t> </a:t>
            </a:r>
            <a:endParaRPr lang="sk-SK" sz="1600"/>
          </a:p>
          <a:p>
            <a:endParaRPr lang="sk-SK" sz="1600"/>
          </a:p>
        </p:txBody>
      </p:sp>
      <p:pic>
        <p:nvPicPr>
          <p:cNvPr id="8196" name="Picture 35" descr="\\dctsk1\fryvaldska\CR\foto_TSK\budova_TS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420938"/>
            <a:ext cx="59182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5580112" cy="360363"/>
          </a:xfrm>
        </p:spPr>
        <p:txBody>
          <a:bodyPr/>
          <a:lstStyle/>
          <a:p>
            <a:pPr algn="l"/>
            <a:r>
              <a:rPr lang="en-US" sz="2800" b="1" noProof="1" smtClean="0">
                <a:solidFill>
                  <a:schemeClr val="bg1"/>
                </a:solidFill>
              </a:rPr>
              <a:t>Governor of the Region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5400675" cy="3889375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endParaRPr lang="sk-SK" sz="1600" dirty="0" smtClean="0"/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800" noProof="1" smtClean="0"/>
              <a:t>The Trenčín</a:t>
            </a:r>
            <a:r>
              <a:rPr lang="sk-SK" sz="1800" noProof="1" smtClean="0"/>
              <a:t> </a:t>
            </a:r>
            <a:r>
              <a:rPr lang="en-US" sz="1800" noProof="1" smtClean="0"/>
              <a:t>Self-Governing Region of is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en-US" sz="1800" noProof="1" smtClean="0"/>
              <a:t>represented by </a:t>
            </a:r>
            <a:r>
              <a:rPr lang="en-US" sz="1800" b="1" noProof="1" smtClean="0"/>
              <a:t>the governor of the region</a:t>
            </a:r>
            <a:r>
              <a:rPr lang="en-US" sz="1800" noProof="1" smtClean="0"/>
              <a:t>.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1800" noProof="1" smtClean="0"/>
          </a:p>
          <a:p>
            <a:pPr marL="609600" indent="-609600">
              <a:lnSpc>
                <a:spcPct val="80000"/>
              </a:lnSpc>
            </a:pPr>
            <a:r>
              <a:rPr lang="en-US" sz="1800" b="1" noProof="1" smtClean="0"/>
              <a:t>Jaroslav Baška </a:t>
            </a:r>
            <a:r>
              <a:rPr lang="en-US" sz="1800" noProof="1" smtClean="0"/>
              <a:t>assumed his office of governor of the region of Trenčín </a:t>
            </a:r>
            <a:endParaRPr lang="sk-SK" sz="1800" noProof="1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sk-SK" sz="1800" noProof="1" smtClean="0"/>
              <a:t>	</a:t>
            </a:r>
            <a:r>
              <a:rPr lang="en-US" sz="1800" noProof="1" smtClean="0"/>
              <a:t>on 9</a:t>
            </a:r>
            <a:r>
              <a:rPr lang="sk-SK" sz="1800" noProof="1" smtClean="0"/>
              <a:t>th </a:t>
            </a:r>
            <a:r>
              <a:rPr lang="en-US" sz="1800" noProof="1" smtClean="0"/>
              <a:t>december 2013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noProof="1" smtClean="0"/>
          </a:p>
          <a:p>
            <a:pPr marL="609600" indent="-609600">
              <a:lnSpc>
                <a:spcPct val="80000"/>
              </a:lnSpc>
            </a:pPr>
            <a:r>
              <a:rPr lang="en-US" sz="1800" noProof="1" smtClean="0"/>
              <a:t>Governor represents self-governing region externally.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1800" noProof="1" smtClean="0"/>
          </a:p>
          <a:p>
            <a:pPr marL="609600" indent="-609600">
              <a:lnSpc>
                <a:spcPct val="80000"/>
              </a:lnSpc>
            </a:pPr>
            <a:r>
              <a:rPr lang="en-US" sz="1800" noProof="1" smtClean="0"/>
              <a:t>Governor is a statutory body in legal property rights and legal employment rights.</a:t>
            </a:r>
          </a:p>
        </p:txBody>
      </p:sp>
      <p:sp>
        <p:nvSpPr>
          <p:cNvPr id="8196" name="BlokTextu 4"/>
          <p:cNvSpPr txBox="1">
            <a:spLocks noChangeArrowheads="1"/>
          </p:cNvSpPr>
          <p:nvPr/>
        </p:nvSpPr>
        <p:spPr bwMode="auto">
          <a:xfrm>
            <a:off x="5652120" y="5661248"/>
            <a:ext cx="3167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 b="1" noProof="1" smtClean="0">
                <a:solidFill>
                  <a:srgbClr val="0070C0"/>
                </a:solidFill>
              </a:rPr>
              <a:t>Jaroslav Baška</a:t>
            </a:r>
            <a:endParaRPr lang="sk-SK" sz="1600" b="1" noProof="1">
              <a:solidFill>
                <a:srgbClr val="0070C0"/>
              </a:solidFill>
            </a:endParaRPr>
          </a:p>
        </p:txBody>
      </p:sp>
      <p:pic>
        <p:nvPicPr>
          <p:cNvPr id="8197" name="Picture 7" descr="C:\Documents and Settings\fryvaldska\Plocha\preds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44824"/>
            <a:ext cx="256698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8229600" cy="346075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chemeClr val="bg1"/>
                </a:solidFill>
              </a:rPr>
              <a:t>Regional Parliament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00213"/>
            <a:ext cx="9036050" cy="7921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Trenčín Self - Governing Region’s Regional Parliament</a:t>
            </a:r>
            <a:r>
              <a:rPr lang="en-US" sz="1800" smtClean="0"/>
              <a:t> is a body consisting of </a:t>
            </a:r>
            <a:r>
              <a:rPr lang="en-US" sz="1800" b="1" smtClean="0"/>
              <a:t>45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smtClean="0"/>
              <a:t>representatives</a:t>
            </a:r>
            <a:r>
              <a:rPr lang="en-US" sz="1800" smtClean="0"/>
              <a:t> (MP’s) elected in direct election for the period of 4 years.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636838"/>
            <a:ext cx="462597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204" descr="trencin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1916832"/>
            <a:ext cx="414496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6"/>
          <p:cNvSpPr txBox="1">
            <a:spLocks noChangeArrowheads="1"/>
          </p:cNvSpPr>
          <p:nvPr/>
        </p:nvSpPr>
        <p:spPr bwMode="auto">
          <a:xfrm>
            <a:off x="539552" y="1124744"/>
            <a:ext cx="5905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6148" name="Picture 61" descr="CityUSeattle_h_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13890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2" descr="logo_tnuad_1004x1363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24944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852936"/>
            <a:ext cx="6477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4139952" y="2060848"/>
          <a:ext cx="4824412" cy="3056593"/>
        </p:xfrm>
        <a:graphic>
          <a:graphicData uri="http://schemas.openxmlformats.org/drawingml/2006/table">
            <a:tbl>
              <a:tblPr/>
              <a:tblGrid>
                <a:gridCol w="1959970"/>
                <a:gridCol w="2864442"/>
              </a:tblGrid>
              <a:tr h="679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noProof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No.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noProof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Secondary Schools </a:t>
                      </a:r>
                      <a:endParaRPr lang="sk-SK" sz="1200" b="1" kern="1200" noProof="1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noProof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under the </a:t>
                      </a:r>
                      <a:r>
                        <a:rPr lang="sk-SK" sz="1200" b="1" kern="1200" noProof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 </a:t>
                      </a:r>
                      <a:r>
                        <a:rPr lang="en-US" sz="1200" b="1" kern="1200" noProof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of the Trenčín Self- Governing Region</a:t>
                      </a: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0170" marR="90170" marT="46990" marB="469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noProof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No.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noProof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Secondary Students</a:t>
                      </a: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19 534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School year 201</a:t>
                      </a: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/201</a:t>
                      </a:r>
                      <a:r>
                        <a:rPr kumimoji="0" lang="sk-S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sk-S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0170" marR="90170" marT="46990" marB="469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noProof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No. of Universities</a:t>
                      </a:r>
                      <a:endParaRPr lang="sk-SK" sz="1200" b="1" kern="1200" noProof="1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sk-SK" sz="1200" b="1" kern="1200" noProof="1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46990" marB="4699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338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k-SK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University of A. Dubček </a:t>
                      </a: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 Trenčín 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k-SK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Institut of Technologic</a:t>
                      </a: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 Dubnica n/Váhom</a:t>
                      </a: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sk-SK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City University of Seattle </a:t>
                      </a:r>
                      <a:r>
                        <a:rPr kumimoji="0" lang="en-US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 Trenčín</a:t>
                      </a:r>
                      <a:endParaRPr kumimoji="0" lang="en-US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170" marR="90170" marT="46990" marB="469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539552" y="1196752"/>
            <a:ext cx="7689032" cy="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Secondary Vocational Education</a:t>
            </a:r>
            <a:endParaRPr kumimoji="0" lang="sk-SK" sz="2800" b="0" i="0" u="none" strike="noStrike" kern="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95536" y="1412776"/>
            <a:ext cx="81369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noProof="1" smtClean="0">
              <a:solidFill>
                <a:srgbClr val="0070C0"/>
              </a:solidFill>
              <a:latin typeface="+mn-lt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noProof="1" smtClean="0">
                <a:latin typeface="+mn-lt"/>
                <a:ea typeface="Times New Roman"/>
              </a:rPr>
              <a:t> Agreements on Cooperation - </a:t>
            </a:r>
            <a:r>
              <a:rPr lang="en-US" sz="1600" noProof="1" smtClean="0">
                <a:latin typeface="+mn-lt"/>
                <a:ea typeface="Times New Roman"/>
              </a:rPr>
              <a:t>The Trenčín Self-Governning Region initiates signing of agreements on cooperation </a:t>
            </a:r>
            <a:r>
              <a:rPr lang="sk-SK" sz="1600" noProof="1" smtClean="0">
                <a:latin typeface="+mn-lt"/>
                <a:ea typeface="Times New Roman"/>
              </a:rPr>
              <a:t>between</a:t>
            </a:r>
            <a:r>
              <a:rPr lang="en-US" sz="1600" noProof="1" smtClean="0">
                <a:latin typeface="+mn-lt"/>
                <a:ea typeface="Times New Roman"/>
              </a:rPr>
              <a:t> secondary schools and eminent employers</a:t>
            </a:r>
            <a:r>
              <a:rPr lang="sk-SK" sz="1600" noProof="1" smtClean="0">
                <a:latin typeface="+mn-lt"/>
                <a:ea typeface="Times New Roman"/>
              </a:rPr>
              <a:t> </a:t>
            </a:r>
            <a:r>
              <a:rPr lang="en-US" sz="1600" noProof="1" smtClean="0">
                <a:latin typeface="+mn-lt"/>
                <a:ea typeface="Times New Roman"/>
              </a:rPr>
              <a:t>in order to advance educational process and training of students.</a:t>
            </a:r>
            <a:r>
              <a:rPr lang="sk-SK" sz="1600" noProof="1" smtClean="0">
                <a:latin typeface="+mn-lt"/>
                <a:ea typeface="Times New Roman"/>
              </a:rPr>
              <a:t> </a:t>
            </a:r>
            <a:r>
              <a:rPr lang="en-US" sz="1600" noProof="1" smtClean="0">
                <a:latin typeface="+mn-lt"/>
                <a:cs typeface="Times New Roman" pitchFamily="18" charset="0"/>
              </a:rPr>
              <a:t>In 2014 and 2015 nine agreements on cooperation have been</a:t>
            </a:r>
            <a:r>
              <a:rPr lang="sk-SK" sz="1600" noProof="1" smtClean="0">
                <a:latin typeface="+mn-lt"/>
                <a:cs typeface="Times New Roman" pitchFamily="18" charset="0"/>
              </a:rPr>
              <a:t> signed</a:t>
            </a:r>
            <a:r>
              <a:rPr lang="en-US" sz="1600" noProof="1" smtClean="0">
                <a:latin typeface="+mn-lt"/>
                <a:cs typeface="Times New Roman" pitchFamily="18" charset="0"/>
              </a:rPr>
              <a:t>.</a:t>
            </a:r>
            <a:endParaRPr lang="sk-SK" sz="1600" noProof="1" smtClean="0">
              <a:latin typeface="+mn-lt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en-US" sz="1600" noProof="1" smtClean="0">
              <a:latin typeface="+mn-lt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noProof="1" smtClean="0">
                <a:ea typeface="Times New Roman"/>
              </a:rPr>
              <a:t>Centres of </a:t>
            </a:r>
            <a:r>
              <a:rPr lang="sk-SK" sz="1600" b="1" noProof="1" smtClean="0">
                <a:ea typeface="Times New Roman"/>
              </a:rPr>
              <a:t>V</a:t>
            </a:r>
            <a:r>
              <a:rPr lang="en-US" sz="1600" b="1" noProof="1" smtClean="0">
                <a:ea typeface="Times New Roman"/>
              </a:rPr>
              <a:t>ocational </a:t>
            </a:r>
            <a:r>
              <a:rPr lang="sk-SK" sz="1600" b="1" noProof="1" smtClean="0">
                <a:ea typeface="Times New Roman"/>
              </a:rPr>
              <a:t>T</a:t>
            </a:r>
            <a:r>
              <a:rPr lang="en-US" sz="1600" b="1" noProof="1" smtClean="0">
                <a:ea typeface="Times New Roman"/>
              </a:rPr>
              <a:t>raining and </a:t>
            </a:r>
            <a:r>
              <a:rPr lang="sk-SK" sz="1600" b="1" noProof="1" smtClean="0">
                <a:ea typeface="Times New Roman"/>
              </a:rPr>
              <a:t>E</a:t>
            </a:r>
            <a:r>
              <a:rPr lang="en-US" sz="1600" b="1" noProof="1" smtClean="0">
                <a:ea typeface="Times New Roman"/>
              </a:rPr>
              <a:t>ducation </a:t>
            </a:r>
            <a:r>
              <a:rPr lang="sk-SK" sz="1600" b="1" noProof="1" smtClean="0">
                <a:ea typeface="Times New Roman"/>
              </a:rPr>
              <a:t>- </a:t>
            </a:r>
            <a:r>
              <a:rPr lang="en-US" sz="1600" noProof="1" smtClean="0">
                <a:ea typeface="Times New Roman"/>
              </a:rPr>
              <a:t>are being created in chosen technical schools to enhance quality of students´ knowledge and</a:t>
            </a:r>
            <a:r>
              <a:rPr lang="sk-SK" sz="1600" noProof="1" smtClean="0">
                <a:ea typeface="Times New Roman"/>
              </a:rPr>
              <a:t> practical skills</a:t>
            </a:r>
            <a:r>
              <a:rPr lang="en-US" sz="1600" noProof="1" smtClean="0">
                <a:ea typeface="Times New Roman"/>
              </a:rPr>
              <a:t>.</a:t>
            </a:r>
            <a:endParaRPr lang="sk-SK" sz="1600" noProof="1" smtClean="0">
              <a:ea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en-US" sz="1600" noProof="1" smtClean="0">
              <a:ea typeface="Times New Roman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b="1" noProof="1" smtClean="0">
                <a:latin typeface="+mn-lt"/>
                <a:cs typeface="Times New Roman" pitchFamily="18" charset="0"/>
              </a:rPr>
              <a:t>Hero of the Craft – </a:t>
            </a:r>
            <a:r>
              <a:rPr lang="en-US" sz="1600" noProof="1" smtClean="0">
                <a:latin typeface="+mn-lt"/>
                <a:cs typeface="Times New Roman" pitchFamily="18" charset="0"/>
              </a:rPr>
              <a:t>In February 2015 </a:t>
            </a:r>
            <a:r>
              <a:rPr lang="en-US" sz="1600" noProof="1" smtClean="0">
                <a:latin typeface="+mn-lt"/>
                <a:ea typeface="Times New Roman"/>
              </a:rPr>
              <a:t>the Trenčín Self-Governning Region launched unique project Hero of the Craft</a:t>
            </a:r>
            <a:r>
              <a:rPr lang="sk-SK" sz="1600" noProof="1" smtClean="0">
                <a:latin typeface="+mn-lt"/>
                <a:ea typeface="Times New Roman"/>
              </a:rPr>
              <a:t> which </a:t>
            </a:r>
            <a:r>
              <a:rPr lang="en-US" sz="1600" noProof="1" smtClean="0">
                <a:latin typeface="+mn-lt"/>
                <a:ea typeface="Times New Roman"/>
              </a:rPr>
              <a:t>aim</a:t>
            </a:r>
            <a:r>
              <a:rPr lang="sk-SK" sz="1600" noProof="1" smtClean="0">
                <a:latin typeface="+mn-lt"/>
                <a:ea typeface="Times New Roman"/>
              </a:rPr>
              <a:t>s </a:t>
            </a:r>
            <a:r>
              <a:rPr lang="en-US" sz="1600" noProof="1" smtClean="0">
                <a:latin typeface="+mn-lt"/>
                <a:ea typeface="Times New Roman"/>
              </a:rPr>
              <a:t>to support and promote secondary vocational education</a:t>
            </a:r>
            <a:r>
              <a:rPr lang="sk-SK" sz="1600" noProof="1" smtClean="0">
                <a:latin typeface="+mn-lt"/>
                <a:ea typeface="Times New Roman"/>
              </a:rPr>
              <a:t> and </a:t>
            </a:r>
            <a:r>
              <a:rPr lang="en-US" sz="1600" noProof="1" smtClean="0">
                <a:latin typeface="+mn-lt"/>
                <a:ea typeface="Times New Roman"/>
              </a:rPr>
              <a:t>increase </a:t>
            </a:r>
            <a:r>
              <a:rPr lang="sk-SK" sz="1600" noProof="1" smtClean="0">
                <a:latin typeface="+mn-lt"/>
                <a:ea typeface="Times New Roman"/>
              </a:rPr>
              <a:t>an</a:t>
            </a:r>
            <a:r>
              <a:rPr lang="en-US" sz="1600" noProof="1" smtClean="0">
                <a:latin typeface="+mn-lt"/>
                <a:ea typeface="Times New Roman"/>
              </a:rPr>
              <a:t> intertest of young people </a:t>
            </a:r>
            <a:r>
              <a:rPr lang="sk-SK" sz="1600" noProof="1" smtClean="0">
                <a:latin typeface="+mn-lt"/>
                <a:ea typeface="Times New Roman"/>
              </a:rPr>
              <a:t>in technical professions.</a:t>
            </a:r>
            <a:r>
              <a:rPr lang="en-US" sz="1600" noProof="1" smtClean="0">
                <a:latin typeface="+mn-lt"/>
                <a:ea typeface="Times New Roman"/>
              </a:rPr>
              <a:t> </a:t>
            </a:r>
            <a:endParaRPr lang="en-US" sz="1600" b="1" noProof="1" smtClean="0">
              <a:latin typeface="+mn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noProof="1" smtClean="0">
              <a:latin typeface="+mn-lt"/>
              <a:cs typeface="Times New Roman" pitchFamily="18" charset="0"/>
            </a:endParaRPr>
          </a:p>
          <a:p>
            <a:pPr algn="just"/>
            <a:endParaRPr lang="en-US" sz="1600" noProof="1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Zástupný symbol obsahu 3" descr="bilboard-51x24-2-pre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4437112"/>
            <a:ext cx="4258816" cy="20041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/>
          <p:cNvCxnSpPr/>
          <p:nvPr/>
        </p:nvCxnSpPr>
        <p:spPr>
          <a:xfrm>
            <a:off x="395288" y="1700213"/>
            <a:ext cx="8424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Obrázok 5" descr="azzzs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36838"/>
            <a:ext cx="7207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Obrázok 6" descr="ZCHF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357563"/>
            <a:ext cx="6461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Obrázok 7" descr="sop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221163"/>
            <a:ext cx="1512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Obrázok 8" descr="fortisch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141663"/>
            <a:ext cx="1271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Obrázok 10" descr="bus_serv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773238"/>
            <a:ext cx="14811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Obrázok 9" descr="http://www.pendlpiswanger.sk/images/content/image//carcoustic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2636838"/>
            <a:ext cx="8651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Obrázok 15" descr="vegu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4221163"/>
            <a:ext cx="8064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Obrázok 16" descr="nest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2133600"/>
            <a:ext cx="16224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Obrázok 11" descr="ami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950" y="4941888"/>
            <a:ext cx="1511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Obrázok 13" descr="porfix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950" y="5300663"/>
            <a:ext cx="873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Obrázok 14" descr="unistav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2988" y="5373688"/>
            <a:ext cx="15128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Obrázok 17" descr="vup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613" y="4868863"/>
            <a:ext cx="741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Obrázok 4" descr="http://www.centerzoo.com/wp-content/uploads/2014/03/askoll-logo-320x32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8175" y="1773238"/>
            <a:ext cx="790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Obrázok 1" descr="G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513" y="2420938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Obrázok 0" descr="emerso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988" y="3789363"/>
            <a:ext cx="9334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Obrázok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43213" y="1773238"/>
            <a:ext cx="15128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16" descr="b0csluimt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16238" y="2420938"/>
            <a:ext cx="1041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1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00563" y="4508500"/>
            <a:ext cx="12239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Obrázok 19" descr="Zvaracska skola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35825" y="5805488"/>
            <a:ext cx="16271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Obrázok 13" descr="http://www.techservis.sk/images/banner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16463" y="1916113"/>
            <a:ext cx="2679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Obrázok 12" descr="TCkontakt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35600" y="2349500"/>
            <a:ext cx="8651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Obrázok 2" descr="Heidelberg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24750" y="1916113"/>
            <a:ext cx="13065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18" descr="http://www.darca.sk/app/webroot/files/articles/ZSE_Logo_P_RGB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95513" y="3213100"/>
            <a:ext cx="5048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Obrázok 8" descr="silgan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700338" y="3141663"/>
            <a:ext cx="1303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Obrázok 9" descr="vac.gi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484438" y="3789363"/>
            <a:ext cx="957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Obrázok 10" descr="TRW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356100" y="2420938"/>
            <a:ext cx="8953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16663" y="2276475"/>
            <a:ext cx="28273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516688" y="4365625"/>
            <a:ext cx="24717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95738" y="2708275"/>
            <a:ext cx="251936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irc_ilrp_mut" descr="https://encrypted-tbn3.gstatic.com/images?q=tbn:ANd9GcSPUL45i52r2AePkiK4B1nucIEn9j4ArpIHK8PO1HuO_mdr7uwcFPEN-cN6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771775" y="4508500"/>
            <a:ext cx="863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irc_ilrp_mut" descr="https://encrypted-tbn0.gstatic.com/images?q=tbn:ANd9GcTD1Uf8-52k0chG2-3VNqVQhT0mJvSRg6jBXs2qbzkxGdSjs5y26MgO768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771775" y="5373688"/>
            <a:ext cx="946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irc_ilrp_mut" descr="https://encrypted-tbn3.gstatic.com/images?q=tbn:ANd9GcS_pqrF7sAokbj3YSfrRp8PlJKYZH5T9jxogzB2dT_ou45B6eQhsMAgEw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635375" y="4437063"/>
            <a:ext cx="6842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Obrázok 21" descr="Záhradníctvo Kozový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851275" y="5373688"/>
            <a:ext cx="57626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Obrázok 24" descr="http://www.kveta.sk/img/logo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51500" y="4508500"/>
            <a:ext cx="793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Obrázok 12" descr="http://www.centrum-suchanek.sk/ranc-lhota/images/logo_lhota.pn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804025" y="4797425"/>
            <a:ext cx="21510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Image2" descr="http://www.agrofarma.sk/images/logo2_03.gif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407150" y="5300663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5" name="Obrázok 39" descr=" logo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427538" y="5013325"/>
            <a:ext cx="98583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6" name="Picture 22" descr="kvety_silvia_logo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084888" y="5805488"/>
            <a:ext cx="946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7" name="logo" descr="Logo Florasystém.sk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580063" y="5373688"/>
            <a:ext cx="6524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8" name="irc_ilrp_mut" descr="https://encrypted-tbn2.gstatic.com/images?q=tbn:ANd9GcQB7MqCFdCrV88gxFufE0vFIeOmOUEr1kQ7qsIohaxcaPTzctaycgWHv_C8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859338" y="5876925"/>
            <a:ext cx="12207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9" name="irc_mi" descr="natali-logo-normal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0" y="5732463"/>
            <a:ext cx="2338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Nadpis 1"/>
          <p:cNvSpPr txBox="1">
            <a:spLocks/>
          </p:cNvSpPr>
          <p:nvPr/>
        </p:nvSpPr>
        <p:spPr bwMode="auto">
          <a:xfrm>
            <a:off x="467544" y="1196752"/>
            <a:ext cx="8316416" cy="43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Partners for Secondary Vocational Education</a:t>
            </a:r>
            <a:endParaRPr kumimoji="0" lang="sk-SK" sz="2800" b="0" i="0" u="none" strike="noStrike" kern="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4717</TotalTime>
  <Words>781</Words>
  <Application>Microsoft Office PowerPoint</Application>
  <PresentationFormat>Prezentácia na obrazovke (4:3)</PresentationFormat>
  <Paragraphs>145</Paragraphs>
  <Slides>18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Predvolený návrh</vt:lpstr>
      <vt:lpstr>Snímka 1</vt:lpstr>
      <vt:lpstr>Snímka 2</vt:lpstr>
      <vt:lpstr>Transport in the Trenčín Region</vt:lpstr>
      <vt:lpstr>Snímka 4</vt:lpstr>
      <vt:lpstr>Governor of the Region</vt:lpstr>
      <vt:lpstr>Regional Parliament</vt:lpstr>
      <vt:lpstr>Snímka 7</vt:lpstr>
      <vt:lpstr>Snímka 8</vt:lpstr>
      <vt:lpstr>Snímka 9</vt:lpstr>
      <vt:lpstr>Snímka 10</vt:lpstr>
      <vt:lpstr>Nature’s Treasures</vt:lpstr>
      <vt:lpstr>Sport Activities</vt:lpstr>
      <vt:lpstr>Snímka 13</vt:lpstr>
      <vt:lpstr>Snímka 14</vt:lpstr>
      <vt:lpstr>Snímka 15</vt:lpstr>
      <vt:lpstr>Snímka 16</vt:lpstr>
      <vt:lpstr>Snímka 17</vt:lpstr>
      <vt:lpstr>Snímka 18</vt:lpstr>
    </vt:vector>
  </TitlesOfParts>
  <Company>TSK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Trenčiansky samosprávny kraj</dc:title>
  <dc:creator>fryvaldska</dc:creator>
  <cp:lastModifiedBy>rezakova</cp:lastModifiedBy>
  <cp:revision>418</cp:revision>
  <dcterms:created xsi:type="dcterms:W3CDTF">2009-11-23T13:32:37Z</dcterms:created>
  <dcterms:modified xsi:type="dcterms:W3CDTF">2015-08-31T15:16:19Z</dcterms:modified>
</cp:coreProperties>
</file>