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89" r:id="rId4"/>
    <p:sldId id="299" r:id="rId5"/>
    <p:sldId id="300" r:id="rId6"/>
    <p:sldId id="283" r:id="rId7"/>
    <p:sldId id="284" r:id="rId8"/>
    <p:sldId id="295" r:id="rId9"/>
    <p:sldId id="293" r:id="rId10"/>
    <p:sldId id="287" r:id="rId11"/>
    <p:sldId id="294" r:id="rId12"/>
    <p:sldId id="298" r:id="rId13"/>
    <p:sldId id="297" r:id="rId14"/>
    <p:sldId id="279" r:id="rId15"/>
    <p:sldId id="281" r:id="rId16"/>
  </p:sldIdLst>
  <p:sldSz cx="9144000" cy="6858000" type="screen4x3"/>
  <p:notesSz cx="9866313" cy="673576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F23"/>
    <a:srgbClr val="313131"/>
    <a:srgbClr val="363636"/>
    <a:srgbClr val="1F3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39" autoAdjust="0"/>
  </p:normalViewPr>
  <p:slideViewPr>
    <p:cSldViewPr snapToObjects="1">
      <p:cViewPr varScale="1">
        <p:scale>
          <a:sx n="93" d="100"/>
          <a:sy n="93" d="100"/>
        </p:scale>
        <p:origin x="804" y="84"/>
      </p:cViewPr>
      <p:guideLst>
        <p:guide orient="horz" pos="2478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0" d="100"/>
          <a:sy n="120" d="100"/>
        </p:scale>
        <p:origin x="-2178" y="-90"/>
      </p:cViewPr>
      <p:guideLst>
        <p:guide orient="horz" pos="2122"/>
        <p:guide pos="31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7F43-06CB-41EA-910D-0388B3009082}" type="datetime4">
              <a:rPr lang="sk-SK" smtClean="0"/>
              <a:t>8. apríla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ceit-europe.com/digitalny-podnik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2B22-CDF0-452A-AE4D-FFC0B9FCA4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15128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58EDE-2CB7-4E76-A759-077C25B2E889}" type="datetime4">
              <a:rPr lang="sk-SK" smtClean="0"/>
              <a:t>8. apríla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ceit-europe.com/digitalny-podnik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7B30D-0248-4A17-81F1-3FD77D7E6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42153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dpis 143"/>
          <p:cNvSpPr>
            <a:spLocks noGrp="1"/>
          </p:cNvSpPr>
          <p:nvPr>
            <p:ph type="title"/>
          </p:nvPr>
        </p:nvSpPr>
        <p:spPr>
          <a:xfrm>
            <a:off x="720000" y="4077072"/>
            <a:ext cx="5220000" cy="360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9" name="Holder 3"/>
          <p:cNvSpPr>
            <a:spLocks noGrp="1"/>
          </p:cNvSpPr>
          <p:nvPr>
            <p:ph idx="1"/>
          </p:nvPr>
        </p:nvSpPr>
        <p:spPr>
          <a:xfrm>
            <a:off x="720000" y="2439000"/>
            <a:ext cx="7704000" cy="163807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>
              <a:defRPr sz="2400"/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 lIns="0" tIns="0" rIns="0" bIns="0"/>
          <a:lstStyle>
            <a:lvl1pPr>
              <a:defRPr sz="24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dirty="0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07504" y="6509108"/>
            <a:ext cx="720762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Holder 3"/>
          <p:cNvSpPr>
            <a:spLocks noGrp="1"/>
          </p:cNvSpPr>
          <p:nvPr>
            <p:ph type="subTitle" idx="4"/>
          </p:nvPr>
        </p:nvSpPr>
        <p:spPr>
          <a:xfrm>
            <a:off x="540000" y="1440000"/>
            <a:ext cx="7740000" cy="45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000" b="1">
                <a:solidFill>
                  <a:srgbClr val="363636"/>
                </a:solidFill>
                <a:latin typeface="+mj-lt"/>
              </a:defRPr>
            </a:lvl1pPr>
          </a:lstStyle>
          <a:p>
            <a:r>
              <a:rPr lang="sk-SK" dirty="0" smtClean="0"/>
              <a:t>Upravte štýl predlohy podnadpisov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k object 25"/>
          <p:cNvSpPr/>
          <p:nvPr/>
        </p:nvSpPr>
        <p:spPr>
          <a:xfrm>
            <a:off x="540004" y="1799996"/>
            <a:ext cx="3077972" cy="294878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11879" y="1799996"/>
            <a:ext cx="1318450" cy="420516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40004" y="4742688"/>
            <a:ext cx="3077972" cy="126246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Zástupný symbol tabuľky 14"/>
          <p:cNvSpPr>
            <a:spLocks noGrp="1"/>
          </p:cNvSpPr>
          <p:nvPr>
            <p:ph type="tbl" sz="quarter" idx="13"/>
          </p:nvPr>
        </p:nvSpPr>
        <p:spPr>
          <a:xfrm>
            <a:off x="5364000" y="2185548"/>
            <a:ext cx="3492476" cy="3060000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+mn-lt"/>
              </a:defRPr>
            </a:lvl1pPr>
          </a:lstStyle>
          <a:p>
            <a:r>
              <a:rPr lang="sk-SK" smtClean="0"/>
              <a:t>Ak chcete pridať tabuľku, kliknite na ikonu</a:t>
            </a:r>
            <a:endParaRPr lang="sk-SK"/>
          </a:p>
        </p:txBody>
      </p:sp>
      <p:sp>
        <p:nvSpPr>
          <p:cNvPr id="40" name="Holder 2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 lIns="0" tIns="0" rIns="0" bIns="0"/>
          <a:lstStyle>
            <a:lvl1pPr>
              <a:defRPr sz="24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9" name="Holder 6"/>
          <p:cNvSpPr txBox="1">
            <a:spLocks/>
          </p:cNvSpPr>
          <p:nvPr userDrawn="1"/>
        </p:nvSpPr>
        <p:spPr>
          <a:xfrm>
            <a:off x="107504" y="6509108"/>
            <a:ext cx="720762" cy="36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sk-SK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lder 2"/>
          <p:cNvSpPr>
            <a:spLocks noGrp="1"/>
          </p:cNvSpPr>
          <p:nvPr>
            <p:ph type="title"/>
          </p:nvPr>
        </p:nvSpPr>
        <p:spPr>
          <a:xfrm>
            <a:off x="576000" y="360000"/>
            <a:ext cx="5220000" cy="360000"/>
          </a:xfrm>
        </p:spPr>
        <p:txBody>
          <a:bodyPr lIns="0" tIns="0" rIns="0" bIns="0"/>
          <a:lstStyle>
            <a:lvl1pPr>
              <a:defRPr sz="24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4"/>
          </p:nvPr>
        </p:nvSpPr>
        <p:spPr>
          <a:xfrm>
            <a:off x="540000" y="1440000"/>
            <a:ext cx="5400000" cy="4860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obrázka 4"/>
          <p:cNvSpPr>
            <a:spLocks noGrp="1"/>
          </p:cNvSpPr>
          <p:nvPr>
            <p:ph type="pic" sz="quarter" idx="15"/>
          </p:nvPr>
        </p:nvSpPr>
        <p:spPr>
          <a:xfrm>
            <a:off x="6048164" y="1440000"/>
            <a:ext cx="2994236" cy="4860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/>
            </a:lvl1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7" name="Holder 6"/>
          <p:cNvSpPr txBox="1">
            <a:spLocks/>
          </p:cNvSpPr>
          <p:nvPr userDrawn="1"/>
        </p:nvSpPr>
        <p:spPr>
          <a:xfrm>
            <a:off x="107504" y="6509108"/>
            <a:ext cx="720762" cy="36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sk-SK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441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n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 lIns="0" tIns="0" rIns="0" bIns="0"/>
          <a:lstStyle/>
          <a:p>
            <a:r>
              <a:rPr lang="sk-SK" dirty="0" smtClean="0"/>
              <a:t>Upravte štýly predlohy textu</a:t>
            </a:r>
            <a:endParaRPr dirty="0"/>
          </a:p>
        </p:txBody>
      </p:sp>
      <p:sp>
        <p:nvSpPr>
          <p:cNvPr id="6" name="Holder 6"/>
          <p:cNvSpPr txBox="1">
            <a:spLocks/>
          </p:cNvSpPr>
          <p:nvPr userDrawn="1"/>
        </p:nvSpPr>
        <p:spPr>
          <a:xfrm>
            <a:off x="107504" y="6509108"/>
            <a:ext cx="720762" cy="36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sk-SK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6" name="Holder 6"/>
          <p:cNvSpPr txBox="1">
            <a:spLocks/>
          </p:cNvSpPr>
          <p:nvPr userDrawn="1"/>
        </p:nvSpPr>
        <p:spPr>
          <a:xfrm>
            <a:off x="107504" y="6509108"/>
            <a:ext cx="720762" cy="36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sk-SK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9144000" cy="9540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139700" dist="114300" dir="5400000" sx="99000" sy="9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3" name="Obdĺžnik 12"/>
          <p:cNvSpPr/>
          <p:nvPr/>
        </p:nvSpPr>
        <p:spPr>
          <a:xfrm>
            <a:off x="-1" y="6498000"/>
            <a:ext cx="9144000" cy="3600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139700" dist="63500" dir="16200000" sx="99000" sy="9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6840000" y="0"/>
            <a:ext cx="2311564" cy="773538"/>
            <a:chOff x="6840000" y="-27384"/>
            <a:chExt cx="2311564" cy="773538"/>
          </a:xfrm>
        </p:grpSpPr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840000" y="-27384"/>
              <a:ext cx="2311564" cy="773538"/>
            </a:xfrm>
            <a:custGeom>
              <a:avLst/>
              <a:gdLst>
                <a:gd name="T0" fmla="*/ 4450 w 4450"/>
                <a:gd name="T1" fmla="*/ 0 h 1234"/>
                <a:gd name="T2" fmla="*/ 0 w 4450"/>
                <a:gd name="T3" fmla="*/ 0 h 1234"/>
                <a:gd name="T4" fmla="*/ 0 w 4450"/>
                <a:gd name="T5" fmla="*/ 942 h 1234"/>
                <a:gd name="T6" fmla="*/ 0 w 4450"/>
                <a:gd name="T7" fmla="*/ 986 h 1234"/>
                <a:gd name="T8" fmla="*/ 1 w 4450"/>
                <a:gd name="T9" fmla="*/ 1025 h 1234"/>
                <a:gd name="T10" fmla="*/ 2 w 4450"/>
                <a:gd name="T11" fmla="*/ 1060 h 1234"/>
                <a:gd name="T12" fmla="*/ 5 w 4450"/>
                <a:gd name="T13" fmla="*/ 1090 h 1234"/>
                <a:gd name="T14" fmla="*/ 9 w 4450"/>
                <a:gd name="T15" fmla="*/ 1117 h 1234"/>
                <a:gd name="T16" fmla="*/ 14 w 4450"/>
                <a:gd name="T17" fmla="*/ 1140 h 1234"/>
                <a:gd name="T18" fmla="*/ 21 w 4450"/>
                <a:gd name="T19" fmla="*/ 1160 h 1234"/>
                <a:gd name="T20" fmla="*/ 30 w 4450"/>
                <a:gd name="T21" fmla="*/ 1177 h 1234"/>
                <a:gd name="T22" fmla="*/ 42 w 4450"/>
                <a:gd name="T23" fmla="*/ 1191 h 1234"/>
                <a:gd name="T24" fmla="*/ 56 w 4450"/>
                <a:gd name="T25" fmla="*/ 1203 h 1234"/>
                <a:gd name="T26" fmla="*/ 73 w 4450"/>
                <a:gd name="T27" fmla="*/ 1212 h 1234"/>
                <a:gd name="T28" fmla="*/ 93 w 4450"/>
                <a:gd name="T29" fmla="*/ 1219 h 1234"/>
                <a:gd name="T30" fmla="*/ 116 w 4450"/>
                <a:gd name="T31" fmla="*/ 1225 h 1234"/>
                <a:gd name="T32" fmla="*/ 143 w 4450"/>
                <a:gd name="T33" fmla="*/ 1228 h 1234"/>
                <a:gd name="T34" fmla="*/ 174 w 4450"/>
                <a:gd name="T35" fmla="*/ 1231 h 1234"/>
                <a:gd name="T36" fmla="*/ 208 w 4450"/>
                <a:gd name="T37" fmla="*/ 1233 h 1234"/>
                <a:gd name="T38" fmla="*/ 247 w 4450"/>
                <a:gd name="T39" fmla="*/ 1233 h 1234"/>
                <a:gd name="T40" fmla="*/ 291 w 4450"/>
                <a:gd name="T41" fmla="*/ 1234 h 1234"/>
                <a:gd name="T42" fmla="*/ 4450 w 4450"/>
                <a:gd name="T43" fmla="*/ 1234 h 1234"/>
                <a:gd name="T44" fmla="*/ 4450 w 4450"/>
                <a:gd name="T45" fmla="*/ 0 h 1234"/>
                <a:gd name="connsiteX0" fmla="*/ 10009 w 10009"/>
                <a:gd name="connsiteY0" fmla="*/ 0 h 10000"/>
                <a:gd name="connsiteX1" fmla="*/ 0 w 10009"/>
                <a:gd name="connsiteY1" fmla="*/ 125 h 10000"/>
                <a:gd name="connsiteX2" fmla="*/ 9 w 10009"/>
                <a:gd name="connsiteY2" fmla="*/ 7634 h 10000"/>
                <a:gd name="connsiteX3" fmla="*/ 9 w 10009"/>
                <a:gd name="connsiteY3" fmla="*/ 7990 h 10000"/>
                <a:gd name="connsiteX4" fmla="*/ 11 w 10009"/>
                <a:gd name="connsiteY4" fmla="*/ 8306 h 10000"/>
                <a:gd name="connsiteX5" fmla="*/ 13 w 10009"/>
                <a:gd name="connsiteY5" fmla="*/ 8590 h 10000"/>
                <a:gd name="connsiteX6" fmla="*/ 20 w 10009"/>
                <a:gd name="connsiteY6" fmla="*/ 8833 h 10000"/>
                <a:gd name="connsiteX7" fmla="*/ 29 w 10009"/>
                <a:gd name="connsiteY7" fmla="*/ 9052 h 10000"/>
                <a:gd name="connsiteX8" fmla="*/ 40 w 10009"/>
                <a:gd name="connsiteY8" fmla="*/ 9238 h 10000"/>
                <a:gd name="connsiteX9" fmla="*/ 56 w 10009"/>
                <a:gd name="connsiteY9" fmla="*/ 9400 h 10000"/>
                <a:gd name="connsiteX10" fmla="*/ 76 w 10009"/>
                <a:gd name="connsiteY10" fmla="*/ 9538 h 10000"/>
                <a:gd name="connsiteX11" fmla="*/ 103 w 10009"/>
                <a:gd name="connsiteY11" fmla="*/ 9652 h 10000"/>
                <a:gd name="connsiteX12" fmla="*/ 135 w 10009"/>
                <a:gd name="connsiteY12" fmla="*/ 9749 h 10000"/>
                <a:gd name="connsiteX13" fmla="*/ 173 w 10009"/>
                <a:gd name="connsiteY13" fmla="*/ 9822 h 10000"/>
                <a:gd name="connsiteX14" fmla="*/ 218 w 10009"/>
                <a:gd name="connsiteY14" fmla="*/ 9878 h 10000"/>
                <a:gd name="connsiteX15" fmla="*/ 270 w 10009"/>
                <a:gd name="connsiteY15" fmla="*/ 9927 h 10000"/>
                <a:gd name="connsiteX16" fmla="*/ 330 w 10009"/>
                <a:gd name="connsiteY16" fmla="*/ 9951 h 10000"/>
                <a:gd name="connsiteX17" fmla="*/ 400 w 10009"/>
                <a:gd name="connsiteY17" fmla="*/ 9976 h 10000"/>
                <a:gd name="connsiteX18" fmla="*/ 476 w 10009"/>
                <a:gd name="connsiteY18" fmla="*/ 9992 h 10000"/>
                <a:gd name="connsiteX19" fmla="*/ 564 w 10009"/>
                <a:gd name="connsiteY19" fmla="*/ 9992 h 10000"/>
                <a:gd name="connsiteX20" fmla="*/ 663 w 10009"/>
                <a:gd name="connsiteY20" fmla="*/ 10000 h 10000"/>
                <a:gd name="connsiteX21" fmla="*/ 10009 w 10009"/>
                <a:gd name="connsiteY21" fmla="*/ 10000 h 10000"/>
                <a:gd name="connsiteX22" fmla="*/ 10009 w 10009"/>
                <a:gd name="connsiteY22" fmla="*/ 0 h 10000"/>
                <a:gd name="connsiteX0" fmla="*/ 10000 w 10009"/>
                <a:gd name="connsiteY0" fmla="*/ 31 h 9875"/>
                <a:gd name="connsiteX1" fmla="*/ 0 w 10009"/>
                <a:gd name="connsiteY1" fmla="*/ 0 h 9875"/>
                <a:gd name="connsiteX2" fmla="*/ 9 w 10009"/>
                <a:gd name="connsiteY2" fmla="*/ 7509 h 9875"/>
                <a:gd name="connsiteX3" fmla="*/ 9 w 10009"/>
                <a:gd name="connsiteY3" fmla="*/ 7865 h 9875"/>
                <a:gd name="connsiteX4" fmla="*/ 11 w 10009"/>
                <a:gd name="connsiteY4" fmla="*/ 8181 h 9875"/>
                <a:gd name="connsiteX5" fmla="*/ 13 w 10009"/>
                <a:gd name="connsiteY5" fmla="*/ 8465 h 9875"/>
                <a:gd name="connsiteX6" fmla="*/ 20 w 10009"/>
                <a:gd name="connsiteY6" fmla="*/ 8708 h 9875"/>
                <a:gd name="connsiteX7" fmla="*/ 29 w 10009"/>
                <a:gd name="connsiteY7" fmla="*/ 8927 h 9875"/>
                <a:gd name="connsiteX8" fmla="*/ 40 w 10009"/>
                <a:gd name="connsiteY8" fmla="*/ 9113 h 9875"/>
                <a:gd name="connsiteX9" fmla="*/ 56 w 10009"/>
                <a:gd name="connsiteY9" fmla="*/ 9275 h 9875"/>
                <a:gd name="connsiteX10" fmla="*/ 76 w 10009"/>
                <a:gd name="connsiteY10" fmla="*/ 9413 h 9875"/>
                <a:gd name="connsiteX11" fmla="*/ 103 w 10009"/>
                <a:gd name="connsiteY11" fmla="*/ 9527 h 9875"/>
                <a:gd name="connsiteX12" fmla="*/ 135 w 10009"/>
                <a:gd name="connsiteY12" fmla="*/ 9624 h 9875"/>
                <a:gd name="connsiteX13" fmla="*/ 173 w 10009"/>
                <a:gd name="connsiteY13" fmla="*/ 9697 h 9875"/>
                <a:gd name="connsiteX14" fmla="*/ 218 w 10009"/>
                <a:gd name="connsiteY14" fmla="*/ 9753 h 9875"/>
                <a:gd name="connsiteX15" fmla="*/ 270 w 10009"/>
                <a:gd name="connsiteY15" fmla="*/ 9802 h 9875"/>
                <a:gd name="connsiteX16" fmla="*/ 330 w 10009"/>
                <a:gd name="connsiteY16" fmla="*/ 9826 h 9875"/>
                <a:gd name="connsiteX17" fmla="*/ 400 w 10009"/>
                <a:gd name="connsiteY17" fmla="*/ 9851 h 9875"/>
                <a:gd name="connsiteX18" fmla="*/ 476 w 10009"/>
                <a:gd name="connsiteY18" fmla="*/ 9867 h 9875"/>
                <a:gd name="connsiteX19" fmla="*/ 564 w 10009"/>
                <a:gd name="connsiteY19" fmla="*/ 9867 h 9875"/>
                <a:gd name="connsiteX20" fmla="*/ 663 w 10009"/>
                <a:gd name="connsiteY20" fmla="*/ 9875 h 9875"/>
                <a:gd name="connsiteX21" fmla="*/ 10009 w 10009"/>
                <a:gd name="connsiteY21" fmla="*/ 9875 h 9875"/>
                <a:gd name="connsiteX22" fmla="*/ 10000 w 10009"/>
                <a:gd name="connsiteY22" fmla="*/ 31 h 9875"/>
                <a:gd name="connsiteX0" fmla="*/ 9999 w 10000"/>
                <a:gd name="connsiteY0" fmla="*/ 0 h 10000"/>
                <a:gd name="connsiteX1" fmla="*/ 0 w 10000"/>
                <a:gd name="connsiteY1" fmla="*/ 0 h 10000"/>
                <a:gd name="connsiteX2" fmla="*/ 9 w 10000"/>
                <a:gd name="connsiteY2" fmla="*/ 7604 h 10000"/>
                <a:gd name="connsiteX3" fmla="*/ 9 w 10000"/>
                <a:gd name="connsiteY3" fmla="*/ 7965 h 10000"/>
                <a:gd name="connsiteX4" fmla="*/ 11 w 10000"/>
                <a:gd name="connsiteY4" fmla="*/ 8285 h 10000"/>
                <a:gd name="connsiteX5" fmla="*/ 13 w 10000"/>
                <a:gd name="connsiteY5" fmla="*/ 8572 h 10000"/>
                <a:gd name="connsiteX6" fmla="*/ 20 w 10000"/>
                <a:gd name="connsiteY6" fmla="*/ 8818 h 10000"/>
                <a:gd name="connsiteX7" fmla="*/ 29 w 10000"/>
                <a:gd name="connsiteY7" fmla="*/ 9040 h 10000"/>
                <a:gd name="connsiteX8" fmla="*/ 40 w 10000"/>
                <a:gd name="connsiteY8" fmla="*/ 9228 h 10000"/>
                <a:gd name="connsiteX9" fmla="*/ 56 w 10000"/>
                <a:gd name="connsiteY9" fmla="*/ 9392 h 10000"/>
                <a:gd name="connsiteX10" fmla="*/ 76 w 10000"/>
                <a:gd name="connsiteY10" fmla="*/ 9532 h 10000"/>
                <a:gd name="connsiteX11" fmla="*/ 103 w 10000"/>
                <a:gd name="connsiteY11" fmla="*/ 9648 h 10000"/>
                <a:gd name="connsiteX12" fmla="*/ 135 w 10000"/>
                <a:gd name="connsiteY12" fmla="*/ 9746 h 10000"/>
                <a:gd name="connsiteX13" fmla="*/ 173 w 10000"/>
                <a:gd name="connsiteY13" fmla="*/ 9820 h 10000"/>
                <a:gd name="connsiteX14" fmla="*/ 218 w 10000"/>
                <a:gd name="connsiteY14" fmla="*/ 9876 h 10000"/>
                <a:gd name="connsiteX15" fmla="*/ 270 w 10000"/>
                <a:gd name="connsiteY15" fmla="*/ 9926 h 10000"/>
                <a:gd name="connsiteX16" fmla="*/ 330 w 10000"/>
                <a:gd name="connsiteY16" fmla="*/ 9950 h 10000"/>
                <a:gd name="connsiteX17" fmla="*/ 400 w 10000"/>
                <a:gd name="connsiteY17" fmla="*/ 9976 h 10000"/>
                <a:gd name="connsiteX18" fmla="*/ 476 w 10000"/>
                <a:gd name="connsiteY18" fmla="*/ 9992 h 10000"/>
                <a:gd name="connsiteX19" fmla="*/ 563 w 10000"/>
                <a:gd name="connsiteY19" fmla="*/ 9992 h 10000"/>
                <a:gd name="connsiteX20" fmla="*/ 662 w 10000"/>
                <a:gd name="connsiteY20" fmla="*/ 10000 h 10000"/>
                <a:gd name="connsiteX21" fmla="*/ 10000 w 10000"/>
                <a:gd name="connsiteY21" fmla="*/ 10000 h 10000"/>
                <a:gd name="connsiteX22" fmla="*/ 9999 w 10000"/>
                <a:gd name="connsiteY22" fmla="*/ 0 h 10000"/>
                <a:gd name="connsiteX0" fmla="*/ 7328 w 10000"/>
                <a:gd name="connsiteY0" fmla="*/ 103 h 10000"/>
                <a:gd name="connsiteX1" fmla="*/ 0 w 10000"/>
                <a:gd name="connsiteY1" fmla="*/ 0 h 10000"/>
                <a:gd name="connsiteX2" fmla="*/ 9 w 10000"/>
                <a:gd name="connsiteY2" fmla="*/ 7604 h 10000"/>
                <a:gd name="connsiteX3" fmla="*/ 9 w 10000"/>
                <a:gd name="connsiteY3" fmla="*/ 7965 h 10000"/>
                <a:gd name="connsiteX4" fmla="*/ 11 w 10000"/>
                <a:gd name="connsiteY4" fmla="*/ 8285 h 10000"/>
                <a:gd name="connsiteX5" fmla="*/ 13 w 10000"/>
                <a:gd name="connsiteY5" fmla="*/ 8572 h 10000"/>
                <a:gd name="connsiteX6" fmla="*/ 20 w 10000"/>
                <a:gd name="connsiteY6" fmla="*/ 8818 h 10000"/>
                <a:gd name="connsiteX7" fmla="*/ 29 w 10000"/>
                <a:gd name="connsiteY7" fmla="*/ 9040 h 10000"/>
                <a:gd name="connsiteX8" fmla="*/ 40 w 10000"/>
                <a:gd name="connsiteY8" fmla="*/ 9228 h 10000"/>
                <a:gd name="connsiteX9" fmla="*/ 56 w 10000"/>
                <a:gd name="connsiteY9" fmla="*/ 9392 h 10000"/>
                <a:gd name="connsiteX10" fmla="*/ 76 w 10000"/>
                <a:gd name="connsiteY10" fmla="*/ 9532 h 10000"/>
                <a:gd name="connsiteX11" fmla="*/ 103 w 10000"/>
                <a:gd name="connsiteY11" fmla="*/ 9648 h 10000"/>
                <a:gd name="connsiteX12" fmla="*/ 135 w 10000"/>
                <a:gd name="connsiteY12" fmla="*/ 9746 h 10000"/>
                <a:gd name="connsiteX13" fmla="*/ 173 w 10000"/>
                <a:gd name="connsiteY13" fmla="*/ 9820 h 10000"/>
                <a:gd name="connsiteX14" fmla="*/ 218 w 10000"/>
                <a:gd name="connsiteY14" fmla="*/ 9876 h 10000"/>
                <a:gd name="connsiteX15" fmla="*/ 270 w 10000"/>
                <a:gd name="connsiteY15" fmla="*/ 9926 h 10000"/>
                <a:gd name="connsiteX16" fmla="*/ 330 w 10000"/>
                <a:gd name="connsiteY16" fmla="*/ 9950 h 10000"/>
                <a:gd name="connsiteX17" fmla="*/ 400 w 10000"/>
                <a:gd name="connsiteY17" fmla="*/ 9976 h 10000"/>
                <a:gd name="connsiteX18" fmla="*/ 476 w 10000"/>
                <a:gd name="connsiteY18" fmla="*/ 9992 h 10000"/>
                <a:gd name="connsiteX19" fmla="*/ 563 w 10000"/>
                <a:gd name="connsiteY19" fmla="*/ 9992 h 10000"/>
                <a:gd name="connsiteX20" fmla="*/ 662 w 10000"/>
                <a:gd name="connsiteY20" fmla="*/ 10000 h 10000"/>
                <a:gd name="connsiteX21" fmla="*/ 10000 w 10000"/>
                <a:gd name="connsiteY21" fmla="*/ 10000 h 10000"/>
                <a:gd name="connsiteX22" fmla="*/ 7328 w 10000"/>
                <a:gd name="connsiteY22" fmla="*/ 103 h 10000"/>
                <a:gd name="connsiteX0" fmla="*/ 8143 w 10000"/>
                <a:gd name="connsiteY0" fmla="*/ 103 h 10000"/>
                <a:gd name="connsiteX1" fmla="*/ 0 w 10000"/>
                <a:gd name="connsiteY1" fmla="*/ 0 h 10000"/>
                <a:gd name="connsiteX2" fmla="*/ 9 w 10000"/>
                <a:gd name="connsiteY2" fmla="*/ 7604 h 10000"/>
                <a:gd name="connsiteX3" fmla="*/ 9 w 10000"/>
                <a:gd name="connsiteY3" fmla="*/ 7965 h 10000"/>
                <a:gd name="connsiteX4" fmla="*/ 11 w 10000"/>
                <a:gd name="connsiteY4" fmla="*/ 8285 h 10000"/>
                <a:gd name="connsiteX5" fmla="*/ 13 w 10000"/>
                <a:gd name="connsiteY5" fmla="*/ 8572 h 10000"/>
                <a:gd name="connsiteX6" fmla="*/ 20 w 10000"/>
                <a:gd name="connsiteY6" fmla="*/ 8818 h 10000"/>
                <a:gd name="connsiteX7" fmla="*/ 29 w 10000"/>
                <a:gd name="connsiteY7" fmla="*/ 9040 h 10000"/>
                <a:gd name="connsiteX8" fmla="*/ 40 w 10000"/>
                <a:gd name="connsiteY8" fmla="*/ 9228 h 10000"/>
                <a:gd name="connsiteX9" fmla="*/ 56 w 10000"/>
                <a:gd name="connsiteY9" fmla="*/ 9392 h 10000"/>
                <a:gd name="connsiteX10" fmla="*/ 76 w 10000"/>
                <a:gd name="connsiteY10" fmla="*/ 9532 h 10000"/>
                <a:gd name="connsiteX11" fmla="*/ 103 w 10000"/>
                <a:gd name="connsiteY11" fmla="*/ 9648 h 10000"/>
                <a:gd name="connsiteX12" fmla="*/ 135 w 10000"/>
                <a:gd name="connsiteY12" fmla="*/ 9746 h 10000"/>
                <a:gd name="connsiteX13" fmla="*/ 173 w 10000"/>
                <a:gd name="connsiteY13" fmla="*/ 9820 h 10000"/>
                <a:gd name="connsiteX14" fmla="*/ 218 w 10000"/>
                <a:gd name="connsiteY14" fmla="*/ 9876 h 10000"/>
                <a:gd name="connsiteX15" fmla="*/ 270 w 10000"/>
                <a:gd name="connsiteY15" fmla="*/ 9926 h 10000"/>
                <a:gd name="connsiteX16" fmla="*/ 330 w 10000"/>
                <a:gd name="connsiteY16" fmla="*/ 9950 h 10000"/>
                <a:gd name="connsiteX17" fmla="*/ 400 w 10000"/>
                <a:gd name="connsiteY17" fmla="*/ 9976 h 10000"/>
                <a:gd name="connsiteX18" fmla="*/ 476 w 10000"/>
                <a:gd name="connsiteY18" fmla="*/ 9992 h 10000"/>
                <a:gd name="connsiteX19" fmla="*/ 563 w 10000"/>
                <a:gd name="connsiteY19" fmla="*/ 9992 h 10000"/>
                <a:gd name="connsiteX20" fmla="*/ 662 w 10000"/>
                <a:gd name="connsiteY20" fmla="*/ 10000 h 10000"/>
                <a:gd name="connsiteX21" fmla="*/ 10000 w 10000"/>
                <a:gd name="connsiteY21" fmla="*/ 10000 h 10000"/>
                <a:gd name="connsiteX22" fmla="*/ 8143 w 10000"/>
                <a:gd name="connsiteY22" fmla="*/ 103 h 10000"/>
                <a:gd name="connsiteX0" fmla="*/ 8143 w 8173"/>
                <a:gd name="connsiteY0" fmla="*/ 103 h 10000"/>
                <a:gd name="connsiteX1" fmla="*/ 0 w 8173"/>
                <a:gd name="connsiteY1" fmla="*/ 0 h 10000"/>
                <a:gd name="connsiteX2" fmla="*/ 9 w 8173"/>
                <a:gd name="connsiteY2" fmla="*/ 7604 h 10000"/>
                <a:gd name="connsiteX3" fmla="*/ 9 w 8173"/>
                <a:gd name="connsiteY3" fmla="*/ 7965 h 10000"/>
                <a:gd name="connsiteX4" fmla="*/ 11 w 8173"/>
                <a:gd name="connsiteY4" fmla="*/ 8285 h 10000"/>
                <a:gd name="connsiteX5" fmla="*/ 13 w 8173"/>
                <a:gd name="connsiteY5" fmla="*/ 8572 h 10000"/>
                <a:gd name="connsiteX6" fmla="*/ 20 w 8173"/>
                <a:gd name="connsiteY6" fmla="*/ 8818 h 10000"/>
                <a:gd name="connsiteX7" fmla="*/ 29 w 8173"/>
                <a:gd name="connsiteY7" fmla="*/ 9040 h 10000"/>
                <a:gd name="connsiteX8" fmla="*/ 40 w 8173"/>
                <a:gd name="connsiteY8" fmla="*/ 9228 h 10000"/>
                <a:gd name="connsiteX9" fmla="*/ 56 w 8173"/>
                <a:gd name="connsiteY9" fmla="*/ 9392 h 10000"/>
                <a:gd name="connsiteX10" fmla="*/ 76 w 8173"/>
                <a:gd name="connsiteY10" fmla="*/ 9532 h 10000"/>
                <a:gd name="connsiteX11" fmla="*/ 103 w 8173"/>
                <a:gd name="connsiteY11" fmla="*/ 9648 h 10000"/>
                <a:gd name="connsiteX12" fmla="*/ 135 w 8173"/>
                <a:gd name="connsiteY12" fmla="*/ 9746 h 10000"/>
                <a:gd name="connsiteX13" fmla="*/ 173 w 8173"/>
                <a:gd name="connsiteY13" fmla="*/ 9820 h 10000"/>
                <a:gd name="connsiteX14" fmla="*/ 218 w 8173"/>
                <a:gd name="connsiteY14" fmla="*/ 9876 h 10000"/>
                <a:gd name="connsiteX15" fmla="*/ 270 w 8173"/>
                <a:gd name="connsiteY15" fmla="*/ 9926 h 10000"/>
                <a:gd name="connsiteX16" fmla="*/ 330 w 8173"/>
                <a:gd name="connsiteY16" fmla="*/ 9950 h 10000"/>
                <a:gd name="connsiteX17" fmla="*/ 400 w 8173"/>
                <a:gd name="connsiteY17" fmla="*/ 9976 h 10000"/>
                <a:gd name="connsiteX18" fmla="*/ 476 w 8173"/>
                <a:gd name="connsiteY18" fmla="*/ 9992 h 10000"/>
                <a:gd name="connsiteX19" fmla="*/ 563 w 8173"/>
                <a:gd name="connsiteY19" fmla="*/ 9992 h 10000"/>
                <a:gd name="connsiteX20" fmla="*/ 662 w 8173"/>
                <a:gd name="connsiteY20" fmla="*/ 10000 h 10000"/>
                <a:gd name="connsiteX21" fmla="*/ 8173 w 8173"/>
                <a:gd name="connsiteY21" fmla="*/ 10000 h 10000"/>
                <a:gd name="connsiteX22" fmla="*/ 8143 w 8173"/>
                <a:gd name="connsiteY22" fmla="*/ 103 h 10000"/>
                <a:gd name="connsiteX0" fmla="*/ 9998 w 10000"/>
                <a:gd name="connsiteY0" fmla="*/ 33 h 10000"/>
                <a:gd name="connsiteX1" fmla="*/ 0 w 10000"/>
                <a:gd name="connsiteY1" fmla="*/ 0 h 10000"/>
                <a:gd name="connsiteX2" fmla="*/ 11 w 10000"/>
                <a:gd name="connsiteY2" fmla="*/ 7604 h 10000"/>
                <a:gd name="connsiteX3" fmla="*/ 11 w 10000"/>
                <a:gd name="connsiteY3" fmla="*/ 7965 h 10000"/>
                <a:gd name="connsiteX4" fmla="*/ 13 w 10000"/>
                <a:gd name="connsiteY4" fmla="*/ 8285 h 10000"/>
                <a:gd name="connsiteX5" fmla="*/ 16 w 10000"/>
                <a:gd name="connsiteY5" fmla="*/ 8572 h 10000"/>
                <a:gd name="connsiteX6" fmla="*/ 24 w 10000"/>
                <a:gd name="connsiteY6" fmla="*/ 8818 h 10000"/>
                <a:gd name="connsiteX7" fmla="*/ 35 w 10000"/>
                <a:gd name="connsiteY7" fmla="*/ 9040 h 10000"/>
                <a:gd name="connsiteX8" fmla="*/ 49 w 10000"/>
                <a:gd name="connsiteY8" fmla="*/ 9228 h 10000"/>
                <a:gd name="connsiteX9" fmla="*/ 69 w 10000"/>
                <a:gd name="connsiteY9" fmla="*/ 9392 h 10000"/>
                <a:gd name="connsiteX10" fmla="*/ 93 w 10000"/>
                <a:gd name="connsiteY10" fmla="*/ 9532 h 10000"/>
                <a:gd name="connsiteX11" fmla="*/ 126 w 10000"/>
                <a:gd name="connsiteY11" fmla="*/ 9648 h 10000"/>
                <a:gd name="connsiteX12" fmla="*/ 165 w 10000"/>
                <a:gd name="connsiteY12" fmla="*/ 9746 h 10000"/>
                <a:gd name="connsiteX13" fmla="*/ 212 w 10000"/>
                <a:gd name="connsiteY13" fmla="*/ 9820 h 10000"/>
                <a:gd name="connsiteX14" fmla="*/ 267 w 10000"/>
                <a:gd name="connsiteY14" fmla="*/ 9876 h 10000"/>
                <a:gd name="connsiteX15" fmla="*/ 330 w 10000"/>
                <a:gd name="connsiteY15" fmla="*/ 9926 h 10000"/>
                <a:gd name="connsiteX16" fmla="*/ 404 w 10000"/>
                <a:gd name="connsiteY16" fmla="*/ 9950 h 10000"/>
                <a:gd name="connsiteX17" fmla="*/ 489 w 10000"/>
                <a:gd name="connsiteY17" fmla="*/ 9976 h 10000"/>
                <a:gd name="connsiteX18" fmla="*/ 582 w 10000"/>
                <a:gd name="connsiteY18" fmla="*/ 9992 h 10000"/>
                <a:gd name="connsiteX19" fmla="*/ 689 w 10000"/>
                <a:gd name="connsiteY19" fmla="*/ 9992 h 10000"/>
                <a:gd name="connsiteX20" fmla="*/ 810 w 10000"/>
                <a:gd name="connsiteY20" fmla="*/ 10000 h 10000"/>
                <a:gd name="connsiteX21" fmla="*/ 10000 w 10000"/>
                <a:gd name="connsiteY21" fmla="*/ 10000 h 10000"/>
                <a:gd name="connsiteX22" fmla="*/ 9998 w 10000"/>
                <a:gd name="connsiteY22" fmla="*/ 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10000">
                  <a:moveTo>
                    <a:pt x="9998" y="33"/>
                  </a:moveTo>
                  <a:lnTo>
                    <a:pt x="0" y="0"/>
                  </a:lnTo>
                  <a:cubicBezTo>
                    <a:pt x="4" y="2535"/>
                    <a:pt x="7" y="5069"/>
                    <a:pt x="11" y="7604"/>
                  </a:cubicBezTo>
                  <a:lnTo>
                    <a:pt x="11" y="7965"/>
                  </a:lnTo>
                  <a:cubicBezTo>
                    <a:pt x="12" y="8071"/>
                    <a:pt x="12" y="8178"/>
                    <a:pt x="13" y="8285"/>
                  </a:cubicBezTo>
                  <a:cubicBezTo>
                    <a:pt x="15" y="8381"/>
                    <a:pt x="15" y="8476"/>
                    <a:pt x="16" y="8572"/>
                  </a:cubicBezTo>
                  <a:cubicBezTo>
                    <a:pt x="18" y="8654"/>
                    <a:pt x="22" y="8736"/>
                    <a:pt x="24" y="8818"/>
                  </a:cubicBezTo>
                  <a:cubicBezTo>
                    <a:pt x="28" y="8892"/>
                    <a:pt x="31" y="8966"/>
                    <a:pt x="35" y="9040"/>
                  </a:cubicBezTo>
                  <a:cubicBezTo>
                    <a:pt x="40" y="9103"/>
                    <a:pt x="44" y="9166"/>
                    <a:pt x="49" y="9228"/>
                  </a:cubicBezTo>
                  <a:cubicBezTo>
                    <a:pt x="55" y="9283"/>
                    <a:pt x="62" y="9338"/>
                    <a:pt x="69" y="9392"/>
                  </a:cubicBezTo>
                  <a:cubicBezTo>
                    <a:pt x="77" y="9439"/>
                    <a:pt x="84" y="9486"/>
                    <a:pt x="93" y="9532"/>
                  </a:cubicBezTo>
                  <a:cubicBezTo>
                    <a:pt x="104" y="9571"/>
                    <a:pt x="115" y="9609"/>
                    <a:pt x="126" y="9648"/>
                  </a:cubicBezTo>
                  <a:cubicBezTo>
                    <a:pt x="139" y="9680"/>
                    <a:pt x="152" y="9713"/>
                    <a:pt x="165" y="9746"/>
                  </a:cubicBezTo>
                  <a:cubicBezTo>
                    <a:pt x="181" y="9770"/>
                    <a:pt x="196" y="9795"/>
                    <a:pt x="212" y="9820"/>
                  </a:cubicBezTo>
                  <a:cubicBezTo>
                    <a:pt x="230" y="9839"/>
                    <a:pt x="248" y="9857"/>
                    <a:pt x="267" y="9876"/>
                  </a:cubicBezTo>
                  <a:cubicBezTo>
                    <a:pt x="288" y="9893"/>
                    <a:pt x="310" y="9909"/>
                    <a:pt x="330" y="9926"/>
                  </a:cubicBezTo>
                  <a:lnTo>
                    <a:pt x="404" y="9950"/>
                  </a:lnTo>
                  <a:cubicBezTo>
                    <a:pt x="432" y="9959"/>
                    <a:pt x="461" y="9967"/>
                    <a:pt x="489" y="9976"/>
                  </a:cubicBezTo>
                  <a:cubicBezTo>
                    <a:pt x="520" y="9981"/>
                    <a:pt x="552" y="9987"/>
                    <a:pt x="582" y="9992"/>
                  </a:cubicBezTo>
                  <a:lnTo>
                    <a:pt x="689" y="9992"/>
                  </a:lnTo>
                  <a:lnTo>
                    <a:pt x="810" y="10000"/>
                  </a:lnTo>
                  <a:lnTo>
                    <a:pt x="10000" y="10000"/>
                  </a:lnTo>
                  <a:cubicBezTo>
                    <a:pt x="9996" y="6677"/>
                    <a:pt x="10002" y="3356"/>
                    <a:pt x="999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grpSp>
          <p:nvGrpSpPr>
            <p:cNvPr id="25" name="Skupina 24"/>
            <p:cNvGrpSpPr/>
            <p:nvPr userDrawn="1"/>
          </p:nvGrpSpPr>
          <p:grpSpPr>
            <a:xfrm>
              <a:off x="7342224" y="188640"/>
              <a:ext cx="1262224" cy="359049"/>
              <a:chOff x="6550450" y="176707"/>
              <a:chExt cx="1262224" cy="359049"/>
            </a:xfrm>
          </p:grpSpPr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7497118" y="176707"/>
                <a:ext cx="315556" cy="359049"/>
              </a:xfrm>
              <a:custGeom>
                <a:avLst/>
                <a:gdLst>
                  <a:gd name="T0" fmla="*/ 31887 w 31887"/>
                  <a:gd name="T1" fmla="*/ 0 h 35874"/>
                  <a:gd name="T2" fmla="*/ 0 w 31887"/>
                  <a:gd name="T3" fmla="*/ 0 h 35874"/>
                  <a:gd name="T4" fmla="*/ 0 w 31887"/>
                  <a:gd name="T5" fmla="*/ 4308 h 35874"/>
                  <a:gd name="T6" fmla="*/ 0 w 31887"/>
                  <a:gd name="T7" fmla="*/ 7967 h 35874"/>
                  <a:gd name="T8" fmla="*/ 11954 w 31887"/>
                  <a:gd name="T9" fmla="*/ 7967 h 35874"/>
                  <a:gd name="T10" fmla="*/ 11954 w 31887"/>
                  <a:gd name="T11" fmla="*/ 35874 h 35874"/>
                  <a:gd name="T12" fmla="*/ 19928 w 31887"/>
                  <a:gd name="T13" fmla="*/ 35874 h 35874"/>
                  <a:gd name="T14" fmla="*/ 19928 w 31887"/>
                  <a:gd name="T15" fmla="*/ 7967 h 35874"/>
                  <a:gd name="T16" fmla="*/ 31887 w 31887"/>
                  <a:gd name="T17" fmla="*/ 7967 h 35874"/>
                  <a:gd name="T18" fmla="*/ 31887 w 31887"/>
                  <a:gd name="T19" fmla="*/ 4470 h 35874"/>
                  <a:gd name="T20" fmla="*/ 31887 w 31887"/>
                  <a:gd name="T21" fmla="*/ 0 h 35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87" h="35874">
                    <a:moveTo>
                      <a:pt x="31887" y="0"/>
                    </a:moveTo>
                    <a:lnTo>
                      <a:pt x="0" y="0"/>
                    </a:lnTo>
                    <a:lnTo>
                      <a:pt x="0" y="4308"/>
                    </a:lnTo>
                    <a:lnTo>
                      <a:pt x="0" y="7967"/>
                    </a:lnTo>
                    <a:lnTo>
                      <a:pt x="11954" y="7967"/>
                    </a:lnTo>
                    <a:lnTo>
                      <a:pt x="11954" y="35874"/>
                    </a:lnTo>
                    <a:lnTo>
                      <a:pt x="19928" y="35874"/>
                    </a:lnTo>
                    <a:lnTo>
                      <a:pt x="19928" y="7967"/>
                    </a:lnTo>
                    <a:lnTo>
                      <a:pt x="31887" y="7967"/>
                    </a:lnTo>
                    <a:lnTo>
                      <a:pt x="31887" y="4470"/>
                    </a:lnTo>
                    <a:lnTo>
                      <a:pt x="318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6550450" y="176707"/>
                <a:ext cx="315556" cy="359049"/>
              </a:xfrm>
              <a:custGeom>
                <a:avLst/>
                <a:gdLst>
                  <a:gd name="T0" fmla="*/ 31887 w 31887"/>
                  <a:gd name="T1" fmla="*/ 7967 h 35874"/>
                  <a:gd name="T2" fmla="*/ 31887 w 31887"/>
                  <a:gd name="T3" fmla="*/ 0 h 35874"/>
                  <a:gd name="T4" fmla="*/ 17662 w 31887"/>
                  <a:gd name="T5" fmla="*/ 0 h 35874"/>
                  <a:gd name="T6" fmla="*/ 4992 w 31887"/>
                  <a:gd name="T7" fmla="*/ 0 h 35874"/>
                  <a:gd name="T8" fmla="*/ 0 w 31887"/>
                  <a:gd name="T9" fmla="*/ 4608 h 35874"/>
                  <a:gd name="T10" fmla="*/ 0 w 31887"/>
                  <a:gd name="T11" fmla="*/ 31196 h 35874"/>
                  <a:gd name="T12" fmla="*/ 4365 w 31887"/>
                  <a:gd name="T13" fmla="*/ 35874 h 35874"/>
                  <a:gd name="T14" fmla="*/ 31887 w 31887"/>
                  <a:gd name="T15" fmla="*/ 35868 h 35874"/>
                  <a:gd name="T16" fmla="*/ 31887 w 31887"/>
                  <a:gd name="T17" fmla="*/ 27899 h 35874"/>
                  <a:gd name="T18" fmla="*/ 7975 w 31887"/>
                  <a:gd name="T19" fmla="*/ 27899 h 35874"/>
                  <a:gd name="T20" fmla="*/ 7975 w 31887"/>
                  <a:gd name="T21" fmla="*/ 7967 h 35874"/>
                  <a:gd name="T22" fmla="*/ 31887 w 31887"/>
                  <a:gd name="T23" fmla="*/ 7967 h 35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87" h="35874">
                    <a:moveTo>
                      <a:pt x="31887" y="7967"/>
                    </a:moveTo>
                    <a:lnTo>
                      <a:pt x="31887" y="0"/>
                    </a:lnTo>
                    <a:lnTo>
                      <a:pt x="17662" y="0"/>
                    </a:lnTo>
                    <a:lnTo>
                      <a:pt x="4992" y="0"/>
                    </a:lnTo>
                    <a:cubicBezTo>
                      <a:pt x="2290" y="0"/>
                      <a:pt x="0" y="1249"/>
                      <a:pt x="0" y="4608"/>
                    </a:cubicBezTo>
                    <a:lnTo>
                      <a:pt x="0" y="31196"/>
                    </a:lnTo>
                    <a:cubicBezTo>
                      <a:pt x="0" y="34669"/>
                      <a:pt x="2338" y="35874"/>
                      <a:pt x="4365" y="35874"/>
                    </a:cubicBezTo>
                    <a:cubicBezTo>
                      <a:pt x="6391" y="35874"/>
                      <a:pt x="31887" y="35868"/>
                      <a:pt x="31887" y="35868"/>
                    </a:cubicBezTo>
                    <a:lnTo>
                      <a:pt x="31887" y="27899"/>
                    </a:lnTo>
                    <a:lnTo>
                      <a:pt x="7975" y="27899"/>
                    </a:lnTo>
                    <a:lnTo>
                      <a:pt x="7975" y="7967"/>
                    </a:lnTo>
                    <a:lnTo>
                      <a:pt x="31887" y="79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6945589" y="176707"/>
                <a:ext cx="315556" cy="79583"/>
              </a:xfrm>
              <a:custGeom>
                <a:avLst/>
                <a:gdLst>
                  <a:gd name="T0" fmla="*/ 31887 w 31887"/>
                  <a:gd name="T1" fmla="*/ 7968 h 7968"/>
                  <a:gd name="T2" fmla="*/ 0 w 31887"/>
                  <a:gd name="T3" fmla="*/ 7968 h 7968"/>
                  <a:gd name="T4" fmla="*/ 0 w 31887"/>
                  <a:gd name="T5" fmla="*/ 0 h 7968"/>
                  <a:gd name="T6" fmla="*/ 14396 w 31887"/>
                  <a:gd name="T7" fmla="*/ 0 h 7968"/>
                  <a:gd name="T8" fmla="*/ 31887 w 31887"/>
                  <a:gd name="T9" fmla="*/ 0 h 7968"/>
                  <a:gd name="T10" fmla="*/ 31887 w 31887"/>
                  <a:gd name="T11" fmla="*/ 3826 h 7968"/>
                  <a:gd name="T12" fmla="*/ 31887 w 31887"/>
                  <a:gd name="T13" fmla="*/ 7968 h 7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87" h="7968">
                    <a:moveTo>
                      <a:pt x="31887" y="7968"/>
                    </a:moveTo>
                    <a:lnTo>
                      <a:pt x="0" y="7968"/>
                    </a:lnTo>
                    <a:lnTo>
                      <a:pt x="0" y="0"/>
                    </a:lnTo>
                    <a:lnTo>
                      <a:pt x="14396" y="0"/>
                    </a:lnTo>
                    <a:lnTo>
                      <a:pt x="31887" y="0"/>
                    </a:lnTo>
                    <a:lnTo>
                      <a:pt x="31887" y="3826"/>
                    </a:lnTo>
                    <a:lnTo>
                      <a:pt x="31887" y="79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7339803" y="178558"/>
                <a:ext cx="78658" cy="357198"/>
              </a:xfrm>
              <a:custGeom>
                <a:avLst/>
                <a:gdLst>
                  <a:gd name="T0" fmla="*/ 7978 w 7978"/>
                  <a:gd name="T1" fmla="*/ 35728 h 35728"/>
                  <a:gd name="T2" fmla="*/ 0 w 7978"/>
                  <a:gd name="T3" fmla="*/ 35728 h 35728"/>
                  <a:gd name="T4" fmla="*/ 0 w 7978"/>
                  <a:gd name="T5" fmla="*/ 3994 h 35728"/>
                  <a:gd name="T6" fmla="*/ 0 w 7978"/>
                  <a:gd name="T7" fmla="*/ 0 h 35728"/>
                  <a:gd name="T8" fmla="*/ 7978 w 7978"/>
                  <a:gd name="T9" fmla="*/ 0 h 35728"/>
                  <a:gd name="T10" fmla="*/ 7978 w 7978"/>
                  <a:gd name="T11" fmla="*/ 4324 h 35728"/>
                  <a:gd name="T12" fmla="*/ 7978 w 7978"/>
                  <a:gd name="T13" fmla="*/ 35728 h 35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78" h="35728">
                    <a:moveTo>
                      <a:pt x="7978" y="35728"/>
                    </a:moveTo>
                    <a:lnTo>
                      <a:pt x="0" y="35728"/>
                    </a:lnTo>
                    <a:lnTo>
                      <a:pt x="0" y="3994"/>
                    </a:lnTo>
                    <a:lnTo>
                      <a:pt x="0" y="0"/>
                    </a:lnTo>
                    <a:lnTo>
                      <a:pt x="7978" y="0"/>
                    </a:lnTo>
                    <a:lnTo>
                      <a:pt x="7978" y="4324"/>
                    </a:lnTo>
                    <a:lnTo>
                      <a:pt x="7978" y="35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6945589" y="316440"/>
                <a:ext cx="314631" cy="79583"/>
              </a:xfrm>
              <a:prstGeom prst="rect">
                <a:avLst/>
              </a:prstGeom>
              <a:solidFill>
                <a:srgbClr val="69A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6945589" y="456173"/>
                <a:ext cx="315556" cy="79583"/>
              </a:xfrm>
              <a:custGeom>
                <a:avLst/>
                <a:gdLst>
                  <a:gd name="T0" fmla="*/ 31887 w 31887"/>
                  <a:gd name="T1" fmla="*/ 7969 h 7969"/>
                  <a:gd name="T2" fmla="*/ 15120 w 31887"/>
                  <a:gd name="T3" fmla="*/ 7969 h 7969"/>
                  <a:gd name="T4" fmla="*/ 0 w 31887"/>
                  <a:gd name="T5" fmla="*/ 7969 h 7969"/>
                  <a:gd name="T6" fmla="*/ 0 w 31887"/>
                  <a:gd name="T7" fmla="*/ 0 h 7969"/>
                  <a:gd name="T8" fmla="*/ 31887 w 31887"/>
                  <a:gd name="T9" fmla="*/ 0 h 7969"/>
                  <a:gd name="T10" fmla="*/ 31887 w 31887"/>
                  <a:gd name="T11" fmla="*/ 7969 h 7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87" h="7969">
                    <a:moveTo>
                      <a:pt x="31887" y="7969"/>
                    </a:moveTo>
                    <a:lnTo>
                      <a:pt x="15120" y="7969"/>
                    </a:lnTo>
                    <a:lnTo>
                      <a:pt x="0" y="7969"/>
                    </a:lnTo>
                    <a:lnTo>
                      <a:pt x="0" y="0"/>
                    </a:lnTo>
                    <a:lnTo>
                      <a:pt x="31887" y="0"/>
                    </a:lnTo>
                    <a:lnTo>
                      <a:pt x="31887" y="79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</p:grpSp>
      <p:sp>
        <p:nvSpPr>
          <p:cNvPr id="34" name="Obdĺžnik s jedným zaobleným rohom 7"/>
          <p:cNvSpPr/>
          <p:nvPr/>
        </p:nvSpPr>
        <p:spPr>
          <a:xfrm flipH="1">
            <a:off x="6832800" y="6498000"/>
            <a:ext cx="2311200" cy="360000"/>
          </a:xfrm>
          <a:custGeom>
            <a:avLst/>
            <a:gdLst>
              <a:gd name="connsiteX0" fmla="*/ 0 w 2767495"/>
              <a:gd name="connsiteY0" fmla="*/ 0 h 376518"/>
              <a:gd name="connsiteX1" fmla="*/ 2704741 w 2767495"/>
              <a:gd name="connsiteY1" fmla="*/ 0 h 376518"/>
              <a:gd name="connsiteX2" fmla="*/ 2767495 w 2767495"/>
              <a:gd name="connsiteY2" fmla="*/ 62754 h 376518"/>
              <a:gd name="connsiteX3" fmla="*/ 2767495 w 2767495"/>
              <a:gd name="connsiteY3" fmla="*/ 376518 h 376518"/>
              <a:gd name="connsiteX4" fmla="*/ 0 w 2767495"/>
              <a:gd name="connsiteY4" fmla="*/ 376518 h 376518"/>
              <a:gd name="connsiteX5" fmla="*/ 0 w 2767495"/>
              <a:gd name="connsiteY5" fmla="*/ 0 h 376518"/>
              <a:gd name="connsiteX0" fmla="*/ 0 w 2767495"/>
              <a:gd name="connsiteY0" fmla="*/ 0 h 376518"/>
              <a:gd name="connsiteX1" fmla="*/ 2652604 w 2767495"/>
              <a:gd name="connsiteY1" fmla="*/ 0 h 376518"/>
              <a:gd name="connsiteX2" fmla="*/ 2767495 w 2767495"/>
              <a:gd name="connsiteY2" fmla="*/ 62754 h 376518"/>
              <a:gd name="connsiteX3" fmla="*/ 2767495 w 2767495"/>
              <a:gd name="connsiteY3" fmla="*/ 376518 h 376518"/>
              <a:gd name="connsiteX4" fmla="*/ 0 w 2767495"/>
              <a:gd name="connsiteY4" fmla="*/ 376518 h 376518"/>
              <a:gd name="connsiteX5" fmla="*/ 0 w 2767495"/>
              <a:gd name="connsiteY5" fmla="*/ 0 h 376518"/>
              <a:gd name="connsiteX0" fmla="*/ 0 w 2767495"/>
              <a:gd name="connsiteY0" fmla="*/ 0 h 376518"/>
              <a:gd name="connsiteX1" fmla="*/ 2652604 w 2767495"/>
              <a:gd name="connsiteY1" fmla="*/ 0 h 376518"/>
              <a:gd name="connsiteX2" fmla="*/ 2767495 w 2767495"/>
              <a:gd name="connsiteY2" fmla="*/ 62754 h 376518"/>
              <a:gd name="connsiteX3" fmla="*/ 2767495 w 2767495"/>
              <a:gd name="connsiteY3" fmla="*/ 376518 h 376518"/>
              <a:gd name="connsiteX4" fmla="*/ 0 w 2767495"/>
              <a:gd name="connsiteY4" fmla="*/ 376518 h 376518"/>
              <a:gd name="connsiteX5" fmla="*/ 0 w 2767495"/>
              <a:gd name="connsiteY5" fmla="*/ 0 h 376518"/>
              <a:gd name="connsiteX0" fmla="*/ 0 w 2767495"/>
              <a:gd name="connsiteY0" fmla="*/ 0 h 376518"/>
              <a:gd name="connsiteX1" fmla="*/ 2652604 w 2767495"/>
              <a:gd name="connsiteY1" fmla="*/ 0 h 376518"/>
              <a:gd name="connsiteX2" fmla="*/ 2767495 w 2767495"/>
              <a:gd name="connsiteY2" fmla="*/ 90828 h 376518"/>
              <a:gd name="connsiteX3" fmla="*/ 2767495 w 2767495"/>
              <a:gd name="connsiteY3" fmla="*/ 376518 h 376518"/>
              <a:gd name="connsiteX4" fmla="*/ 0 w 2767495"/>
              <a:gd name="connsiteY4" fmla="*/ 376518 h 376518"/>
              <a:gd name="connsiteX5" fmla="*/ 0 w 2767495"/>
              <a:gd name="connsiteY5" fmla="*/ 0 h 376518"/>
              <a:gd name="connsiteX0" fmla="*/ 0 w 2767495"/>
              <a:gd name="connsiteY0" fmla="*/ 0 h 376518"/>
              <a:gd name="connsiteX1" fmla="*/ 2652604 w 2767495"/>
              <a:gd name="connsiteY1" fmla="*/ 0 h 376518"/>
              <a:gd name="connsiteX2" fmla="*/ 2767495 w 2767495"/>
              <a:gd name="connsiteY2" fmla="*/ 90828 h 376518"/>
              <a:gd name="connsiteX3" fmla="*/ 2767495 w 2767495"/>
              <a:gd name="connsiteY3" fmla="*/ 376518 h 376518"/>
              <a:gd name="connsiteX4" fmla="*/ 0 w 2767495"/>
              <a:gd name="connsiteY4" fmla="*/ 376518 h 376518"/>
              <a:gd name="connsiteX5" fmla="*/ 0 w 2767495"/>
              <a:gd name="connsiteY5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495" h="376518">
                <a:moveTo>
                  <a:pt x="0" y="0"/>
                </a:moveTo>
                <a:lnTo>
                  <a:pt x="2652604" y="0"/>
                </a:lnTo>
                <a:cubicBezTo>
                  <a:pt x="2747420" y="0"/>
                  <a:pt x="2767495" y="24086"/>
                  <a:pt x="2767495" y="90828"/>
                </a:cubicBezTo>
                <a:lnTo>
                  <a:pt x="2767495" y="376518"/>
                </a:lnTo>
                <a:lnTo>
                  <a:pt x="0" y="376518"/>
                </a:lnTo>
                <a:lnTo>
                  <a:pt x="0" y="0"/>
                </a:lnTo>
                <a:close/>
              </a:path>
            </a:pathLst>
          </a:cu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k-SK"/>
          </a:p>
        </p:txBody>
      </p:sp>
      <p:sp>
        <p:nvSpPr>
          <p:cNvPr id="21" name="Holder 3"/>
          <p:cNvSpPr txBox="1">
            <a:spLocks/>
          </p:cNvSpPr>
          <p:nvPr/>
        </p:nvSpPr>
        <p:spPr>
          <a:xfrm>
            <a:off x="720000" y="4077072"/>
            <a:ext cx="7704000" cy="163807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eaLnBrk="1" hangingPunct="1">
              <a:defRPr sz="3600" b="1">
                <a:solidFill>
                  <a:srgbClr val="313131"/>
                </a:solidFill>
                <a:latin typeface="+mj-lt"/>
              </a:defRPr>
            </a:lvl1pPr>
          </a:lstStyle>
          <a:p>
            <a:endParaRPr lang="sk-SK" kern="0"/>
          </a:p>
        </p:txBody>
      </p:sp>
      <p:sp>
        <p:nvSpPr>
          <p:cNvPr id="3" name="BlokTextu 2"/>
          <p:cNvSpPr txBox="1"/>
          <p:nvPr/>
        </p:nvSpPr>
        <p:spPr>
          <a:xfrm>
            <a:off x="7308304" y="6524111"/>
            <a:ext cx="1565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err="1" smtClean="0">
                <a:solidFill>
                  <a:schemeClr val="bg1"/>
                </a:solidFill>
              </a:rPr>
              <a:t>www.ceitgroup.eu</a:t>
            </a:r>
            <a:endParaRPr lang="en-GB" sz="14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hf hdr="0"/>
  <p:txStyles>
    <p:titleStyle>
      <a:lvl1pPr eaLnBrk="1" hangingPunct="1">
        <a:defRPr sz="2400" b="1">
          <a:solidFill>
            <a:schemeClr val="bg1"/>
          </a:solidFill>
          <a:latin typeface="+mj-lt"/>
        </a:defRPr>
      </a:lvl1pPr>
    </p:titleStyle>
    <p:bodyStyle>
      <a:lvl1pPr eaLnBrk="1" hangingPunct="1">
        <a:defRPr sz="3600" b="1">
          <a:solidFill>
            <a:srgbClr val="313131"/>
          </a:solidFill>
          <a:latin typeface="+mj-lt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383868" y="2744924"/>
            <a:ext cx="576013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rgbClr val="DDEBCF">
                  <a:alpha val="25000"/>
                </a:srgbClr>
              </a:gs>
              <a:gs pos="50000">
                <a:srgbClr val="9CB86E">
                  <a:lumMod val="86000"/>
                  <a:alpha val="75000"/>
                </a:srgbClr>
              </a:gs>
              <a:gs pos="100000">
                <a:srgbClr val="69AF23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ject 7"/>
          <p:cNvSpPr txBox="1"/>
          <p:nvPr/>
        </p:nvSpPr>
        <p:spPr>
          <a:xfrm>
            <a:off x="4824028" y="2744924"/>
            <a:ext cx="4105858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US" sz="3200" b="1" spc="-25" dirty="0" smtClean="0">
                <a:solidFill>
                  <a:schemeClr val="bg1"/>
                </a:solidFill>
                <a:effectLst>
                  <a:outerShdw blurRad="88900" dist="12700" dir="1200000" algn="ctr" rotWithShape="0">
                    <a:schemeClr val="tx1"/>
                  </a:outerShdw>
                </a:effectLst>
                <a:latin typeface="Calibri"/>
                <a:cs typeface="Calibri"/>
              </a:rPr>
              <a:t>CEIT Group Introduction</a:t>
            </a:r>
            <a:endParaRPr sz="3200" dirty="0">
              <a:solidFill>
                <a:schemeClr val="bg1"/>
              </a:solidFill>
              <a:effectLst>
                <a:outerShdw blurRad="88900" dist="12700" dir="1200000" algn="ctr" rotWithShape="0">
                  <a:schemeClr val="tx1"/>
                </a:outerShdw>
              </a:effectLst>
              <a:latin typeface="Calibri"/>
              <a:cs typeface="Calibri"/>
            </a:endParaRPr>
          </a:p>
          <a:p>
            <a:pPr marL="30480" algn="r">
              <a:lnSpc>
                <a:spcPct val="100000"/>
              </a:lnSpc>
              <a:spcBef>
                <a:spcPts val="10"/>
              </a:spcBef>
            </a:pPr>
            <a:r>
              <a:rPr lang="en-US" sz="1600" b="1" i="1" spc="-10" dirty="0" smtClean="0">
                <a:solidFill>
                  <a:schemeClr val="bg1"/>
                </a:solidFill>
                <a:effectLst>
                  <a:outerShdw blurRad="88900" dist="12700" dir="1200000" algn="ctr" rotWithShape="0">
                    <a:schemeClr val="tx1"/>
                  </a:outerShdw>
                </a:effectLst>
                <a:latin typeface="Calibri"/>
                <a:cs typeface="Calibri"/>
              </a:rPr>
              <a:t>… future accelerated …</a:t>
            </a:r>
            <a:endParaRPr sz="1600" b="1" i="1" dirty="0">
              <a:solidFill>
                <a:schemeClr val="bg1"/>
              </a:solidFill>
              <a:effectLst>
                <a:outerShdw blurRad="88900" dist="12700" dir="1200000" algn="ctr" rotWithShape="0">
                  <a:schemeClr val="tx1"/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smtClean="0"/>
              <a:t>Industrial </a:t>
            </a:r>
            <a:r>
              <a:rPr lang="sk-SK" err="1" smtClean="0"/>
              <a:t>Automation</a:t>
            </a:r>
            <a:endParaRPr lang="en-GB"/>
          </a:p>
        </p:txBody>
      </p:sp>
      <p:sp>
        <p:nvSpPr>
          <p:cNvPr id="7" name="Zaoblený obdĺžnik 6"/>
          <p:cNvSpPr/>
          <p:nvPr/>
        </p:nvSpPr>
        <p:spPr>
          <a:xfrm>
            <a:off x="4680492" y="1265029"/>
            <a:ext cx="4320000" cy="2319290"/>
          </a:xfrm>
          <a:prstGeom prst="roundRect">
            <a:avLst>
              <a:gd name="adj" fmla="val 5115"/>
            </a:avLst>
          </a:prstGeom>
          <a:noFill/>
          <a:ln>
            <a:solidFill>
              <a:srgbClr val="69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179511" y="1265029"/>
            <a:ext cx="4320000" cy="2319289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292080" y="1412776"/>
            <a:ext cx="32889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Industrial image processing systems - 2D, 3D </a:t>
            </a:r>
            <a:endParaRPr lang="en-US" sz="1400" dirty="0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540001" y="1412776"/>
            <a:ext cx="359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Design and development of SCADA and HMI systems </a:t>
            </a:r>
            <a:endParaRPr lang="en-US" sz="1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540000" y="5722264"/>
            <a:ext cx="333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/>
              <a:t>Design of pneumatic and hydraulic systems</a:t>
            </a:r>
            <a:endParaRPr lang="sk-SK" sz="1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5463741" y="5614543"/>
            <a:ext cx="31323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Programming of control systems - PLC, </a:t>
            </a:r>
            <a:r>
              <a:rPr lang="en-GB" sz="1400" dirty="0" smtClean="0"/>
              <a:t>PPC</a:t>
            </a:r>
            <a:endParaRPr lang="sk-SK" sz="1400" dirty="0" smtClean="0"/>
          </a:p>
          <a:p>
            <a:r>
              <a:rPr lang="en-GB" sz="1400" dirty="0"/>
              <a:t>Off-line and on-line programming of </a:t>
            </a:r>
            <a:r>
              <a:rPr lang="en-GB" sz="1400" dirty="0" smtClean="0"/>
              <a:t>robot</a:t>
            </a:r>
            <a:r>
              <a:rPr lang="sk-SK" sz="1400" dirty="0" smtClean="0"/>
              <a:t>s</a:t>
            </a:r>
            <a:r>
              <a:rPr lang="en-GB" sz="1400" dirty="0" smtClean="0"/>
              <a:t>  </a:t>
            </a:r>
            <a:endParaRPr lang="sk-SK" dirty="0"/>
          </a:p>
        </p:txBody>
      </p:sp>
      <p:pic>
        <p:nvPicPr>
          <p:cNvPr id="18" name="Obrázok 17"/>
          <p:cNvPicPr/>
          <p:nvPr/>
        </p:nvPicPr>
        <p:blipFill>
          <a:blip r:embed="rId2"/>
          <a:stretch>
            <a:fillRect/>
          </a:stretch>
        </p:blipFill>
        <p:spPr>
          <a:xfrm>
            <a:off x="6786482" y="3939112"/>
            <a:ext cx="1853970" cy="1649223"/>
          </a:xfrm>
          <a:prstGeom prst="rect">
            <a:avLst/>
          </a:prstGeom>
        </p:spPr>
      </p:pic>
      <p:pic>
        <p:nvPicPr>
          <p:cNvPr id="21" name="Obrázok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34" y="2055751"/>
            <a:ext cx="1749425" cy="1325245"/>
          </a:xfrm>
          <a:prstGeom prst="rect">
            <a:avLst/>
          </a:prstGeom>
        </p:spPr>
      </p:pic>
      <p:sp>
        <p:nvSpPr>
          <p:cNvPr id="22" name="Zaoblený obdĺžnik 21"/>
          <p:cNvSpPr/>
          <p:nvPr/>
        </p:nvSpPr>
        <p:spPr>
          <a:xfrm>
            <a:off x="4680492" y="3775521"/>
            <a:ext cx="4320000" cy="2424793"/>
          </a:xfrm>
          <a:prstGeom prst="roundRect">
            <a:avLst>
              <a:gd name="adj" fmla="val 5115"/>
            </a:avLst>
          </a:prstGeom>
          <a:noFill/>
          <a:ln>
            <a:solidFill>
              <a:srgbClr val="69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Zaoblený obdĺžnik 22"/>
          <p:cNvSpPr/>
          <p:nvPr/>
        </p:nvSpPr>
        <p:spPr>
          <a:xfrm>
            <a:off x="179511" y="3775522"/>
            <a:ext cx="4320000" cy="2424792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70927" y="2456892"/>
            <a:ext cx="2633221" cy="2409789"/>
          </a:xfrm>
          <a:prstGeom prst="roundRect">
            <a:avLst>
              <a:gd name="adj" fmla="val 511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600908"/>
            <a:ext cx="2340128" cy="1548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ázok 23"/>
          <p:cNvPicPr/>
          <p:nvPr/>
        </p:nvPicPr>
        <p:blipFill>
          <a:blip r:embed="rId5"/>
          <a:stretch>
            <a:fillRect/>
          </a:stretch>
        </p:blipFill>
        <p:spPr>
          <a:xfrm>
            <a:off x="599971" y="4194103"/>
            <a:ext cx="1874668" cy="1394232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3270927" y="4201924"/>
            <a:ext cx="263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Design and development of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single </a:t>
            </a:r>
            <a:r>
              <a:rPr lang="en-GB" sz="1400" dirty="0"/>
              <a:t>and multi-purpose </a:t>
            </a:r>
            <a:r>
              <a:rPr lang="en-GB" sz="1400" dirty="0" smtClean="0"/>
              <a:t>devices </a:t>
            </a:r>
            <a:endParaRPr lang="en-US" sz="1400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936085"/>
            <a:ext cx="1709954" cy="14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err="1" smtClean="0"/>
              <a:t>Technical</a:t>
            </a:r>
            <a:r>
              <a:rPr lang="sk-SK" smtClean="0"/>
              <a:t> </a:t>
            </a:r>
            <a:r>
              <a:rPr lang="sk-SK" err="1" smtClean="0"/>
              <a:t>Innovation</a:t>
            </a:r>
            <a:endParaRPr lang="en-GB"/>
          </a:p>
        </p:txBody>
      </p:sp>
      <p:sp>
        <p:nvSpPr>
          <p:cNvPr id="5" name="BlokTextu 4"/>
          <p:cNvSpPr txBox="1"/>
          <p:nvPr/>
        </p:nvSpPr>
        <p:spPr>
          <a:xfrm>
            <a:off x="540000" y="1980000"/>
            <a:ext cx="2952328" cy="2985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>
              <a:spcAft>
                <a:spcPts val="600"/>
              </a:spcAft>
              <a:buClr>
                <a:srgbClr val="363636"/>
              </a:buClr>
              <a:buSzPct val="120000"/>
              <a:buFont typeface="Arial" pitchFamily="34" charset="0"/>
              <a:buChar char="•"/>
            </a:pPr>
            <a:r>
              <a:rPr lang="en-GB" sz="1400" dirty="0" smtClean="0"/>
              <a:t>Development of Innovative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Solutions within Automated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Logistics</a:t>
            </a:r>
            <a:r>
              <a:rPr lang="sk-SK" sz="1400" dirty="0" smtClean="0"/>
              <a:t> (AGV </a:t>
            </a:r>
            <a:r>
              <a:rPr lang="sk-SK" sz="1400" dirty="0" err="1" smtClean="0"/>
              <a:t>systems</a:t>
            </a:r>
            <a:r>
              <a:rPr lang="sk-SK" sz="1400" dirty="0" smtClean="0"/>
              <a:t>).</a:t>
            </a:r>
          </a:p>
          <a:p>
            <a:pPr marL="180000" indent="-180000">
              <a:spcAft>
                <a:spcPts val="600"/>
              </a:spcAft>
              <a:buClr>
                <a:srgbClr val="363636"/>
              </a:buClr>
              <a:buSzPct val="120000"/>
              <a:buFont typeface="Arial" pitchFamily="34" charset="0"/>
              <a:buChar char="•"/>
            </a:pPr>
            <a:r>
              <a:rPr lang="en-GB" sz="1400" dirty="0" smtClean="0"/>
              <a:t>Optimization, Technical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and Economic Assessment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of Bearing Units</a:t>
            </a:r>
            <a:r>
              <a:rPr lang="sk-SK" sz="1400" dirty="0" smtClean="0"/>
              <a:t>.</a:t>
            </a:r>
          </a:p>
          <a:p>
            <a:pPr marL="180000" indent="-180000">
              <a:spcAft>
                <a:spcPts val="600"/>
              </a:spcAft>
              <a:buClr>
                <a:srgbClr val="363636"/>
              </a:buClr>
              <a:buSzPct val="120000"/>
              <a:buFont typeface="Arial" pitchFamily="34" charset="0"/>
              <a:buChar char="•"/>
            </a:pPr>
            <a:r>
              <a:rPr lang="en-GB" sz="1400" dirty="0" smtClean="0"/>
              <a:t>Dedicated Fixtures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and Equipment,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Reverse Engineering</a:t>
            </a:r>
            <a:r>
              <a:rPr lang="sk-SK" sz="1400" dirty="0" smtClean="0"/>
              <a:t>.</a:t>
            </a:r>
          </a:p>
          <a:p>
            <a:pPr marL="180000" indent="-180000">
              <a:spcAft>
                <a:spcPts val="600"/>
              </a:spcAft>
              <a:buClr>
                <a:srgbClr val="363636"/>
              </a:buClr>
              <a:buSzPct val="120000"/>
              <a:buFont typeface="Arial" pitchFamily="34" charset="0"/>
              <a:buChar char="•"/>
            </a:pPr>
            <a:r>
              <a:rPr lang="en-GB" sz="1400" dirty="0" smtClean="0"/>
              <a:t>Machinery Productivity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Monitoring and Unique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en-GB" sz="1400" dirty="0" smtClean="0"/>
              <a:t>Software and Hardware Solutions</a:t>
            </a:r>
            <a:r>
              <a:rPr lang="sk-SK" sz="1400" dirty="0" smtClean="0"/>
              <a:t>.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707903" y="1440000"/>
            <a:ext cx="5112569" cy="3693343"/>
            <a:chOff x="3707903" y="1440000"/>
            <a:chExt cx="5112569" cy="3693343"/>
          </a:xfrm>
        </p:grpSpPr>
        <p:pic>
          <p:nvPicPr>
            <p:cNvPr id="1028" name="Picture 4" descr="Z:\Prospekty a marketing\Marketing\Vizualizacie + obrazky\1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07903" y="1440000"/>
              <a:ext cx="3422865" cy="2406368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Z:\Prospekty a marketing\Marketing\Vizualizacie + obrazky\obr_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730" y="1440000"/>
              <a:ext cx="1573742" cy="1180307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Z:\Prospekty a marketing\Marketing\Vizualizacie + obrazky\obr_7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730" y="3979421"/>
              <a:ext cx="1573742" cy="1153922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Z:\Prospekty a marketing\Marketing\Vizualizacie + obrazky\obr_6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251" y="3959205"/>
              <a:ext cx="1565517" cy="1174138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Z:\Prospekty a marketing\Marketing\Vizualizacie + obrazky\obr_8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730" y="2734299"/>
              <a:ext cx="1573742" cy="1112069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Z:\Prospekty a marketing\Marketing\Vizualizacie + obrazky\obr_18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3" y="3959205"/>
              <a:ext cx="1757089" cy="1174138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BlokTextu 5"/>
          <p:cNvSpPr txBox="1"/>
          <p:nvPr/>
        </p:nvSpPr>
        <p:spPr>
          <a:xfrm>
            <a:off x="6348009" y="5711195"/>
            <a:ext cx="247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smtClean="0"/>
              <a:t>„</a:t>
            </a:r>
            <a:r>
              <a:rPr lang="sk-SK" b="1" err="1" smtClean="0"/>
              <a:t>Innovation</a:t>
            </a:r>
            <a:r>
              <a:rPr lang="sk-SK" b="1" smtClean="0"/>
              <a:t> </a:t>
            </a:r>
            <a:r>
              <a:rPr lang="sk-SK" b="1"/>
              <a:t>in </a:t>
            </a:r>
            <a:r>
              <a:rPr lang="sk-SK" b="1" err="1" smtClean="0"/>
              <a:t>motion</a:t>
            </a:r>
            <a:r>
              <a:rPr lang="sk-SK" b="1" smtClean="0"/>
              <a:t>“ </a:t>
            </a:r>
            <a:endParaRPr lang="sk-SK" b="1"/>
          </a:p>
        </p:txBody>
      </p:sp>
      <p:sp>
        <p:nvSpPr>
          <p:cNvPr id="7" name="BlokTextu 6"/>
          <p:cNvSpPr txBox="1"/>
          <p:nvPr/>
        </p:nvSpPr>
        <p:spPr>
          <a:xfrm>
            <a:off x="540000" y="1440001"/>
            <a:ext cx="2952328" cy="3328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k-SK" sz="1600" b="1" err="1">
                <a:latin typeface="+mj-lt"/>
                <a:cs typeface="Arial" pitchFamily="34" charset="0"/>
              </a:rPr>
              <a:t>Product</a:t>
            </a:r>
            <a:r>
              <a:rPr lang="sk-SK" sz="1600" b="1">
                <a:latin typeface="+mj-lt"/>
                <a:cs typeface="Arial" pitchFamily="34" charset="0"/>
              </a:rPr>
              <a:t> </a:t>
            </a:r>
            <a:r>
              <a:rPr lang="sk-SK" sz="1600" b="1" err="1" smtClean="0">
                <a:latin typeface="+mj-lt"/>
                <a:cs typeface="Arial" pitchFamily="34" charset="0"/>
              </a:rPr>
              <a:t>portfolio</a:t>
            </a:r>
            <a:endParaRPr lang="sk-SK" sz="1600" b="1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en-US" smtClean="0"/>
              <a:t>Materials Engineering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5" name="Podnadpis 4"/>
          <p:cNvSpPr>
            <a:spLocks noGrp="1"/>
          </p:cNvSpPr>
          <p:nvPr>
            <p:ph type="subTitle" idx="4"/>
          </p:nvPr>
        </p:nvSpPr>
        <p:spPr>
          <a:xfrm>
            <a:off x="540000" y="1440001"/>
            <a:ext cx="3240360" cy="4041228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main area of action is to research advanced technologies for growing of large single crystal </a:t>
            </a:r>
            <a:r>
              <a:rPr lang="en-US" sz="1600" dirty="0" smtClean="0"/>
              <a:t>sapphire</a:t>
            </a:r>
            <a:r>
              <a:rPr lang="sk-SK" sz="1600" dirty="0" smtClean="0"/>
              <a:t>.</a:t>
            </a:r>
          </a:p>
          <a:p>
            <a:pPr algn="l">
              <a:spcAft>
                <a:spcPts val="600"/>
              </a:spcAft>
            </a:pPr>
            <a:endParaRPr lang="en-US" sz="1400" dirty="0"/>
          </a:p>
          <a:p>
            <a:pPr algn="l">
              <a:spcAft>
                <a:spcPts val="600"/>
              </a:spcAft>
            </a:pPr>
            <a:r>
              <a:rPr lang="en-US" sz="1600" dirty="0"/>
              <a:t>Fields of </a:t>
            </a:r>
            <a:r>
              <a:rPr lang="en-US" sz="1600" dirty="0" smtClean="0"/>
              <a:t>activities</a:t>
            </a:r>
            <a:r>
              <a:rPr lang="sk-SK" sz="1600" dirty="0" smtClean="0"/>
              <a:t>:</a:t>
            </a:r>
          </a:p>
          <a:p>
            <a:pPr marL="180000" indent="-180000" algn="l">
              <a:spcAft>
                <a:spcPts val="600"/>
              </a:spcAft>
              <a:buClr>
                <a:srgbClr val="363636"/>
              </a:buClr>
              <a:buFont typeface="Arial" panose="020B0604020202020204" pitchFamily="34" charset="0"/>
              <a:buChar char="•"/>
            </a:pPr>
            <a:r>
              <a:rPr lang="en-US" sz="1400" b="0" dirty="0" smtClean="0"/>
              <a:t>Research </a:t>
            </a:r>
            <a:r>
              <a:rPr lang="en-US" sz="1400" b="0" dirty="0"/>
              <a:t>and development activities </a:t>
            </a:r>
            <a:r>
              <a:rPr lang="sk-SK" sz="1400" b="0" dirty="0" smtClean="0"/>
              <a:t/>
            </a:r>
            <a:br>
              <a:rPr lang="sk-SK" sz="1400" b="0" dirty="0" smtClean="0"/>
            </a:br>
            <a:r>
              <a:rPr lang="en-US" sz="1400" b="0" dirty="0" smtClean="0"/>
              <a:t>in </a:t>
            </a:r>
            <a:r>
              <a:rPr lang="en-US" sz="1400" b="0" dirty="0"/>
              <a:t>the field of </a:t>
            </a:r>
            <a:r>
              <a:rPr lang="sk-SK" sz="1400" b="0" dirty="0" smtClean="0"/>
              <a:t>single </a:t>
            </a:r>
            <a:r>
              <a:rPr lang="sk-SK" sz="1400" b="0" dirty="0" err="1" smtClean="0"/>
              <a:t>crystal</a:t>
            </a:r>
            <a:r>
              <a:rPr lang="sk-SK" sz="1400" b="0" dirty="0" smtClean="0"/>
              <a:t> and </a:t>
            </a:r>
            <a:r>
              <a:rPr lang="sk-SK" sz="1400" b="0" dirty="0" err="1" smtClean="0"/>
              <a:t>their</a:t>
            </a:r>
            <a:r>
              <a:rPr lang="sk-SK" sz="1400" b="0" dirty="0" smtClean="0"/>
              <a:t> </a:t>
            </a:r>
            <a:r>
              <a:rPr lang="en-US" sz="1400" b="0" dirty="0" err="1" smtClean="0"/>
              <a:t>technolog</a:t>
            </a:r>
            <a:r>
              <a:rPr lang="sk-SK" sz="1400" b="0" dirty="0" err="1" smtClean="0"/>
              <a:t>ies</a:t>
            </a:r>
            <a:r>
              <a:rPr lang="sk-SK" sz="1400" b="0" dirty="0" smtClean="0"/>
              <a:t>.</a:t>
            </a:r>
            <a:endParaRPr lang="en-US" sz="1400" b="0" dirty="0"/>
          </a:p>
          <a:p>
            <a:pPr marL="180000" indent="-180000" algn="l">
              <a:spcAft>
                <a:spcPts val="600"/>
              </a:spcAft>
              <a:buClr>
                <a:srgbClr val="363636"/>
              </a:buClr>
              <a:buFont typeface="Arial" panose="020B0604020202020204" pitchFamily="34" charset="0"/>
              <a:buChar char="•"/>
            </a:pPr>
            <a:r>
              <a:rPr lang="en-US" sz="1400" b="0" dirty="0"/>
              <a:t>Research and development facilities </a:t>
            </a:r>
            <a:r>
              <a:rPr lang="sk-SK" sz="1400" b="0" dirty="0" smtClean="0"/>
              <a:t/>
            </a:r>
            <a:br>
              <a:rPr lang="sk-SK" sz="1400" b="0" dirty="0" smtClean="0"/>
            </a:br>
            <a:r>
              <a:rPr lang="en-US" sz="1400" b="0" dirty="0" smtClean="0"/>
              <a:t>for </a:t>
            </a:r>
            <a:r>
              <a:rPr lang="en-US" sz="1400" b="0" dirty="0"/>
              <a:t>their </a:t>
            </a:r>
            <a:r>
              <a:rPr lang="en-US" sz="1400" b="0" dirty="0" smtClean="0"/>
              <a:t>production</a:t>
            </a:r>
            <a:r>
              <a:rPr lang="sk-SK" sz="1400" b="0" dirty="0" smtClean="0"/>
              <a:t>.</a:t>
            </a:r>
            <a:endParaRPr lang="en-US" sz="1400" b="0" dirty="0"/>
          </a:p>
          <a:p>
            <a:pPr marL="180000" indent="-180000" algn="l">
              <a:spcAft>
                <a:spcPts val="600"/>
              </a:spcAft>
              <a:buClr>
                <a:srgbClr val="363636"/>
              </a:buClr>
              <a:buFont typeface="Arial" panose="020B0604020202020204" pitchFamily="34" charset="0"/>
              <a:buChar char="•"/>
            </a:pPr>
            <a:r>
              <a:rPr lang="en-US" sz="1400" b="0" dirty="0" smtClean="0"/>
              <a:t>Project</a:t>
            </a:r>
            <a:r>
              <a:rPr lang="sk-SK" sz="1400" b="0" dirty="0" smtClean="0"/>
              <a:t>´s </a:t>
            </a:r>
            <a:r>
              <a:rPr lang="sk-SK" sz="1400" b="0" dirty="0" err="1" smtClean="0"/>
              <a:t>activities</a:t>
            </a:r>
            <a:r>
              <a:rPr lang="sk-SK" sz="1400" b="0" dirty="0" smtClean="0"/>
              <a:t>.</a:t>
            </a:r>
            <a:endParaRPr lang="en-US" sz="1400" b="0" dirty="0"/>
          </a:p>
          <a:p>
            <a:pPr marL="180000" indent="-180000" algn="l">
              <a:spcAft>
                <a:spcPts val="600"/>
              </a:spcAft>
              <a:buClr>
                <a:srgbClr val="363636"/>
              </a:buClr>
              <a:buFont typeface="Arial" panose="020B0604020202020204" pitchFamily="34" charset="0"/>
              <a:buChar char="•"/>
            </a:pPr>
            <a:r>
              <a:rPr lang="en-US" sz="1400" b="0" dirty="0"/>
              <a:t>Supply of higher technology units.</a:t>
            </a:r>
            <a:endParaRPr lang="sk-SK" sz="1400" b="0" dirty="0"/>
          </a:p>
        </p:txBody>
      </p:sp>
      <p:pic>
        <p:nvPicPr>
          <p:cNvPr id="6" name="Obrázo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19" y="1270730"/>
            <a:ext cx="4662868" cy="260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SIRIUS Inspection T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058486"/>
            <a:ext cx="3042347" cy="220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Oxypuller 20-05 industrial pul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18" y="4051064"/>
            <a:ext cx="1495697" cy="22081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88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err="1" smtClean="0"/>
              <a:t>Biomedical</a:t>
            </a:r>
            <a:r>
              <a:rPr lang="sk-SK" smtClean="0"/>
              <a:t> Engineering</a:t>
            </a:r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80000" y="144000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ĺžnik 5"/>
          <p:cNvSpPr/>
          <p:nvPr/>
        </p:nvSpPr>
        <p:spPr>
          <a:xfrm>
            <a:off x="4644007" y="144000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180000" y="393798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12342" y="1526067"/>
            <a:ext cx="394680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err="1" smtClean="0"/>
              <a:t>Custom-made</a:t>
            </a:r>
            <a:r>
              <a:rPr lang="sk-SK" sz="1400" dirty="0" smtClean="0"/>
              <a:t> </a:t>
            </a:r>
            <a:r>
              <a:rPr lang="sk-SK" sz="1400" dirty="0" err="1" smtClean="0"/>
              <a:t>medical</a:t>
            </a:r>
            <a:r>
              <a:rPr lang="sk-SK" sz="1400" dirty="0" smtClean="0"/>
              <a:t> device </a:t>
            </a:r>
            <a:r>
              <a:rPr lang="sk-SK" sz="1400" dirty="0" err="1" smtClean="0"/>
              <a:t>production</a:t>
            </a:r>
            <a:endParaRPr lang="sk-SK" sz="1400" dirty="0" smtClean="0"/>
          </a:p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smtClean="0"/>
              <a:t>Laser </a:t>
            </a:r>
            <a:r>
              <a:rPr lang="sk-SK" sz="1400" dirty="0" err="1" smtClean="0"/>
              <a:t>sintered</a:t>
            </a:r>
            <a:r>
              <a:rPr lang="sk-SK" sz="1400" dirty="0" smtClean="0"/>
              <a:t> </a:t>
            </a:r>
            <a:r>
              <a:rPr lang="sk-SK" sz="1400" dirty="0" err="1" smtClean="0"/>
              <a:t>titanium</a:t>
            </a:r>
            <a:r>
              <a:rPr lang="sk-SK" sz="1400" dirty="0" smtClean="0"/>
              <a:t> </a:t>
            </a:r>
            <a:r>
              <a:rPr lang="sk-SK" sz="1400" dirty="0" err="1" smtClean="0"/>
              <a:t>devices</a:t>
            </a:r>
            <a:r>
              <a:rPr lang="sk-SK" sz="1400" dirty="0" smtClean="0"/>
              <a:t> </a:t>
            </a:r>
            <a:r>
              <a:rPr lang="sk-SK" sz="1400" dirty="0" err="1" smtClean="0"/>
              <a:t>production</a:t>
            </a:r>
            <a:endParaRPr lang="sk-SK" sz="1400" dirty="0" smtClean="0"/>
          </a:p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smtClean="0"/>
              <a:t>DICOM </a:t>
            </a:r>
            <a:r>
              <a:rPr lang="sk-SK" sz="1400" dirty="0" err="1" smtClean="0"/>
              <a:t>data</a:t>
            </a:r>
            <a:r>
              <a:rPr lang="sk-SK" sz="1400" dirty="0" smtClean="0"/>
              <a:t> </a:t>
            </a:r>
            <a:r>
              <a:rPr lang="sk-SK" sz="1400" dirty="0" err="1" smtClean="0"/>
              <a:t>transformation</a:t>
            </a:r>
            <a:r>
              <a:rPr lang="sk-SK" sz="1400" dirty="0" smtClean="0"/>
              <a:t> and </a:t>
            </a:r>
            <a:r>
              <a:rPr lang="sk-SK" sz="1400" dirty="0" err="1" smtClean="0"/>
              <a:t>modelling</a:t>
            </a:r>
            <a:endParaRPr lang="sk-SK" sz="1400" dirty="0" smtClean="0"/>
          </a:p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/>
              <a:t>SIEMENS USG </a:t>
            </a:r>
            <a:r>
              <a:rPr lang="sk-SK" sz="1400" dirty="0" err="1"/>
              <a:t>retail</a:t>
            </a:r>
            <a:r>
              <a:rPr lang="sk-SK" sz="1400" dirty="0"/>
              <a:t> </a:t>
            </a:r>
            <a:r>
              <a:rPr lang="sk-SK" sz="1400" dirty="0" smtClean="0"/>
              <a:t>partner</a:t>
            </a:r>
            <a:endParaRPr lang="en-GB" sz="1400" dirty="0"/>
          </a:p>
        </p:txBody>
      </p:sp>
      <p:sp>
        <p:nvSpPr>
          <p:cNvPr id="10" name="BlokTextu 9"/>
          <p:cNvSpPr txBox="1"/>
          <p:nvPr/>
        </p:nvSpPr>
        <p:spPr>
          <a:xfrm>
            <a:off x="4729168" y="1536179"/>
            <a:ext cx="4269971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smtClean="0"/>
              <a:t>Industrial </a:t>
            </a:r>
            <a:r>
              <a:rPr lang="sk-SK" sz="1400" dirty="0" err="1" smtClean="0"/>
              <a:t>tomography</a:t>
            </a:r>
            <a:endParaRPr lang="sk-SK" sz="1400" dirty="0" smtClean="0"/>
          </a:p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err="1" smtClean="0"/>
              <a:t>Scanning</a:t>
            </a:r>
            <a:r>
              <a:rPr lang="sk-SK" sz="1400" dirty="0" smtClean="0"/>
              <a:t> and </a:t>
            </a:r>
            <a:r>
              <a:rPr lang="sk-SK" sz="1400" dirty="0" err="1" smtClean="0"/>
              <a:t>digitalization</a:t>
            </a:r>
            <a:endParaRPr lang="sk-SK" sz="1400" dirty="0" smtClean="0"/>
          </a:p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err="1" smtClean="0"/>
              <a:t>Reverse</a:t>
            </a:r>
            <a:r>
              <a:rPr lang="sk-SK" sz="1400" dirty="0" smtClean="0"/>
              <a:t> </a:t>
            </a:r>
            <a:r>
              <a:rPr lang="sk-SK" sz="1400" dirty="0" err="1" smtClean="0"/>
              <a:t>engineering</a:t>
            </a:r>
            <a:endParaRPr lang="sk-SK" sz="1400" dirty="0" smtClean="0"/>
          </a:p>
          <a:p>
            <a:pPr marL="180000" indent="-180000"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sk-SK" sz="1400" dirty="0" err="1" smtClean="0"/>
              <a:t>Porosity</a:t>
            </a:r>
            <a:r>
              <a:rPr lang="sk-SK" sz="1400" dirty="0" smtClean="0"/>
              <a:t> </a:t>
            </a:r>
            <a:r>
              <a:rPr lang="sk-SK" sz="1400" dirty="0" err="1" smtClean="0"/>
              <a:t>analysis</a:t>
            </a:r>
            <a:r>
              <a:rPr lang="sk-SK" sz="1400" dirty="0" smtClean="0"/>
              <a:t>, </a:t>
            </a:r>
            <a:r>
              <a:rPr lang="sk-SK" sz="1400" dirty="0" err="1" smtClean="0"/>
              <a:t>wall</a:t>
            </a:r>
            <a:r>
              <a:rPr lang="sk-SK" sz="1400" dirty="0" smtClean="0"/>
              <a:t> </a:t>
            </a:r>
            <a:r>
              <a:rPr lang="sk-SK" sz="1400" dirty="0" err="1" smtClean="0"/>
              <a:t>thickness</a:t>
            </a:r>
            <a:r>
              <a:rPr lang="sk-SK" sz="1400" dirty="0" smtClean="0"/>
              <a:t> and </a:t>
            </a:r>
            <a:r>
              <a:rPr lang="sk-SK" sz="1400" dirty="0" err="1" smtClean="0"/>
              <a:t>measurement</a:t>
            </a:r>
            <a:endParaRPr lang="en-GB" sz="1400" dirty="0"/>
          </a:p>
        </p:txBody>
      </p:sp>
      <p:sp>
        <p:nvSpPr>
          <p:cNvPr id="32" name="Zaoblený obdĺžnik 31"/>
          <p:cNvSpPr/>
          <p:nvPr/>
        </p:nvSpPr>
        <p:spPr>
          <a:xfrm>
            <a:off x="4645347" y="393798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54" y="4088739"/>
            <a:ext cx="3964841" cy="1970895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" y="4042982"/>
            <a:ext cx="3518865" cy="2160583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708489"/>
            <a:ext cx="3282760" cy="1004525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96" y="2709615"/>
            <a:ext cx="3648954" cy="10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en-US" smtClean="0"/>
              <a:t>Chosen References</a:t>
            </a:r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160748"/>
            <a:ext cx="87725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2384648"/>
            <a:ext cx="7743825" cy="32766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12578"/>
            <a:ext cx="8229600" cy="6477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eaLnBrk="1" hangingPunct="1">
              <a:defRPr sz="3600" b="1">
                <a:solidFill>
                  <a:srgbClr val="313131"/>
                </a:solidFill>
                <a:latin typeface="+mj-lt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GB" sz="1600" kern="0" dirty="0" smtClean="0">
                <a:solidFill>
                  <a:srgbClr val="69AF23"/>
                </a:solidFill>
              </a:rPr>
              <a:t>Thank you for your attention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4651375"/>
            <a:ext cx="6400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850" y="5445149"/>
            <a:ext cx="84963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1600" b="1" dirty="0" smtClean="0">
                <a:solidFill>
                  <a:srgbClr val="69AF23"/>
                </a:solidFill>
              </a:rPr>
              <a:t>CEIT, a.</a:t>
            </a:r>
            <a:r>
              <a:rPr lang="sk-SK" sz="1600" b="1" dirty="0" smtClean="0">
                <a:solidFill>
                  <a:srgbClr val="69AF23"/>
                </a:solidFill>
              </a:rPr>
              <a:t> </a:t>
            </a:r>
            <a:r>
              <a:rPr lang="en-GB" sz="1600" b="1" dirty="0" smtClean="0">
                <a:solidFill>
                  <a:srgbClr val="69AF23"/>
                </a:solidFill>
              </a:rPr>
              <a:t>s.,</a:t>
            </a:r>
            <a:r>
              <a:rPr lang="en-GB" sz="1600" dirty="0" smtClean="0">
                <a:solidFill>
                  <a:srgbClr val="69AF23"/>
                </a:solidFill>
              </a:rPr>
              <a:t> </a:t>
            </a:r>
            <a:r>
              <a:rPr lang="en-GB" sz="1400" dirty="0" err="1" smtClean="0"/>
              <a:t>Univerzitná</a:t>
            </a:r>
            <a:r>
              <a:rPr lang="en-GB" sz="1400" dirty="0" smtClean="0"/>
              <a:t> 8</a:t>
            </a:r>
            <a:r>
              <a:rPr lang="sk-SK" sz="1400" dirty="0" smtClean="0"/>
              <a:t>661</a:t>
            </a:r>
            <a:r>
              <a:rPr lang="en-GB" sz="1400" dirty="0" smtClean="0"/>
              <a:t>/6</a:t>
            </a:r>
            <a:r>
              <a:rPr lang="sk-SK" sz="1400" dirty="0" smtClean="0"/>
              <a:t>A</a:t>
            </a:r>
            <a:r>
              <a:rPr lang="en-GB" sz="1400" dirty="0" smtClean="0"/>
              <a:t>, 010 08 </a:t>
            </a:r>
            <a:r>
              <a:rPr lang="en-GB" sz="1400" dirty="0" err="1" smtClean="0"/>
              <a:t>Žilina</a:t>
            </a:r>
            <a:r>
              <a:rPr lang="sk-SK" sz="1400" dirty="0" smtClean="0"/>
              <a:t>, Slovak </a:t>
            </a:r>
            <a:r>
              <a:rPr lang="sk-SK" sz="1400" dirty="0" err="1" smtClean="0"/>
              <a:t>Republic</a:t>
            </a:r>
            <a:endParaRPr lang="en-GB" sz="1400" dirty="0" smtClean="0"/>
          </a:p>
          <a:p>
            <a:pPr marL="342900" indent="-342900" algn="ctr">
              <a:spcBef>
                <a:spcPct val="20000"/>
              </a:spcBef>
            </a:pPr>
            <a:r>
              <a:rPr lang="en-GB" sz="1400" b="1" dirty="0" smtClean="0"/>
              <a:t>Tel.: </a:t>
            </a:r>
            <a:r>
              <a:rPr lang="en-GB" sz="1400" dirty="0" smtClean="0"/>
              <a:t>+421 41 513 </a:t>
            </a:r>
            <a:r>
              <a:rPr lang="sk-SK" sz="1400" dirty="0" smtClean="0"/>
              <a:t>7401</a:t>
            </a:r>
            <a:r>
              <a:rPr lang="en-GB" sz="1400" dirty="0" smtClean="0"/>
              <a:t> </a:t>
            </a:r>
            <a:r>
              <a:rPr lang="sk-SK" sz="1400" dirty="0" smtClean="0"/>
              <a:t>  </a:t>
            </a:r>
            <a:r>
              <a:rPr lang="en-GB" sz="1400" dirty="0" smtClean="0"/>
              <a:t> </a:t>
            </a:r>
            <a:r>
              <a:rPr lang="en-GB" sz="1400" b="1" dirty="0" smtClean="0"/>
              <a:t>E-mail: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/>
              <a:t>ceit@ceit</a:t>
            </a:r>
            <a:r>
              <a:rPr lang="sk-SK" sz="1400" dirty="0" err="1" smtClean="0"/>
              <a:t>group.eu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734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pPr algn="l"/>
            <a:r>
              <a:rPr lang="en-GB" dirty="0"/>
              <a:t>CEIT – </a:t>
            </a:r>
            <a:r>
              <a:rPr lang="sk-SK" dirty="0" smtClean="0"/>
              <a:t>B</a:t>
            </a:r>
            <a:r>
              <a:rPr lang="en-GB" dirty="0" err="1" smtClean="0"/>
              <a:t>asic</a:t>
            </a:r>
            <a:r>
              <a:rPr lang="en-GB" dirty="0" smtClean="0"/>
              <a:t> </a:t>
            </a:r>
            <a:r>
              <a:rPr lang="sk-SK" dirty="0" smtClean="0"/>
              <a:t>F</a:t>
            </a:r>
            <a:r>
              <a:rPr lang="en-GB" dirty="0" smtClean="0"/>
              <a:t>acts</a:t>
            </a:r>
            <a:endParaRPr lang="en-GB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7" name="Zástupný symbol obsahu 1"/>
          <p:cNvSpPr txBox="1">
            <a:spLocks/>
          </p:cNvSpPr>
          <p:nvPr/>
        </p:nvSpPr>
        <p:spPr>
          <a:xfrm>
            <a:off x="556282" y="1457663"/>
            <a:ext cx="4428044" cy="2869715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defRPr sz="3600" b="1">
                <a:solidFill>
                  <a:srgbClr val="313131"/>
                </a:solidFill>
                <a:latin typeface="+mj-lt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1600" kern="0" dirty="0" smtClean="0"/>
              <a:t>National </a:t>
            </a:r>
            <a:r>
              <a:rPr lang="en-GB" sz="1600" kern="0" dirty="0" smtClean="0"/>
              <a:t>leader</a:t>
            </a:r>
            <a:r>
              <a:rPr lang="sk-SK" sz="1600" kern="0" dirty="0" smtClean="0"/>
              <a:t> in </a:t>
            </a:r>
            <a:r>
              <a:rPr lang="en-GB" sz="1600" kern="0" dirty="0" smtClean="0"/>
              <a:t>research</a:t>
            </a:r>
            <a:r>
              <a:rPr lang="sk-SK" sz="1600" kern="0" dirty="0" smtClean="0"/>
              <a:t> and </a:t>
            </a:r>
            <a:r>
              <a:rPr lang="en-GB" sz="1600" kern="0" dirty="0" smtClean="0"/>
              <a:t>development</a:t>
            </a:r>
            <a:r>
              <a:rPr lang="sk-SK" sz="1600" kern="0" dirty="0" smtClean="0"/>
              <a:t> of </a:t>
            </a:r>
            <a:r>
              <a:rPr lang="en-GB" sz="1600" kern="0" dirty="0" smtClean="0"/>
              <a:t>solutions</a:t>
            </a:r>
            <a:r>
              <a:rPr lang="sk-SK" sz="1600" kern="0" dirty="0" smtClean="0"/>
              <a:t> </a:t>
            </a:r>
            <a:r>
              <a:rPr lang="en-GB" sz="1600" kern="0" dirty="0" smtClean="0"/>
              <a:t>for</a:t>
            </a:r>
            <a:r>
              <a:rPr lang="sk-SK" sz="1600" kern="0" dirty="0" smtClean="0"/>
              <a:t> </a:t>
            </a:r>
            <a:r>
              <a:rPr lang="en-GB" sz="1600" kern="0" dirty="0" smtClean="0"/>
              <a:t>manufacturing</a:t>
            </a:r>
            <a:r>
              <a:rPr lang="sk-SK" sz="1600" kern="0" dirty="0" smtClean="0"/>
              <a:t> and </a:t>
            </a:r>
            <a:r>
              <a:rPr lang="en-GB" sz="1600" kern="0" dirty="0" smtClean="0"/>
              <a:t>logistic</a:t>
            </a:r>
            <a:r>
              <a:rPr lang="sk-SK" sz="1600" kern="0" dirty="0" smtClean="0"/>
              <a:t> </a:t>
            </a:r>
            <a:r>
              <a:rPr lang="en-GB" sz="1600" kern="0" dirty="0" smtClean="0"/>
              <a:t>systems</a:t>
            </a:r>
            <a:r>
              <a:rPr lang="sk-SK" sz="1600" b="0" kern="0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sz="1400" b="0" kern="0" dirty="0" smtClean="0"/>
              <a:t>Basics of CEIT was formed in 1998</a:t>
            </a:r>
          </a:p>
          <a:p>
            <a:pPr>
              <a:spcAft>
                <a:spcPts val="1800"/>
              </a:spcAft>
              <a:tabLst>
                <a:tab pos="1793875" algn="l"/>
              </a:tabLst>
            </a:pPr>
            <a:r>
              <a:rPr lang="sk-SK" sz="1400" b="0" kern="0" dirty="0" smtClean="0"/>
              <a:t>250</a:t>
            </a:r>
            <a:r>
              <a:rPr lang="en-US" sz="1400" b="0" kern="0" dirty="0" smtClean="0"/>
              <a:t> employees in 3 countries in Central Europe</a:t>
            </a:r>
          </a:p>
          <a:p>
            <a:pPr>
              <a:spcAft>
                <a:spcPts val="1800"/>
              </a:spcAft>
              <a:tabLst>
                <a:tab pos="1793875" algn="l"/>
              </a:tabLst>
            </a:pPr>
            <a:r>
              <a:rPr lang="en-US" sz="1400" b="0" kern="0" dirty="0" smtClean="0"/>
              <a:t>1</a:t>
            </a:r>
            <a:r>
              <a:rPr lang="sk-SK" sz="1400" b="0" kern="0" dirty="0" smtClean="0"/>
              <a:t>5</a:t>
            </a:r>
            <a:r>
              <a:rPr lang="en-US" sz="1400" b="0" kern="0" dirty="0" smtClean="0"/>
              <a:t> </a:t>
            </a:r>
            <a:r>
              <a:rPr lang="en-US" sz="1400" b="0" kern="0" dirty="0" smtClean="0"/>
              <a:t>mil. EUR revenues (201</a:t>
            </a:r>
            <a:r>
              <a:rPr lang="sk-SK" sz="1400" b="0" kern="0" dirty="0" smtClean="0"/>
              <a:t>4</a:t>
            </a:r>
            <a:r>
              <a:rPr lang="en-US" sz="1400" b="0" kern="0" dirty="0" smtClean="0"/>
              <a:t>)</a:t>
            </a:r>
          </a:p>
          <a:p>
            <a:pPr>
              <a:spcAft>
                <a:spcPts val="1800"/>
              </a:spcAft>
              <a:tabLst>
                <a:tab pos="1793875" algn="l"/>
              </a:tabLst>
            </a:pPr>
            <a:r>
              <a:rPr lang="en-GB" sz="1400" b="0" kern="0" dirty="0" smtClean="0"/>
              <a:t>Main</a:t>
            </a:r>
            <a:r>
              <a:rPr lang="sk-SK" sz="1400" b="0" kern="0" dirty="0" smtClean="0"/>
              <a:t> o</a:t>
            </a:r>
            <a:r>
              <a:rPr lang="en-GB" sz="1400" b="0" kern="0" dirty="0" smtClean="0"/>
              <a:t>rientation</a:t>
            </a:r>
            <a:r>
              <a:rPr lang="sk-SK" sz="1400" b="0" kern="0" dirty="0" smtClean="0"/>
              <a:t> on </a:t>
            </a:r>
            <a:r>
              <a:rPr lang="en-GB" sz="1400" b="0" kern="0" dirty="0" smtClean="0"/>
              <a:t>automotive</a:t>
            </a:r>
            <a:r>
              <a:rPr lang="sk-SK" sz="1400" b="0" kern="0" dirty="0" smtClean="0"/>
              <a:t> </a:t>
            </a:r>
            <a:r>
              <a:rPr lang="en-GB" sz="1400" b="0" kern="0" dirty="0" smtClean="0"/>
              <a:t>industry</a:t>
            </a:r>
            <a:r>
              <a:rPr lang="sk-SK" sz="1400" b="0" kern="0" dirty="0" smtClean="0"/>
              <a:t>, </a:t>
            </a:r>
            <a:r>
              <a:rPr lang="en-GB" sz="1400" b="0" kern="0" dirty="0" smtClean="0"/>
              <a:t>expanding</a:t>
            </a:r>
            <a:r>
              <a:rPr lang="sk-SK" sz="1400" b="0" kern="0" dirty="0" smtClean="0"/>
              <a:t> to </a:t>
            </a:r>
            <a:r>
              <a:rPr lang="en-GB" sz="1400" b="0" kern="0" dirty="0" smtClean="0"/>
              <a:t>other</a:t>
            </a:r>
            <a:r>
              <a:rPr lang="sk-SK" sz="1400" b="0" kern="0" dirty="0" smtClean="0"/>
              <a:t> </a:t>
            </a:r>
            <a:r>
              <a:rPr lang="en-GB" sz="1400" b="0" kern="0" dirty="0" smtClean="0"/>
              <a:t>industries</a:t>
            </a:r>
            <a:r>
              <a:rPr lang="sk-SK" sz="1400" b="0" kern="0" dirty="0" smtClean="0"/>
              <a:t>, </a:t>
            </a:r>
            <a:r>
              <a:rPr lang="sk-SK" sz="1400" b="0" kern="0" dirty="0" err="1" smtClean="0"/>
              <a:t>for</a:t>
            </a:r>
            <a:r>
              <a:rPr lang="sk-SK" sz="1400" b="0" kern="0" dirty="0" smtClean="0"/>
              <a:t> </a:t>
            </a:r>
            <a:r>
              <a:rPr lang="sk-SK" sz="1400" b="0" kern="0" dirty="0" err="1" smtClean="0"/>
              <a:t>example</a:t>
            </a:r>
            <a:r>
              <a:rPr lang="sk-SK" sz="1400" b="0" kern="0" dirty="0"/>
              <a:t> </a:t>
            </a:r>
            <a:r>
              <a:rPr lang="sk-SK" sz="1400" b="0" kern="0" dirty="0" err="1" smtClean="0"/>
              <a:t>area</a:t>
            </a:r>
            <a:r>
              <a:rPr lang="sk-SK" sz="1400" b="0" kern="0" dirty="0" smtClean="0"/>
              <a:t> of </a:t>
            </a:r>
            <a:r>
              <a:rPr lang="sk-SK" sz="1400" b="0" kern="0" dirty="0" err="1" smtClean="0"/>
              <a:t>robotics</a:t>
            </a:r>
            <a:r>
              <a:rPr lang="sk-SK" sz="1400" b="0" kern="0" dirty="0" smtClean="0"/>
              <a:t>, </a:t>
            </a:r>
            <a:r>
              <a:rPr lang="sk-SK" sz="1400" b="0" kern="0" dirty="0" err="1" smtClean="0"/>
              <a:t>healthcare</a:t>
            </a:r>
            <a:r>
              <a:rPr lang="sk-SK" sz="1400" b="0" kern="0" dirty="0" smtClean="0"/>
              <a:t>...</a:t>
            </a:r>
            <a:endParaRPr lang="en-GB" sz="1400" b="0" kern="0" dirty="0"/>
          </a:p>
        </p:txBody>
      </p:sp>
      <p:sp>
        <p:nvSpPr>
          <p:cNvPr id="10" name="BlokTextu 15"/>
          <p:cNvSpPr txBox="1">
            <a:spLocks noChangeArrowheads="1"/>
          </p:cNvSpPr>
          <p:nvPr/>
        </p:nvSpPr>
        <p:spPr bwMode="auto">
          <a:xfrm>
            <a:off x="7236296" y="5051765"/>
            <a:ext cx="13681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400" b="1" dirty="0" smtClean="0"/>
              <a:t>Innovative </a:t>
            </a:r>
            <a:r>
              <a:rPr lang="sk-SK" sz="1400" b="1" dirty="0" smtClean="0"/>
              <a:t>A</a:t>
            </a:r>
            <a:r>
              <a:rPr lang="en-GB" sz="1400" b="1" dirty="0" err="1" smtClean="0"/>
              <a:t>ct</a:t>
            </a:r>
            <a:r>
              <a:rPr lang="sk-SK" sz="1400" b="1" smtClean="0"/>
              <a:t> </a:t>
            </a:r>
            <a:endParaRPr lang="sk-SK" sz="1400" b="1" smtClean="0"/>
          </a:p>
          <a:p>
            <a:r>
              <a:rPr lang="sk-SK" sz="1400" b="1" smtClean="0"/>
              <a:t>of </a:t>
            </a:r>
            <a:r>
              <a:rPr lang="sk-SK" sz="1400" b="1" dirty="0" err="1" smtClean="0"/>
              <a:t>the</a:t>
            </a:r>
            <a:r>
              <a:rPr lang="sk-SK" sz="1400" b="1" dirty="0" smtClean="0"/>
              <a:t> Y</a:t>
            </a:r>
            <a:r>
              <a:rPr lang="en-GB" sz="1400" b="1" dirty="0" smtClean="0"/>
              <a:t>ear</a:t>
            </a:r>
            <a:endParaRPr lang="sk-SK" sz="1000" dirty="0" smtClean="0"/>
          </a:p>
          <a:p>
            <a:r>
              <a:rPr lang="en-GB" sz="1100" dirty="0" smtClean="0"/>
              <a:t>M</a:t>
            </a:r>
            <a:r>
              <a:rPr lang="sk-SK" sz="1100" dirty="0" err="1" smtClean="0"/>
              <a:t>inistry</a:t>
            </a:r>
            <a:r>
              <a:rPr lang="sk-SK" sz="1100" dirty="0" smtClean="0"/>
              <a:t> of </a:t>
            </a:r>
            <a:r>
              <a:rPr lang="sk-SK" sz="1100" dirty="0" err="1" smtClean="0"/>
              <a:t>Economy</a:t>
            </a:r>
            <a:r>
              <a:rPr lang="sk-SK" sz="1100" dirty="0" smtClean="0"/>
              <a:t> SR</a:t>
            </a:r>
            <a:endParaRPr lang="en-GB" sz="1100" b="1" dirty="0"/>
          </a:p>
        </p:txBody>
      </p:sp>
      <p:sp>
        <p:nvSpPr>
          <p:cNvPr id="11" name="BlokTextu 15"/>
          <p:cNvSpPr txBox="1">
            <a:spLocks noChangeArrowheads="1"/>
          </p:cNvSpPr>
          <p:nvPr/>
        </p:nvSpPr>
        <p:spPr bwMode="auto">
          <a:xfrm>
            <a:off x="1295636" y="5055832"/>
            <a:ext cx="148525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/>
              <a:t>Mechanical </a:t>
            </a:r>
            <a:r>
              <a:rPr lang="sk-SK" sz="1400" b="1" dirty="0" smtClean="0"/>
              <a:t>P</a:t>
            </a:r>
            <a:r>
              <a:rPr lang="en-GB" sz="1400" b="1" dirty="0" err="1" smtClean="0"/>
              <a:t>roduct</a:t>
            </a:r>
            <a:r>
              <a:rPr lang="en-GB" sz="1400" b="1" dirty="0" smtClean="0"/>
              <a:t> </a:t>
            </a:r>
            <a:r>
              <a:rPr lang="sk-SK" sz="1400" b="1" dirty="0" smtClean="0"/>
              <a:t/>
            </a:r>
            <a:br>
              <a:rPr lang="sk-SK" sz="1400" b="1" dirty="0" smtClean="0"/>
            </a:br>
            <a:r>
              <a:rPr lang="en-GB" sz="1400" b="1" dirty="0" smtClean="0"/>
              <a:t>of </a:t>
            </a:r>
            <a:r>
              <a:rPr lang="sk-SK" sz="1400" b="1" dirty="0" err="1" smtClean="0"/>
              <a:t>the</a:t>
            </a:r>
            <a:r>
              <a:rPr lang="en-GB" sz="1400" b="1" dirty="0" smtClean="0"/>
              <a:t> </a:t>
            </a:r>
            <a:r>
              <a:rPr lang="sk-SK" sz="1400" b="1" dirty="0"/>
              <a:t>Y</a:t>
            </a:r>
            <a:r>
              <a:rPr lang="en-GB" sz="1400" b="1" dirty="0" smtClean="0"/>
              <a:t>ear</a:t>
            </a:r>
            <a:endParaRPr lang="sk-SK" sz="1400" dirty="0" smtClean="0"/>
          </a:p>
          <a:p>
            <a:r>
              <a:rPr lang="en-GB" sz="1100" dirty="0" smtClean="0"/>
              <a:t>Mechanical </a:t>
            </a:r>
            <a:r>
              <a:rPr lang="sk-SK" sz="1100" dirty="0" smtClean="0"/>
              <a:t>I</a:t>
            </a:r>
            <a:r>
              <a:rPr lang="en-GB" sz="1100" dirty="0" err="1" smtClean="0"/>
              <a:t>ndustry</a:t>
            </a:r>
            <a:r>
              <a:rPr lang="en-GB" sz="1100" dirty="0" smtClean="0"/>
              <a:t> </a:t>
            </a:r>
            <a:r>
              <a:rPr lang="sk-SK" sz="1100" dirty="0" smtClean="0"/>
              <a:t/>
            </a:r>
            <a:br>
              <a:rPr lang="sk-SK" sz="1100" dirty="0" smtClean="0"/>
            </a:br>
            <a:r>
              <a:rPr lang="sk-SK" sz="1100" dirty="0"/>
              <a:t>U</a:t>
            </a:r>
            <a:r>
              <a:rPr lang="en-GB" sz="1100" dirty="0" err="1" smtClean="0"/>
              <a:t>nion</a:t>
            </a:r>
            <a:r>
              <a:rPr lang="sk-SK" sz="1100" dirty="0" smtClean="0"/>
              <a:t> SR</a:t>
            </a:r>
            <a:endParaRPr lang="en-GB" sz="1100" dirty="0"/>
          </a:p>
        </p:txBody>
      </p:sp>
      <p:sp>
        <p:nvSpPr>
          <p:cNvPr id="12" name="BlokTextu 11"/>
          <p:cNvSpPr txBox="1"/>
          <p:nvPr/>
        </p:nvSpPr>
        <p:spPr>
          <a:xfrm>
            <a:off x="4557985" y="5055832"/>
            <a:ext cx="152050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/>
              <a:t>Creative Young</a:t>
            </a:r>
            <a:r>
              <a:rPr lang="sk-SK" sz="1400" b="1" dirty="0" smtClean="0"/>
              <a:t/>
            </a:r>
            <a:br>
              <a:rPr lang="sk-SK" sz="1400" b="1" dirty="0" smtClean="0"/>
            </a:br>
            <a:r>
              <a:rPr lang="en-GB" sz="1400" b="1" dirty="0" smtClean="0"/>
              <a:t>Entrepreneur Award</a:t>
            </a:r>
            <a:endParaRPr lang="sk-SK" sz="1000" dirty="0" smtClean="0"/>
          </a:p>
          <a:p>
            <a:r>
              <a:rPr lang="en-GB" sz="1100" dirty="0" smtClean="0"/>
              <a:t>Junior </a:t>
            </a:r>
            <a:r>
              <a:rPr lang="en-GB" sz="1100" dirty="0"/>
              <a:t>Chamber </a:t>
            </a:r>
          </a:p>
          <a:p>
            <a:r>
              <a:rPr lang="en-GB" sz="1100" dirty="0"/>
              <a:t>International </a:t>
            </a:r>
            <a:r>
              <a:rPr lang="en-GB" sz="1100" dirty="0" smtClean="0"/>
              <a:t>Slovakia</a:t>
            </a:r>
            <a:endParaRPr lang="en-GB" sz="1100" dirty="0"/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7" t="18545" r="2417" b="11147"/>
          <a:stretch/>
        </p:blipFill>
        <p:spPr bwMode="auto">
          <a:xfrm>
            <a:off x="5958378" y="1440000"/>
            <a:ext cx="2771860" cy="3060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921310"/>
            <a:ext cx="1394466" cy="1145214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64" y="4858534"/>
            <a:ext cx="744932" cy="1270766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7" y="4990516"/>
            <a:ext cx="723278" cy="10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600000" cy="360000"/>
          </a:xfrm>
        </p:spPr>
        <p:txBody>
          <a:bodyPr/>
          <a:lstStyle/>
          <a:p>
            <a:r>
              <a:rPr lang="sk-SK" smtClean="0"/>
              <a:t>CEIT Group - </a:t>
            </a:r>
            <a:r>
              <a:rPr lang="sk-SK" err="1" smtClean="0"/>
              <a:t>Milestones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7"/>
          </p:nvPr>
        </p:nvSpPr>
        <p:spPr>
          <a:xfrm>
            <a:off x="27359" y="6516635"/>
            <a:ext cx="720762" cy="360000"/>
          </a:xfrm>
        </p:spPr>
        <p:txBody>
          <a:bodyPr/>
          <a:lstStyle/>
          <a:p>
            <a:fld id="{B6F15528-21DE-4FAA-801E-634DDDAF4B2B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5" name="Podnadpis 4"/>
          <p:cNvSpPr>
            <a:spLocks noGrp="1"/>
          </p:cNvSpPr>
          <p:nvPr>
            <p:ph type="subTitle" idx="4"/>
          </p:nvPr>
        </p:nvSpPr>
        <p:spPr>
          <a:xfrm>
            <a:off x="532573" y="1749905"/>
            <a:ext cx="7740000" cy="4500000"/>
          </a:xfrm>
        </p:spPr>
        <p:txBody>
          <a:bodyPr/>
          <a:lstStyle/>
          <a:p>
            <a:pPr algn="l"/>
            <a:endParaRPr lang="sk-SK" smtClean="0"/>
          </a:p>
          <a:p>
            <a:pPr algn="l"/>
            <a:endParaRPr lang="sk-SK" smtClean="0"/>
          </a:p>
          <a:p>
            <a:pPr algn="l"/>
            <a:endParaRPr lang="sk-SK"/>
          </a:p>
          <a:p>
            <a:pPr algn="l"/>
            <a:endParaRPr lang="sk-SK"/>
          </a:p>
        </p:txBody>
      </p:sp>
      <p:sp>
        <p:nvSpPr>
          <p:cNvPr id="44" name="BlokTextu 43"/>
          <p:cNvSpPr txBox="1"/>
          <p:nvPr/>
        </p:nvSpPr>
        <p:spPr>
          <a:xfrm>
            <a:off x="215516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1998</a:t>
            </a:r>
            <a:endParaRPr lang="sk-SK" sz="1100"/>
          </a:p>
        </p:txBody>
      </p:sp>
      <p:sp>
        <p:nvSpPr>
          <p:cNvPr id="45" name="BlokTextu 44"/>
          <p:cNvSpPr txBox="1"/>
          <p:nvPr/>
        </p:nvSpPr>
        <p:spPr>
          <a:xfrm>
            <a:off x="756085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1999</a:t>
            </a:r>
            <a:endParaRPr lang="sk-SK" sz="1100"/>
          </a:p>
        </p:txBody>
      </p:sp>
      <p:sp>
        <p:nvSpPr>
          <p:cNvPr id="46" name="BlokTextu 45"/>
          <p:cNvSpPr txBox="1"/>
          <p:nvPr/>
        </p:nvSpPr>
        <p:spPr>
          <a:xfrm>
            <a:off x="1296145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2000</a:t>
            </a:r>
            <a:endParaRPr lang="sk-SK" sz="1100"/>
          </a:p>
        </p:txBody>
      </p:sp>
      <p:sp>
        <p:nvSpPr>
          <p:cNvPr id="47" name="BlokTextu 46"/>
          <p:cNvSpPr txBox="1"/>
          <p:nvPr/>
        </p:nvSpPr>
        <p:spPr>
          <a:xfrm>
            <a:off x="2627784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2005</a:t>
            </a:r>
            <a:endParaRPr lang="sk-SK" sz="1100"/>
          </a:p>
        </p:txBody>
      </p:sp>
      <p:sp>
        <p:nvSpPr>
          <p:cNvPr id="48" name="BlokTextu 47"/>
          <p:cNvSpPr txBox="1"/>
          <p:nvPr/>
        </p:nvSpPr>
        <p:spPr>
          <a:xfrm>
            <a:off x="3708413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2007</a:t>
            </a:r>
            <a:endParaRPr lang="sk-SK" sz="1100"/>
          </a:p>
        </p:txBody>
      </p:sp>
      <p:sp>
        <p:nvSpPr>
          <p:cNvPr id="49" name="BlokTextu 48"/>
          <p:cNvSpPr txBox="1"/>
          <p:nvPr/>
        </p:nvSpPr>
        <p:spPr>
          <a:xfrm>
            <a:off x="4896036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2009</a:t>
            </a:r>
            <a:endParaRPr lang="sk-SK" sz="1100"/>
          </a:p>
        </p:txBody>
      </p:sp>
      <p:sp>
        <p:nvSpPr>
          <p:cNvPr id="50" name="BlokTextu 49"/>
          <p:cNvSpPr txBox="1"/>
          <p:nvPr/>
        </p:nvSpPr>
        <p:spPr>
          <a:xfrm>
            <a:off x="6012160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2013</a:t>
            </a:r>
            <a:endParaRPr lang="sk-SK" sz="1100"/>
          </a:p>
        </p:txBody>
      </p:sp>
      <p:sp>
        <p:nvSpPr>
          <p:cNvPr id="51" name="BlokTextu 50"/>
          <p:cNvSpPr txBox="1"/>
          <p:nvPr/>
        </p:nvSpPr>
        <p:spPr>
          <a:xfrm>
            <a:off x="6624228" y="4113076"/>
            <a:ext cx="2885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smtClean="0"/>
              <a:t>2014</a:t>
            </a:r>
            <a:endParaRPr lang="sk-SK" sz="1100"/>
          </a:p>
        </p:txBody>
      </p:sp>
      <p:sp>
        <p:nvSpPr>
          <p:cNvPr id="55" name="BlokTextu 54"/>
          <p:cNvSpPr txBox="1"/>
          <p:nvPr/>
        </p:nvSpPr>
        <p:spPr>
          <a:xfrm>
            <a:off x="143509" y="3270466"/>
            <a:ext cx="865864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k-SK" sz="1100" err="1" smtClean="0"/>
              <a:t>establishment</a:t>
            </a:r>
            <a:r>
              <a:rPr lang="sk-SK" sz="1100" smtClean="0"/>
              <a:t> </a:t>
            </a:r>
            <a:br>
              <a:rPr lang="sk-SK" sz="1100" smtClean="0"/>
            </a:br>
            <a:r>
              <a:rPr lang="sk-SK" sz="1100" smtClean="0"/>
              <a:t>of CEIT </a:t>
            </a:r>
            <a:r>
              <a:rPr lang="sk-SK" sz="1100" err="1" smtClean="0"/>
              <a:t>basics</a:t>
            </a:r>
            <a:endParaRPr lang="sk-SK" sz="1100"/>
          </a:p>
        </p:txBody>
      </p:sp>
      <p:sp>
        <p:nvSpPr>
          <p:cNvPr id="62" name="BlokTextu 61"/>
          <p:cNvSpPr txBox="1"/>
          <p:nvPr/>
        </p:nvSpPr>
        <p:spPr>
          <a:xfrm>
            <a:off x="699015" y="4978333"/>
            <a:ext cx="1676741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100"/>
              <a:t>gaining membership </a:t>
            </a:r>
            <a:r>
              <a:rPr lang="en-US" sz="1100" smtClean="0"/>
              <a:t>in </a:t>
            </a:r>
            <a:endParaRPr lang="sk-SK" sz="1100" smtClean="0"/>
          </a:p>
          <a:p>
            <a:pPr algn="just"/>
            <a:r>
              <a:rPr lang="en-US" sz="1100" smtClean="0"/>
              <a:t>European </a:t>
            </a:r>
            <a:r>
              <a:rPr lang="en-US" sz="1100"/>
              <a:t>Association </a:t>
            </a:r>
            <a:r>
              <a:rPr lang="en-US" sz="1100" smtClean="0"/>
              <a:t>of</a:t>
            </a:r>
            <a:endParaRPr lang="sk-SK" sz="1100" smtClean="0"/>
          </a:p>
          <a:p>
            <a:pPr algn="just"/>
            <a:r>
              <a:rPr lang="en-US" sz="1100" smtClean="0"/>
              <a:t>National </a:t>
            </a:r>
            <a:r>
              <a:rPr lang="en-US" sz="1100"/>
              <a:t>Productivity </a:t>
            </a:r>
            <a:r>
              <a:rPr lang="en-US" sz="1100" err="1" smtClean="0"/>
              <a:t>Centres</a:t>
            </a:r>
            <a:endParaRPr lang="sk-SK" sz="1100"/>
          </a:p>
        </p:txBody>
      </p:sp>
      <p:cxnSp>
        <p:nvCxnSpPr>
          <p:cNvPr id="70" name="Rovná spojnica 69"/>
          <p:cNvCxnSpPr/>
          <p:nvPr/>
        </p:nvCxnSpPr>
        <p:spPr>
          <a:xfrm>
            <a:off x="4074207" y="3640779"/>
            <a:ext cx="0" cy="30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ovná spojnica 82"/>
          <p:cNvCxnSpPr/>
          <p:nvPr/>
        </p:nvCxnSpPr>
        <p:spPr>
          <a:xfrm>
            <a:off x="1098177" y="2204864"/>
            <a:ext cx="0" cy="1737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BlokTextu 97"/>
          <p:cNvSpPr txBox="1"/>
          <p:nvPr/>
        </p:nvSpPr>
        <p:spPr>
          <a:xfrm>
            <a:off x="827584" y="1476000"/>
            <a:ext cx="200804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preliminary training </a:t>
            </a:r>
            <a:r>
              <a:rPr lang="en-US" sz="1100" smtClean="0"/>
              <a:t>and </a:t>
            </a:r>
            <a:r>
              <a:rPr lang="en-US" sz="1100"/>
              <a:t>project activities </a:t>
            </a:r>
            <a:r>
              <a:rPr lang="en-US" sz="1100" smtClean="0"/>
              <a:t>in </a:t>
            </a:r>
            <a:r>
              <a:rPr lang="en-US" sz="1100"/>
              <a:t>increasing productivity, </a:t>
            </a:r>
            <a:endParaRPr lang="sk-SK" sz="1100" smtClean="0"/>
          </a:p>
          <a:p>
            <a:r>
              <a:rPr lang="en-US" sz="1100" smtClean="0"/>
              <a:t>planning </a:t>
            </a:r>
            <a:r>
              <a:rPr lang="en-US" sz="1100"/>
              <a:t>and production </a:t>
            </a:r>
            <a:r>
              <a:rPr lang="en-US" sz="1100" smtClean="0"/>
              <a:t>management </a:t>
            </a:r>
            <a:r>
              <a:rPr lang="en-US" sz="1100"/>
              <a:t>and </a:t>
            </a:r>
            <a:r>
              <a:rPr lang="en-US" sz="1100" smtClean="0"/>
              <a:t>logistics</a:t>
            </a:r>
            <a:endParaRPr lang="sk-SK" sz="1100"/>
          </a:p>
        </p:txBody>
      </p:sp>
      <p:sp>
        <p:nvSpPr>
          <p:cNvPr id="100" name="BlokTextu 99"/>
          <p:cNvSpPr txBox="1"/>
          <p:nvPr/>
        </p:nvSpPr>
        <p:spPr>
          <a:xfrm>
            <a:off x="1295636" y="2416739"/>
            <a:ext cx="21602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beginning of cooperation </a:t>
            </a:r>
            <a:r>
              <a:rPr lang="en-US" sz="1100" smtClean="0"/>
              <a:t>with </a:t>
            </a:r>
            <a:r>
              <a:rPr lang="en-US" sz="1100"/>
              <a:t>Japanese International </a:t>
            </a:r>
            <a:r>
              <a:rPr lang="en-US" sz="1100" smtClean="0"/>
              <a:t>Co-operation </a:t>
            </a:r>
            <a:r>
              <a:rPr lang="en-US" sz="1100"/>
              <a:t>Agency</a:t>
            </a:r>
            <a:r>
              <a:rPr lang="sk-SK" sz="1100"/>
              <a:t>,</a:t>
            </a:r>
            <a:r>
              <a:rPr lang="en-US" sz="1100"/>
              <a:t> the effect </a:t>
            </a:r>
            <a:r>
              <a:rPr lang="en-US" sz="1100" smtClean="0"/>
              <a:t>of </a:t>
            </a:r>
            <a:r>
              <a:rPr lang="en-US" sz="1100"/>
              <a:t>the Japanese expert </a:t>
            </a:r>
            <a:r>
              <a:rPr lang="en-US" sz="1100" smtClean="0"/>
              <a:t>– Mr</a:t>
            </a:r>
            <a:r>
              <a:rPr lang="en-US" sz="1100"/>
              <a:t>. Isao </a:t>
            </a:r>
            <a:r>
              <a:rPr lang="en-US" sz="1100" smtClean="0"/>
              <a:t>Matsuda in </a:t>
            </a:r>
            <a:r>
              <a:rPr lang="en-US" sz="1100"/>
              <a:t>S</a:t>
            </a:r>
            <a:r>
              <a:rPr lang="sk-SK" sz="1100" err="1" smtClean="0"/>
              <a:t>lovakia</a:t>
            </a:r>
            <a:endParaRPr lang="sk-SK"/>
          </a:p>
        </p:txBody>
      </p:sp>
      <p:sp>
        <p:nvSpPr>
          <p:cNvPr id="101" name="BlokTextu 100"/>
          <p:cNvSpPr txBox="1"/>
          <p:nvPr/>
        </p:nvSpPr>
        <p:spPr>
          <a:xfrm>
            <a:off x="2585865" y="4458598"/>
            <a:ext cx="14820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100" err="1" smtClean="0"/>
              <a:t>establishment</a:t>
            </a:r>
            <a:r>
              <a:rPr lang="sk-SK" sz="1100" smtClean="0"/>
              <a:t> of </a:t>
            </a:r>
            <a:r>
              <a:rPr lang="sk-SK" sz="1100" err="1" smtClean="0"/>
              <a:t>division</a:t>
            </a:r>
            <a:r>
              <a:rPr lang="sk-SK" sz="1100" smtClean="0"/>
              <a:t> </a:t>
            </a:r>
            <a:br>
              <a:rPr lang="sk-SK" sz="1100" smtClean="0"/>
            </a:br>
            <a:r>
              <a:rPr lang="sk-SK" sz="1100" smtClean="0"/>
              <a:t>CEIT </a:t>
            </a:r>
            <a:r>
              <a:rPr lang="sk-SK" sz="1100" err="1" smtClean="0"/>
              <a:t>Consulting</a:t>
            </a:r>
            <a:endParaRPr lang="sk-SK"/>
          </a:p>
        </p:txBody>
      </p:sp>
      <p:sp>
        <p:nvSpPr>
          <p:cNvPr id="102" name="BlokTextu 101"/>
          <p:cNvSpPr txBox="1"/>
          <p:nvPr/>
        </p:nvSpPr>
        <p:spPr>
          <a:xfrm>
            <a:off x="3681278" y="3270466"/>
            <a:ext cx="146354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err="1"/>
              <a:t>establishment</a:t>
            </a:r>
            <a:r>
              <a:rPr lang="sk-SK" sz="1100"/>
              <a:t> </a:t>
            </a:r>
            <a:r>
              <a:rPr lang="sk-SK" sz="1100" smtClean="0"/>
              <a:t>of </a:t>
            </a:r>
            <a:r>
              <a:rPr lang="sk-SK" sz="1100" err="1" smtClean="0"/>
              <a:t>division</a:t>
            </a:r>
            <a:r>
              <a:rPr lang="sk-SK" sz="1100" smtClean="0"/>
              <a:t> </a:t>
            </a:r>
          </a:p>
          <a:p>
            <a:r>
              <a:rPr lang="sk-SK" sz="1100" smtClean="0"/>
              <a:t>CEIT </a:t>
            </a:r>
            <a:r>
              <a:rPr lang="sk-SK" sz="1100" err="1"/>
              <a:t>Technical</a:t>
            </a:r>
            <a:r>
              <a:rPr lang="sk-SK" sz="1100"/>
              <a:t> </a:t>
            </a:r>
            <a:r>
              <a:rPr lang="sk-SK" sz="1100" err="1" smtClean="0"/>
              <a:t>Innovation</a:t>
            </a:r>
            <a:endParaRPr lang="sk-SK"/>
          </a:p>
        </p:txBody>
      </p:sp>
      <p:sp>
        <p:nvSpPr>
          <p:cNvPr id="105" name="BlokTextu 104"/>
          <p:cNvSpPr txBox="1"/>
          <p:nvPr/>
        </p:nvSpPr>
        <p:spPr>
          <a:xfrm>
            <a:off x="4968044" y="2416739"/>
            <a:ext cx="16921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100" smtClean="0"/>
              <a:t>holding </a:t>
            </a:r>
            <a:r>
              <a:rPr lang="sk-SK" sz="1100" err="1" smtClean="0"/>
              <a:t>transformation</a:t>
            </a:r>
            <a:r>
              <a:rPr lang="sk-SK" sz="1100" smtClean="0"/>
              <a:t>, </a:t>
            </a:r>
            <a:br>
              <a:rPr lang="sk-SK" sz="1100" smtClean="0"/>
            </a:br>
            <a:r>
              <a:rPr lang="sk-SK" sz="1100" err="1" smtClean="0"/>
              <a:t>establishment</a:t>
            </a:r>
            <a:r>
              <a:rPr lang="sk-SK" sz="1100" smtClean="0"/>
              <a:t> of </a:t>
            </a:r>
            <a:br>
              <a:rPr lang="sk-SK" sz="1100" smtClean="0"/>
            </a:br>
            <a:r>
              <a:rPr lang="sk-SK" sz="1100" err="1" smtClean="0"/>
              <a:t>joint-stock</a:t>
            </a:r>
            <a:r>
              <a:rPr lang="sk-SK" sz="1100" smtClean="0"/>
              <a:t> </a:t>
            </a:r>
            <a:r>
              <a:rPr lang="sk-SK" sz="1100" err="1" smtClean="0"/>
              <a:t>company</a:t>
            </a:r>
            <a:r>
              <a:rPr lang="sk-SK" sz="1100" smtClean="0"/>
              <a:t> </a:t>
            </a:r>
            <a:br>
              <a:rPr lang="sk-SK" sz="1100" smtClean="0"/>
            </a:br>
            <a:r>
              <a:rPr lang="sk-SK" sz="1100" smtClean="0"/>
              <a:t>CEIT, </a:t>
            </a:r>
            <a:r>
              <a:rPr lang="sk-SK" sz="1100" err="1" smtClean="0"/>
              <a:t>a.s</a:t>
            </a:r>
            <a:r>
              <a:rPr lang="sk-SK" sz="1100" smtClean="0"/>
              <a:t>.</a:t>
            </a:r>
            <a:endParaRPr lang="sk-SK"/>
          </a:p>
        </p:txBody>
      </p:sp>
      <p:sp>
        <p:nvSpPr>
          <p:cNvPr id="106" name="BlokTextu 105"/>
          <p:cNvSpPr txBox="1"/>
          <p:nvPr/>
        </p:nvSpPr>
        <p:spPr>
          <a:xfrm>
            <a:off x="4860032" y="4978333"/>
            <a:ext cx="161903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sk-SK" sz="1100" err="1" smtClean="0"/>
              <a:t>Expansion</a:t>
            </a:r>
            <a:r>
              <a:rPr lang="sk-SK" sz="1100" smtClean="0"/>
              <a:t> of </a:t>
            </a:r>
            <a:r>
              <a:rPr lang="sk-SK" sz="1100" err="1" smtClean="0"/>
              <a:t>the</a:t>
            </a:r>
            <a:r>
              <a:rPr lang="sk-SK" sz="1100" smtClean="0"/>
              <a:t> </a:t>
            </a:r>
            <a:r>
              <a:rPr lang="sk-SK" sz="1100" err="1" smtClean="0"/>
              <a:t>portfolio</a:t>
            </a:r>
            <a:endParaRPr lang="sk-SK" sz="1100" smtClean="0"/>
          </a:p>
          <a:p>
            <a:pPr algn="just"/>
            <a:r>
              <a:rPr lang="sk-SK" sz="1100" smtClean="0"/>
              <a:t>CEIT </a:t>
            </a:r>
            <a:r>
              <a:rPr lang="sk-SK" sz="1100" err="1"/>
              <a:t>Biomedical</a:t>
            </a:r>
            <a:r>
              <a:rPr lang="sk-SK" sz="1100"/>
              <a:t> </a:t>
            </a:r>
            <a:r>
              <a:rPr lang="sk-SK" sz="1100" err="1" smtClean="0"/>
              <a:t>Engineering</a:t>
            </a:r>
            <a:endParaRPr lang="sk-SK"/>
          </a:p>
        </p:txBody>
      </p:sp>
      <p:sp>
        <p:nvSpPr>
          <p:cNvPr id="107" name="BlokTextu 106"/>
          <p:cNvSpPr txBox="1"/>
          <p:nvPr/>
        </p:nvSpPr>
        <p:spPr>
          <a:xfrm>
            <a:off x="5904148" y="3270466"/>
            <a:ext cx="152926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100" err="1"/>
              <a:t>expansion</a:t>
            </a:r>
            <a:r>
              <a:rPr lang="sk-SK" sz="1100"/>
              <a:t> of </a:t>
            </a:r>
            <a:r>
              <a:rPr lang="sk-SK" sz="1100" err="1"/>
              <a:t>the</a:t>
            </a:r>
            <a:r>
              <a:rPr lang="sk-SK" sz="1100"/>
              <a:t> </a:t>
            </a:r>
            <a:r>
              <a:rPr lang="sk-SK" sz="1100" err="1" smtClean="0"/>
              <a:t>portfolio</a:t>
            </a:r>
            <a:endParaRPr lang="sk-SK" sz="1100" smtClean="0"/>
          </a:p>
          <a:p>
            <a:r>
              <a:rPr lang="sk-SK" sz="1100" smtClean="0"/>
              <a:t>CEIT </a:t>
            </a:r>
            <a:r>
              <a:rPr lang="sk-SK" sz="1100" err="1"/>
              <a:t>Materials</a:t>
            </a:r>
            <a:r>
              <a:rPr lang="sk-SK" sz="1100"/>
              <a:t> </a:t>
            </a:r>
            <a:r>
              <a:rPr lang="sk-SK" sz="1100" err="1" smtClean="0"/>
              <a:t>Engineering</a:t>
            </a:r>
            <a:endParaRPr lang="sk-SK"/>
          </a:p>
        </p:txBody>
      </p:sp>
      <p:sp>
        <p:nvSpPr>
          <p:cNvPr id="109" name="BlokTextu 108"/>
          <p:cNvSpPr txBox="1"/>
          <p:nvPr/>
        </p:nvSpPr>
        <p:spPr>
          <a:xfrm>
            <a:off x="6588224" y="4458598"/>
            <a:ext cx="14597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100" err="1"/>
              <a:t>formation</a:t>
            </a:r>
            <a:r>
              <a:rPr lang="sk-SK" sz="1100"/>
              <a:t> of </a:t>
            </a:r>
            <a:endParaRPr lang="sk-SK" sz="1100" smtClean="0"/>
          </a:p>
          <a:p>
            <a:r>
              <a:rPr lang="sk-SK" sz="1100" smtClean="0"/>
              <a:t>CEIT </a:t>
            </a:r>
            <a:r>
              <a:rPr lang="sk-SK" sz="1100" err="1"/>
              <a:t>Engineering</a:t>
            </a:r>
            <a:r>
              <a:rPr lang="sk-SK" sz="1100"/>
              <a:t> </a:t>
            </a:r>
            <a:r>
              <a:rPr lang="sk-SK" sz="1100" err="1" smtClean="0"/>
              <a:t>Services</a:t>
            </a:r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395536" y="4025531"/>
            <a:ext cx="7164000" cy="8632"/>
          </a:xfrm>
          <a:prstGeom prst="line">
            <a:avLst/>
          </a:prstGeom>
          <a:ln w="28575" cap="flat">
            <a:solidFill>
              <a:srgbClr val="69AF23"/>
            </a:solidFill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475739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vál 42"/>
          <p:cNvSpPr/>
          <p:nvPr/>
        </p:nvSpPr>
        <p:spPr>
          <a:xfrm>
            <a:off x="1026177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vál 51"/>
          <p:cNvSpPr/>
          <p:nvPr/>
        </p:nvSpPr>
        <p:spPr>
          <a:xfrm>
            <a:off x="1579145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ál 53"/>
          <p:cNvSpPr/>
          <p:nvPr/>
        </p:nvSpPr>
        <p:spPr>
          <a:xfrm>
            <a:off x="2897688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/>
          <p:cNvSpPr/>
          <p:nvPr/>
        </p:nvSpPr>
        <p:spPr>
          <a:xfrm>
            <a:off x="4002207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vál 56"/>
          <p:cNvSpPr/>
          <p:nvPr/>
        </p:nvSpPr>
        <p:spPr>
          <a:xfrm>
            <a:off x="5171286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vál 57"/>
          <p:cNvSpPr/>
          <p:nvPr/>
        </p:nvSpPr>
        <p:spPr>
          <a:xfrm>
            <a:off x="6264697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vál 58"/>
          <p:cNvSpPr/>
          <p:nvPr/>
        </p:nvSpPr>
        <p:spPr>
          <a:xfrm>
            <a:off x="6873682" y="3957847"/>
            <a:ext cx="144000" cy="144000"/>
          </a:xfrm>
          <a:prstGeom prst="ellipse">
            <a:avLst/>
          </a:prstGeom>
          <a:solidFill>
            <a:srgbClr val="69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7606634" y="3886403"/>
            <a:ext cx="66593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480">
              <a:lnSpc>
                <a:spcPct val="100000"/>
              </a:lnSpc>
              <a:spcBef>
                <a:spcPts val="10"/>
              </a:spcBef>
            </a:pPr>
            <a:r>
              <a:rPr lang="sk-SK" sz="1400" b="1" i="1" spc="-10" dirty="0" smtClean="0">
                <a:solidFill>
                  <a:srgbClr val="69AF23"/>
                </a:solidFill>
                <a:latin typeface="Calibri" pitchFamily="34" charset="0"/>
                <a:cs typeface="Calibri"/>
              </a:rPr>
              <a:t>... </a:t>
            </a:r>
            <a:r>
              <a:rPr lang="en-US" sz="1400" b="1" i="1" spc="-10" dirty="0" smtClean="0">
                <a:solidFill>
                  <a:srgbClr val="69AF23"/>
                </a:solidFill>
                <a:latin typeface="Calibri" pitchFamily="34" charset="0"/>
                <a:cs typeface="Calibri"/>
              </a:rPr>
              <a:t>future</a:t>
            </a:r>
            <a:endParaRPr lang="en-US" sz="1400" b="1" i="1" dirty="0">
              <a:solidFill>
                <a:srgbClr val="69AF23"/>
              </a:solidFill>
              <a:latin typeface="Calibri" pitchFamily="34" charset="0"/>
              <a:cs typeface="Calibri"/>
            </a:endParaRPr>
          </a:p>
        </p:txBody>
      </p:sp>
      <p:cxnSp>
        <p:nvCxnSpPr>
          <p:cNvPr id="69" name="Rovná spojnica 68"/>
          <p:cNvCxnSpPr/>
          <p:nvPr/>
        </p:nvCxnSpPr>
        <p:spPr>
          <a:xfrm>
            <a:off x="6336697" y="3640779"/>
            <a:ext cx="0" cy="30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nica 70"/>
          <p:cNvCxnSpPr/>
          <p:nvPr/>
        </p:nvCxnSpPr>
        <p:spPr>
          <a:xfrm>
            <a:off x="1098177" y="4120846"/>
            <a:ext cx="0" cy="794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5243286" y="4120846"/>
            <a:ext cx="0" cy="794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547739" y="3631816"/>
            <a:ext cx="0" cy="30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>
            <a:off x="1651145" y="3138102"/>
            <a:ext cx="0" cy="794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5243286" y="3147065"/>
            <a:ext cx="0" cy="794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vná spojnica 80"/>
          <p:cNvCxnSpPr/>
          <p:nvPr/>
        </p:nvCxnSpPr>
        <p:spPr>
          <a:xfrm>
            <a:off x="2969688" y="4131747"/>
            <a:ext cx="0" cy="30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vná spojnica 81"/>
          <p:cNvCxnSpPr/>
          <p:nvPr/>
        </p:nvCxnSpPr>
        <p:spPr>
          <a:xfrm>
            <a:off x="6945682" y="4131747"/>
            <a:ext cx="0" cy="30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bdĺžnik 83"/>
          <p:cNvSpPr/>
          <p:nvPr/>
        </p:nvSpPr>
        <p:spPr>
          <a:xfrm>
            <a:off x="7957189" y="4017186"/>
            <a:ext cx="109193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0480">
              <a:lnSpc>
                <a:spcPct val="100000"/>
              </a:lnSpc>
              <a:spcBef>
                <a:spcPts val="10"/>
              </a:spcBef>
            </a:pPr>
            <a:r>
              <a:rPr lang="sk-SK" sz="1400" b="1" i="1" spc="-10" dirty="0" smtClean="0">
                <a:solidFill>
                  <a:srgbClr val="69AF23"/>
                </a:solidFill>
                <a:latin typeface="Calibri" pitchFamily="34" charset="0"/>
                <a:cs typeface="Calibri"/>
              </a:rPr>
              <a:t>a</a:t>
            </a:r>
            <a:r>
              <a:rPr lang="en-US" sz="1400" b="1" i="1" spc="-10" dirty="0" err="1" smtClean="0">
                <a:solidFill>
                  <a:srgbClr val="69AF23"/>
                </a:solidFill>
                <a:latin typeface="Calibri" pitchFamily="34" charset="0"/>
                <a:cs typeface="Calibri"/>
              </a:rPr>
              <a:t>ccelerated</a:t>
            </a:r>
            <a:r>
              <a:rPr lang="sk-SK" sz="1400" b="1" i="1" spc="-10" dirty="0" smtClean="0">
                <a:solidFill>
                  <a:srgbClr val="69AF23"/>
                </a:solidFill>
                <a:latin typeface="Calibri" pitchFamily="34" charset="0"/>
                <a:cs typeface="Calibri"/>
              </a:rPr>
              <a:t> </a:t>
            </a:r>
            <a:r>
              <a:rPr lang="en-US" sz="1400" b="1" i="1" spc="-10" dirty="0" smtClean="0">
                <a:solidFill>
                  <a:srgbClr val="69AF23"/>
                </a:solidFill>
                <a:latin typeface="Calibri" pitchFamily="34" charset="0"/>
                <a:cs typeface="Calibri"/>
              </a:rPr>
              <a:t>…</a:t>
            </a:r>
            <a:endParaRPr lang="en-US" sz="1400" b="1" i="1" dirty="0">
              <a:solidFill>
                <a:srgbClr val="69AF23"/>
              </a:solidFill>
              <a:latin typeface="Calibri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7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CEIT Group - </a:t>
            </a:r>
            <a:r>
              <a:rPr lang="sk-SK" dirty="0" err="1" smtClean="0"/>
              <a:t>structure</a:t>
            </a:r>
            <a:endParaRPr lang="en-GB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4294967295"/>
          </p:nvPr>
        </p:nvSpPr>
        <p:spPr>
          <a:xfrm>
            <a:off x="720000" y="6498000"/>
            <a:ext cx="1800000" cy="360000"/>
          </a:xfrm>
          <a:prstGeom prst="rect">
            <a:avLst/>
          </a:prstGeom>
        </p:spPr>
        <p:txBody>
          <a:bodyPr/>
          <a:lstStyle/>
          <a:p>
            <a:fld id="{60B828B6-5E8C-4429-A19D-531BE3937162}" type="datetime4">
              <a:rPr lang="sk-SK" smtClean="0"/>
              <a:pPr/>
              <a:t>8. apríla 2015</a:t>
            </a:fld>
            <a:endParaRPr lang="en-US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4294967295"/>
          </p:nvPr>
        </p:nvSpPr>
        <p:spPr>
          <a:xfrm>
            <a:off x="4212000" y="6498000"/>
            <a:ext cx="720000" cy="360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7308304" y="2492895"/>
            <a:ext cx="1720551" cy="185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bdĺžnik 5"/>
          <p:cNvSpPr/>
          <p:nvPr/>
        </p:nvSpPr>
        <p:spPr>
          <a:xfrm>
            <a:off x="5364088" y="2513180"/>
            <a:ext cx="1838516" cy="18519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bdĺžnik 6"/>
          <p:cNvSpPr/>
          <p:nvPr/>
        </p:nvSpPr>
        <p:spPr>
          <a:xfrm>
            <a:off x="107504" y="2492895"/>
            <a:ext cx="5148000" cy="1851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>
            <a:off x="3011406" y="1275295"/>
            <a:ext cx="3373809" cy="553998"/>
          </a:xfrm>
          <a:prstGeom prst="rect">
            <a:avLst/>
          </a:prstGeom>
          <a:gradFill>
            <a:gsLst>
              <a:gs pos="0">
                <a:srgbClr val="69AF23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CEIT, a. s.</a:t>
            </a:r>
          </a:p>
          <a:p>
            <a:pPr algn="ctr"/>
            <a:r>
              <a:rPr lang="en-GB" sz="1400" dirty="0" smtClean="0"/>
              <a:t>Central European Institute of Technology</a:t>
            </a:r>
            <a:endParaRPr lang="en-GB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7396059" y="2673695"/>
            <a:ext cx="1512000" cy="861774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Materials Engineering,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sk-SK" sz="1100" dirty="0" err="1" smtClean="0"/>
              <a:t>Sapphire</a:t>
            </a:r>
            <a:endParaRPr lang="en-GB" sz="1100" dirty="0" smtClean="0"/>
          </a:p>
        </p:txBody>
      </p:sp>
      <p:sp>
        <p:nvSpPr>
          <p:cNvPr id="10" name="BlokTextu 9"/>
          <p:cNvSpPr txBox="1"/>
          <p:nvPr/>
        </p:nvSpPr>
        <p:spPr>
          <a:xfrm>
            <a:off x="1979872" y="2673695"/>
            <a:ext cx="1440000" cy="861774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Engineering Services,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Product Innovation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708064" y="2673695"/>
            <a:ext cx="1440000" cy="861774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Technical Innovation,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Technical Innovation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549437" y="2674767"/>
            <a:ext cx="1512000" cy="861774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Biomedical Engineering,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Implants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251520" y="2673694"/>
            <a:ext cx="1440000" cy="861774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Consulting,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Process Innovation</a:t>
            </a:r>
            <a:r>
              <a:rPr lang="en-GB" sz="1000" dirty="0" smtClean="0"/>
              <a:t> </a:t>
            </a:r>
          </a:p>
        </p:txBody>
      </p:sp>
      <p:cxnSp>
        <p:nvCxnSpPr>
          <p:cNvPr id="14" name="Zalomená spojnica 13"/>
          <p:cNvCxnSpPr>
            <a:stCxn id="8" idx="2"/>
            <a:endCxn id="10" idx="0"/>
          </p:cNvCxnSpPr>
          <p:nvPr/>
        </p:nvCxnSpPr>
        <p:spPr>
          <a:xfrm rot="5400000">
            <a:off x="3276891" y="1252275"/>
            <a:ext cx="844402" cy="1998439"/>
          </a:xfrm>
          <a:prstGeom prst="bentConnector3">
            <a:avLst>
              <a:gd name="adj1" fmla="val 50000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alomená spojnica 14"/>
          <p:cNvCxnSpPr>
            <a:stCxn id="8" idx="2"/>
            <a:endCxn id="11" idx="0"/>
          </p:cNvCxnSpPr>
          <p:nvPr/>
        </p:nvCxnSpPr>
        <p:spPr>
          <a:xfrm rot="5400000">
            <a:off x="4140987" y="2116371"/>
            <a:ext cx="844402" cy="270247"/>
          </a:xfrm>
          <a:prstGeom prst="bentConnector3">
            <a:avLst>
              <a:gd name="adj1" fmla="val 50000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Zalomená spojnica 15"/>
          <p:cNvCxnSpPr>
            <a:stCxn id="8" idx="2"/>
            <a:endCxn id="12" idx="0"/>
          </p:cNvCxnSpPr>
          <p:nvPr/>
        </p:nvCxnSpPr>
        <p:spPr>
          <a:xfrm rot="16200000" flipH="1">
            <a:off x="5079137" y="1448467"/>
            <a:ext cx="845474" cy="1607126"/>
          </a:xfrm>
          <a:prstGeom prst="bentConnector3">
            <a:avLst>
              <a:gd name="adj1" fmla="val 50000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lomená spojnica 16"/>
          <p:cNvCxnSpPr>
            <a:stCxn id="8" idx="2"/>
            <a:endCxn id="13" idx="0"/>
          </p:cNvCxnSpPr>
          <p:nvPr/>
        </p:nvCxnSpPr>
        <p:spPr>
          <a:xfrm rot="5400000">
            <a:off x="2412716" y="388098"/>
            <a:ext cx="844401" cy="3726791"/>
          </a:xfrm>
          <a:prstGeom prst="bentConnector3">
            <a:avLst>
              <a:gd name="adj1" fmla="val 50000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Zalomená spojnica 17"/>
          <p:cNvCxnSpPr>
            <a:stCxn id="8" idx="2"/>
            <a:endCxn id="9" idx="0"/>
          </p:cNvCxnSpPr>
          <p:nvPr/>
        </p:nvCxnSpPr>
        <p:spPr>
          <a:xfrm rot="16200000" flipH="1">
            <a:off x="6002984" y="524620"/>
            <a:ext cx="844402" cy="3453748"/>
          </a:xfrm>
          <a:prstGeom prst="bentConnector3">
            <a:avLst>
              <a:gd name="adj1" fmla="val 50000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5486090" y="3898742"/>
            <a:ext cx="1575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Healthcare</a:t>
            </a:r>
            <a:endParaRPr lang="en-GB" sz="16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7332712" y="3898742"/>
            <a:ext cx="1575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 smtClean="0"/>
              <a:t>Materials</a:t>
            </a:r>
            <a:endParaRPr lang="en-GB" sz="16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431797" y="3501008"/>
            <a:ext cx="1075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Digital Factory</a:t>
            </a:r>
            <a:endParaRPr lang="en-GB" sz="1200" dirty="0"/>
          </a:p>
        </p:txBody>
      </p:sp>
      <p:sp>
        <p:nvSpPr>
          <p:cNvPr id="22" name="BlokTextu 21"/>
          <p:cNvSpPr txBox="1"/>
          <p:nvPr/>
        </p:nvSpPr>
        <p:spPr>
          <a:xfrm>
            <a:off x="1905394" y="3510341"/>
            <a:ext cx="155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Industrial Automation</a:t>
            </a:r>
            <a:endParaRPr lang="en-GB" sz="1200" dirty="0"/>
          </a:p>
        </p:txBody>
      </p:sp>
      <p:sp>
        <p:nvSpPr>
          <p:cNvPr id="23" name="BlokTextu 22"/>
          <p:cNvSpPr txBox="1"/>
          <p:nvPr/>
        </p:nvSpPr>
        <p:spPr>
          <a:xfrm>
            <a:off x="2834916" y="5608023"/>
            <a:ext cx="1440000" cy="646331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CZ,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Czech Republic</a:t>
            </a:r>
            <a:endParaRPr lang="en-GB" sz="1000" dirty="0" smtClean="0"/>
          </a:p>
        </p:txBody>
      </p:sp>
      <p:sp>
        <p:nvSpPr>
          <p:cNvPr id="24" name="BlokTextu 23"/>
          <p:cNvSpPr txBox="1"/>
          <p:nvPr/>
        </p:nvSpPr>
        <p:spPr>
          <a:xfrm>
            <a:off x="4499992" y="5608023"/>
            <a:ext cx="1512000" cy="648000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PL</a:t>
            </a:r>
            <a:r>
              <a:rPr lang="en-GB" sz="1400" b="1" dirty="0"/>
              <a:t>, Sp. z </a:t>
            </a:r>
            <a:r>
              <a:rPr lang="en-GB" sz="1400" b="1" dirty="0" err="1"/>
              <a:t>o.o</a:t>
            </a:r>
            <a:r>
              <a:rPr lang="en-GB" sz="1400" b="1" dirty="0"/>
              <a:t>.</a:t>
            </a:r>
            <a:endParaRPr lang="en-GB" sz="1400" b="1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Poland</a:t>
            </a:r>
            <a:endParaRPr lang="en-GB" sz="1000" dirty="0" smtClean="0"/>
          </a:p>
        </p:txBody>
      </p:sp>
      <p:sp>
        <p:nvSpPr>
          <p:cNvPr id="25" name="BlokTextu 24"/>
          <p:cNvSpPr txBox="1"/>
          <p:nvPr/>
        </p:nvSpPr>
        <p:spPr>
          <a:xfrm>
            <a:off x="841837" y="4614652"/>
            <a:ext cx="1978746" cy="646331"/>
          </a:xfrm>
          <a:prstGeom prst="rect">
            <a:avLst/>
          </a:prstGeom>
          <a:solidFill>
            <a:srgbClr val="69AF2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CEIT Academy, </a:t>
            </a:r>
            <a:r>
              <a:rPr lang="en-GB" sz="1400" b="1" dirty="0" err="1" smtClean="0"/>
              <a:t>s.r.o</a:t>
            </a:r>
            <a:r>
              <a:rPr lang="en-GB" sz="1400" b="1" dirty="0" smtClean="0"/>
              <a:t>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Education</a:t>
            </a:r>
            <a:endParaRPr lang="en-GB" sz="1000" dirty="0" smtClean="0"/>
          </a:p>
        </p:txBody>
      </p:sp>
      <p:cxnSp>
        <p:nvCxnSpPr>
          <p:cNvPr id="26" name="Zalomená spojnica 25"/>
          <p:cNvCxnSpPr>
            <a:stCxn id="8" idx="2"/>
            <a:endCxn id="25" idx="0"/>
          </p:cNvCxnSpPr>
          <p:nvPr/>
        </p:nvCxnSpPr>
        <p:spPr>
          <a:xfrm rot="5400000">
            <a:off x="1872082" y="1788422"/>
            <a:ext cx="2785359" cy="2867101"/>
          </a:xfrm>
          <a:prstGeom prst="bentConnector3">
            <a:avLst>
              <a:gd name="adj1" fmla="val 15395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Zalomená spojnica 26"/>
          <p:cNvCxnSpPr>
            <a:stCxn id="8" idx="2"/>
            <a:endCxn id="23" idx="0"/>
          </p:cNvCxnSpPr>
          <p:nvPr/>
        </p:nvCxnSpPr>
        <p:spPr>
          <a:xfrm rot="5400000">
            <a:off x="2237249" y="3146961"/>
            <a:ext cx="3778730" cy="1143395"/>
          </a:xfrm>
          <a:prstGeom prst="bentConnector3">
            <a:avLst>
              <a:gd name="adj1" fmla="val 11401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Zalomená spojnica 27"/>
          <p:cNvCxnSpPr>
            <a:stCxn id="8" idx="2"/>
            <a:endCxn id="24" idx="0"/>
          </p:cNvCxnSpPr>
          <p:nvPr/>
        </p:nvCxnSpPr>
        <p:spPr>
          <a:xfrm rot="16200000" flipH="1">
            <a:off x="3087786" y="3439817"/>
            <a:ext cx="3778730" cy="557681"/>
          </a:xfrm>
          <a:prstGeom prst="bentConnector3">
            <a:avLst>
              <a:gd name="adj1" fmla="val 11470"/>
            </a:avLst>
          </a:prstGeom>
          <a:ln w="25400">
            <a:solidFill>
              <a:srgbClr val="69A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239521" y="3898742"/>
            <a:ext cx="490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Manufacturing and logistic systems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248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769" y="316921"/>
            <a:ext cx="5220000" cy="360000"/>
          </a:xfrm>
        </p:spPr>
        <p:txBody>
          <a:bodyPr/>
          <a:lstStyle/>
          <a:p>
            <a:r>
              <a:rPr lang="sk-SK" dirty="0" smtClean="0"/>
              <a:t>CEIT Group - </a:t>
            </a:r>
            <a:r>
              <a:rPr lang="sk-SK" dirty="0" err="1" smtClean="0"/>
              <a:t>partnership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21065" y="2012131"/>
            <a:ext cx="908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kern="0" dirty="0" err="1" smtClean="0"/>
              <a:t>Universities</a:t>
            </a:r>
            <a:r>
              <a:rPr lang="sk-SK" sz="1400" kern="0" dirty="0" smtClean="0"/>
              <a:t>:</a:t>
            </a:r>
            <a:endParaRPr lang="en-GB" sz="1400" kern="0" dirty="0"/>
          </a:p>
        </p:txBody>
      </p:sp>
      <p:sp>
        <p:nvSpPr>
          <p:cNvPr id="5" name="BlokTextu 4"/>
          <p:cNvSpPr txBox="1"/>
          <p:nvPr/>
        </p:nvSpPr>
        <p:spPr>
          <a:xfrm>
            <a:off x="4604391" y="2077340"/>
            <a:ext cx="16943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kern="0" dirty="0" smtClean="0"/>
              <a:t>National </a:t>
            </a:r>
            <a:r>
              <a:rPr lang="sk-SK" sz="1400" kern="0" dirty="0" err="1" smtClean="0"/>
              <a:t>organisations</a:t>
            </a:r>
            <a:r>
              <a:rPr lang="sk-SK" sz="1400" kern="0" dirty="0" smtClean="0"/>
              <a:t>:</a:t>
            </a:r>
            <a:endParaRPr lang="en-GB" sz="1400" kern="0" dirty="0"/>
          </a:p>
        </p:txBody>
      </p:sp>
      <p:sp>
        <p:nvSpPr>
          <p:cNvPr id="6" name="BlokTextu 5"/>
          <p:cNvSpPr txBox="1"/>
          <p:nvPr/>
        </p:nvSpPr>
        <p:spPr>
          <a:xfrm>
            <a:off x="650576" y="3562072"/>
            <a:ext cx="20261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k-SK" sz="1400" kern="0" dirty="0" smtClean="0"/>
          </a:p>
          <a:p>
            <a:r>
              <a:rPr lang="sk-SK" sz="1400" kern="0" dirty="0" smtClean="0"/>
              <a:t>International </a:t>
            </a:r>
            <a:r>
              <a:rPr lang="sk-SK" sz="1400" kern="0" dirty="0" err="1" smtClean="0"/>
              <a:t>organisations</a:t>
            </a:r>
            <a:r>
              <a:rPr lang="sk-SK" sz="1400" kern="0" dirty="0" smtClean="0"/>
              <a:t>:</a:t>
            </a:r>
            <a:endParaRPr lang="en-GB" sz="1400" kern="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36" y="5070206"/>
            <a:ext cx="1165145" cy="33179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6712" r="-1743" b="7574"/>
          <a:stretch/>
        </p:blipFill>
        <p:spPr>
          <a:xfrm>
            <a:off x="618407" y="4251384"/>
            <a:ext cx="1222052" cy="34290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19" y="4094832"/>
            <a:ext cx="1229265" cy="52150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96" y="4948181"/>
            <a:ext cx="1011990" cy="51256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6220" r="10818" b="4522"/>
          <a:stretch/>
        </p:blipFill>
        <p:spPr>
          <a:xfrm>
            <a:off x="4587878" y="3479417"/>
            <a:ext cx="1117220" cy="92292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8" y="4355585"/>
            <a:ext cx="1864253" cy="31560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7" y="4017076"/>
            <a:ext cx="1089764" cy="5448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20" y="4815021"/>
            <a:ext cx="2177447" cy="64572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4805651" y="2490432"/>
            <a:ext cx="3400262" cy="1344252"/>
            <a:chOff x="5002300" y="5130933"/>
            <a:chExt cx="3337575" cy="1222152"/>
          </a:xfrm>
        </p:grpSpPr>
        <p:pic>
          <p:nvPicPr>
            <p:cNvPr id="16" name="Obrázok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300" y="5167369"/>
              <a:ext cx="525451" cy="467771"/>
            </a:xfrm>
            <a:prstGeom prst="rect">
              <a:avLst/>
            </a:prstGeom>
          </p:spPr>
        </p:pic>
        <p:pic>
          <p:nvPicPr>
            <p:cNvPr id="17" name="Obrázok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86" y="5923929"/>
              <a:ext cx="830580" cy="259080"/>
            </a:xfrm>
            <a:prstGeom prst="rect">
              <a:avLst/>
            </a:prstGeom>
          </p:spPr>
        </p:pic>
        <p:pic>
          <p:nvPicPr>
            <p:cNvPr id="18" name="Obrázok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943" y="5775061"/>
              <a:ext cx="785752" cy="578024"/>
            </a:xfrm>
            <a:prstGeom prst="rect">
              <a:avLst/>
            </a:prstGeom>
          </p:spPr>
        </p:pic>
        <p:pic>
          <p:nvPicPr>
            <p:cNvPr id="19" name="Obrázok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629" y="5130933"/>
              <a:ext cx="611513" cy="527799"/>
            </a:xfrm>
            <a:prstGeom prst="rect">
              <a:avLst/>
            </a:prstGeom>
          </p:spPr>
        </p:pic>
        <p:pic>
          <p:nvPicPr>
            <p:cNvPr id="20" name="Obrázok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250" y="5132110"/>
              <a:ext cx="578696" cy="531708"/>
            </a:xfrm>
            <a:prstGeom prst="rect">
              <a:avLst/>
            </a:prstGeom>
          </p:spPr>
        </p:pic>
        <p:pic>
          <p:nvPicPr>
            <p:cNvPr id="21" name="Obrázok 2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4" t="9305" r="6350" b="13266"/>
            <a:stretch/>
          </p:blipFill>
          <p:spPr>
            <a:xfrm>
              <a:off x="7471462" y="5217095"/>
              <a:ext cx="868413" cy="303944"/>
            </a:xfrm>
            <a:prstGeom prst="rect">
              <a:avLst/>
            </a:prstGeom>
          </p:spPr>
        </p:pic>
      </p:grpSp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6301"/>
          <a:stretch/>
        </p:blipFill>
        <p:spPr>
          <a:xfrm>
            <a:off x="701292" y="4969863"/>
            <a:ext cx="551077" cy="495969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30069"/>
          <a:stretch/>
        </p:blipFill>
        <p:spPr>
          <a:xfrm>
            <a:off x="2941088" y="4969863"/>
            <a:ext cx="719605" cy="571352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6" y="2394423"/>
            <a:ext cx="751516" cy="728442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20301" r="6066" b="21364"/>
          <a:stretch/>
        </p:blipFill>
        <p:spPr>
          <a:xfrm>
            <a:off x="668665" y="3258640"/>
            <a:ext cx="1275706" cy="343468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25" y="2475232"/>
            <a:ext cx="610927" cy="610927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5"/>
          <a:stretch/>
        </p:blipFill>
        <p:spPr>
          <a:xfrm>
            <a:off x="2649019" y="2482440"/>
            <a:ext cx="678707" cy="482192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01" y="2964633"/>
            <a:ext cx="586620" cy="77226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29" y="3217605"/>
            <a:ext cx="924410" cy="445086"/>
          </a:xfrm>
          <a:prstGeom prst="rect">
            <a:avLst/>
          </a:prstGeom>
        </p:spPr>
      </p:pic>
      <p:sp>
        <p:nvSpPr>
          <p:cNvPr id="56" name="Zaoblený obdĺžnik 55"/>
          <p:cNvSpPr/>
          <p:nvPr/>
        </p:nvSpPr>
        <p:spPr>
          <a:xfrm>
            <a:off x="503548" y="1700808"/>
            <a:ext cx="8208912" cy="4212468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smtClean="0"/>
              <a:t>Solutions </a:t>
            </a:r>
            <a:r>
              <a:rPr lang="sk-SK" err="1" smtClean="0"/>
              <a:t>Overview</a:t>
            </a:r>
            <a:endParaRPr lang="en-GB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11591"/>
              </p:ext>
            </p:extLst>
          </p:nvPr>
        </p:nvGraphicFramePr>
        <p:xfrm>
          <a:off x="179512" y="1440000"/>
          <a:ext cx="8784975" cy="442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325"/>
                <a:gridCol w="2928325"/>
                <a:gridCol w="2928325"/>
              </a:tblGrid>
              <a:tr h="540000">
                <a:tc>
                  <a:txBody>
                    <a:bodyPr/>
                    <a:lstStyle/>
                    <a:p>
                      <a:pPr marL="180000" algn="l"/>
                      <a:r>
                        <a:rPr lang="sk-SK" sz="1600" dirty="0" err="1" smtClean="0"/>
                        <a:t>Manufacturing</a:t>
                      </a:r>
                      <a:r>
                        <a:rPr lang="sk-SK" sz="1600" dirty="0" smtClean="0"/>
                        <a:t> and </a:t>
                      </a:r>
                      <a:br>
                        <a:rPr lang="sk-SK" sz="1600" dirty="0" smtClean="0"/>
                      </a:br>
                      <a:r>
                        <a:rPr lang="sk-SK" sz="1600" dirty="0" err="1" smtClean="0"/>
                        <a:t>Logistic</a:t>
                      </a:r>
                      <a:r>
                        <a:rPr lang="sk-SK" sz="1600" baseline="0" dirty="0" smtClean="0"/>
                        <a:t> Systems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rgbClr val="69AF23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sk-SK" sz="1600" dirty="0" err="1" smtClean="0"/>
                        <a:t>Biomedical</a:t>
                      </a:r>
                      <a:r>
                        <a:rPr lang="sk-SK" sz="1600" dirty="0" smtClean="0"/>
                        <a:t> </a:t>
                      </a:r>
                      <a:r>
                        <a:rPr lang="sk-SK" sz="1600" dirty="0" err="1" smtClean="0"/>
                        <a:t>Engineering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rgbClr val="69AF23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sk-SK" sz="1600" dirty="0" err="1" smtClean="0"/>
                        <a:t>Materials</a:t>
                      </a:r>
                      <a:r>
                        <a:rPr lang="sk-SK" sz="1600" dirty="0" smtClean="0"/>
                        <a:t> </a:t>
                      </a:r>
                      <a:r>
                        <a:rPr lang="sk-SK" sz="1600" dirty="0" err="1" smtClean="0"/>
                        <a:t>Engineering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rgbClr val="69AF23"/>
                    </a:solidFill>
                  </a:tcPr>
                </a:tc>
              </a:tr>
              <a:tr h="1692000"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 smtClean="0"/>
                        <a:t>Product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Innovation</a:t>
                      </a:r>
                      <a:endParaRPr lang="sk-SK" sz="1400" dirty="0" smtClean="0"/>
                    </a:p>
                    <a:p>
                      <a:pPr marL="180000" indent="-180000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 smtClean="0"/>
                        <a:t>Manufacturing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System</a:t>
                      </a:r>
                      <a:r>
                        <a:rPr lang="sk-SK" sz="1400" dirty="0" smtClean="0"/>
                        <a:t> Design</a:t>
                      </a:r>
                    </a:p>
                    <a:p>
                      <a:pPr marL="180000" indent="-180000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 smtClean="0"/>
                        <a:t>Process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Innovation</a:t>
                      </a:r>
                      <a:endParaRPr lang="sk-SK" sz="1400" dirty="0" smtClean="0"/>
                    </a:p>
                    <a:p>
                      <a:pPr marL="180000" indent="-180000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smtClean="0"/>
                        <a:t>Industrial </a:t>
                      </a:r>
                      <a:r>
                        <a:rPr lang="sk-SK" sz="1400" dirty="0" err="1" smtClean="0"/>
                        <a:t>Automation</a:t>
                      </a:r>
                      <a:endParaRPr lang="sk-SK" sz="1400" dirty="0" smtClean="0"/>
                    </a:p>
                    <a:p>
                      <a:pPr marL="180000" indent="-180000">
                        <a:spcAft>
                          <a:spcPts val="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 smtClean="0"/>
                        <a:t>Technical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Innovation</a:t>
                      </a:r>
                      <a:endParaRPr lang="sk-SK" sz="1400" dirty="0" smtClean="0"/>
                    </a:p>
                    <a:p>
                      <a:pPr marL="0" indent="0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180000" marT="10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 smtClean="0"/>
                        <a:t>Implant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production</a:t>
                      </a:r>
                      <a:endParaRPr lang="sk-SK" sz="1400" dirty="0" smtClean="0"/>
                    </a:p>
                    <a:p>
                      <a:pPr marL="360000" lvl="4" indent="-1800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k-SK" sz="1400" dirty="0" err="1" smtClean="0"/>
                        <a:t>Kranial</a:t>
                      </a:r>
                      <a:endParaRPr lang="sk-SK" sz="1400" dirty="0" smtClean="0"/>
                    </a:p>
                    <a:p>
                      <a:pPr marL="360000" lvl="1" indent="-1800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k-SK" sz="1400" dirty="0" err="1" smtClean="0"/>
                        <a:t>Maxilo-facial</a:t>
                      </a:r>
                      <a:endParaRPr lang="sk-SK" sz="1400" dirty="0" smtClean="0"/>
                    </a:p>
                    <a:p>
                      <a:pPr marL="360000" lvl="1" indent="-1800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k-SK" sz="1400" dirty="0" err="1" smtClean="0"/>
                        <a:t>Kranilo-maxilo-facial</a:t>
                      </a:r>
                      <a:endParaRPr lang="en-GB" sz="1400" dirty="0"/>
                    </a:p>
                  </a:txBody>
                  <a:tcPr marL="180000" marT="10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6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 smtClean="0"/>
                        <a:t>Sapphire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monocrystal</a:t>
                      </a:r>
                      <a:endParaRPr lang="sk-SK" sz="1400" dirty="0" smtClean="0"/>
                    </a:p>
                    <a:p>
                      <a:pPr marL="360000" indent="-1800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534988" algn="l"/>
                        </a:tabLst>
                      </a:pPr>
                      <a:r>
                        <a:rPr lang="sk-SK" sz="1400" dirty="0" err="1" smtClean="0"/>
                        <a:t>Technology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development</a:t>
                      </a:r>
                      <a:endParaRPr lang="sk-SK" sz="1400" dirty="0" smtClean="0"/>
                    </a:p>
                    <a:p>
                      <a:pPr marL="360000" indent="-1800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534988" algn="l"/>
                        </a:tabLst>
                      </a:pPr>
                      <a:r>
                        <a:rPr lang="sk-SK" sz="1400" dirty="0" err="1" smtClean="0"/>
                        <a:t>System</a:t>
                      </a:r>
                      <a:r>
                        <a:rPr lang="sk-SK" sz="1400" dirty="0" smtClean="0"/>
                        <a:t> </a:t>
                      </a:r>
                      <a:r>
                        <a:rPr lang="sk-SK" sz="1400" dirty="0" err="1" smtClean="0"/>
                        <a:t>development</a:t>
                      </a:r>
                      <a:endParaRPr lang="sk-SK" sz="1400" dirty="0" smtClean="0"/>
                    </a:p>
                  </a:txBody>
                  <a:tcPr marL="180000" marT="108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6000">
                <a:tc>
                  <a:txBody>
                    <a:bodyPr/>
                    <a:lstStyle/>
                    <a:p>
                      <a:endParaRPr lang="sk-SK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10" y="3751704"/>
            <a:ext cx="2662338" cy="198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30" y="3751704"/>
            <a:ext cx="2652222" cy="1980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53036"/>
            <a:ext cx="2664000" cy="19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dirty="0" err="1" smtClean="0"/>
              <a:t>Product</a:t>
            </a:r>
            <a:r>
              <a:rPr lang="sk-SK" dirty="0" smtClean="0"/>
              <a:t> </a:t>
            </a:r>
            <a:r>
              <a:rPr lang="sk-SK" dirty="0" err="1" smtClean="0"/>
              <a:t>Innovation</a:t>
            </a:r>
            <a:endParaRPr lang="en-GB" dirty="0"/>
          </a:p>
        </p:txBody>
      </p:sp>
      <p:sp>
        <p:nvSpPr>
          <p:cNvPr id="6" name="Zaoblený obdĺžnik 5"/>
          <p:cNvSpPr/>
          <p:nvPr/>
        </p:nvSpPr>
        <p:spPr>
          <a:xfrm>
            <a:off x="4644488" y="2201939"/>
            <a:ext cx="4320000" cy="1692000"/>
          </a:xfrm>
          <a:prstGeom prst="roundRect">
            <a:avLst>
              <a:gd name="adj" fmla="val 5115"/>
            </a:avLst>
          </a:prstGeom>
          <a:noFill/>
          <a:ln>
            <a:solidFill>
              <a:srgbClr val="69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180000" y="2201938"/>
            <a:ext cx="4320000" cy="1692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180000" y="4025995"/>
            <a:ext cx="4320000" cy="1692000"/>
          </a:xfrm>
          <a:prstGeom prst="roundRect">
            <a:avLst>
              <a:gd name="adj" fmla="val 78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6336196" y="2564904"/>
            <a:ext cx="2450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 smtClean="0"/>
              <a:t>Noise &amp; Vibration analysis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 smtClean="0"/>
              <a:t>Deformation analysis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 smtClean="0"/>
              <a:t>Dynamic behavior analysis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40000" y="2564904"/>
            <a:ext cx="250994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 smtClean="0"/>
              <a:t>Rapid Prototyping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 smtClean="0"/>
              <a:t>Simulations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/>
              <a:t>3D </a:t>
            </a:r>
            <a:r>
              <a:rPr lang="en-US" sz="1400" dirty="0" smtClean="0"/>
              <a:t>digitization</a:t>
            </a:r>
            <a:endParaRPr lang="en-US" sz="1400" dirty="0"/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 smtClean="0"/>
              <a:t>Testing</a:t>
            </a:r>
            <a:endParaRPr lang="en-US" sz="1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40001" y="4182159"/>
            <a:ext cx="233168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lvl="0" indent="-1800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</a:rPr>
              <a:t>Value engineering</a:t>
            </a:r>
          </a:p>
          <a:p>
            <a:pPr marL="180000" lvl="0" indent="-1800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</a:rPr>
              <a:t>Reverse engineering</a:t>
            </a:r>
          </a:p>
          <a:p>
            <a:pPr marL="180000" lvl="0" indent="-18000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Detailed component and</a:t>
            </a:r>
            <a:r>
              <a:rPr lang="sk-SK" sz="1400" dirty="0" smtClean="0">
                <a:solidFill>
                  <a:prstClr val="black"/>
                </a:solidFill>
              </a:rPr>
              <a:t/>
            </a:r>
            <a:br>
              <a:rPr lang="sk-SK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system </a:t>
            </a:r>
            <a:r>
              <a:rPr lang="en-US" sz="1400" dirty="0">
                <a:solidFill>
                  <a:prstClr val="black"/>
                </a:solidFill>
              </a:rPr>
              <a:t>d</a:t>
            </a:r>
            <a:r>
              <a:rPr lang="en-US" sz="1400" dirty="0" smtClean="0">
                <a:solidFill>
                  <a:prstClr val="black"/>
                </a:solidFill>
              </a:rPr>
              <a:t>esign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dirty="0"/>
              <a:t>Design </a:t>
            </a:r>
            <a:r>
              <a:rPr lang="en-US" sz="1400" dirty="0" smtClean="0"/>
              <a:t>optimization </a:t>
            </a:r>
            <a:r>
              <a:rPr lang="en-US" sz="1400" dirty="0"/>
              <a:t>of existing </a:t>
            </a:r>
            <a:r>
              <a:rPr lang="en-US" sz="1400" dirty="0" smtClean="0"/>
              <a:t>products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6336196" y="4246468"/>
            <a:ext cx="17102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 smtClean="0"/>
              <a:t>Conceptual </a:t>
            </a:r>
            <a:r>
              <a:rPr lang="en-US" sz="1400"/>
              <a:t>design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400"/>
              <a:t>Feasibility study</a:t>
            </a:r>
          </a:p>
          <a:p>
            <a:pPr marL="180000" lvl="0" indent="-180000">
              <a:buFont typeface="Wingdings" panose="05000000000000000000" pitchFamily="2" charset="2"/>
              <a:buChar char="§"/>
            </a:pPr>
            <a:r>
              <a:rPr lang="en-US" sz="1400" smtClean="0">
                <a:solidFill>
                  <a:prstClr val="black"/>
                </a:solidFill>
              </a:rPr>
              <a:t>3D part modeling</a:t>
            </a:r>
          </a:p>
          <a:p>
            <a:pPr marL="180000" lvl="0" indent="-180000">
              <a:buFont typeface="Wingdings" panose="05000000000000000000" pitchFamily="2" charset="2"/>
              <a:buChar char="§"/>
            </a:pPr>
            <a:r>
              <a:rPr lang="en-US" sz="1400" smtClean="0">
                <a:solidFill>
                  <a:prstClr val="black"/>
                </a:solidFill>
              </a:rPr>
              <a:t>CAD Conversion</a:t>
            </a:r>
          </a:p>
          <a:p>
            <a:pPr marL="180000" lvl="0" indent="-180000">
              <a:buFont typeface="Wingdings" panose="05000000000000000000" pitchFamily="2" charset="2"/>
              <a:buChar char="§"/>
            </a:pPr>
            <a:r>
              <a:rPr lang="en-US" sz="1400" smtClean="0">
                <a:solidFill>
                  <a:prstClr val="black"/>
                </a:solidFill>
              </a:rPr>
              <a:t>CAD Cataloging</a:t>
            </a:r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540000" y="1440000"/>
            <a:ext cx="430444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600" b="1" dirty="0" err="1" smtClean="0"/>
              <a:t>Product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Engineering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:</a:t>
            </a:r>
          </a:p>
          <a:p>
            <a:r>
              <a:rPr lang="en-US" sz="1400" dirty="0" smtClean="0"/>
              <a:t>automotive</a:t>
            </a:r>
            <a:r>
              <a:rPr lang="en-US" sz="1400" dirty="0"/>
              <a:t>, transportation and consumer goods industries</a:t>
            </a:r>
            <a:endParaRPr lang="en-GB" sz="1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4644487" y="4025995"/>
            <a:ext cx="4320000" cy="1692000"/>
          </a:xfrm>
          <a:prstGeom prst="roundRect">
            <a:avLst>
              <a:gd name="adj" fmla="val 78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69" y="2403952"/>
            <a:ext cx="3104784" cy="3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err="1" smtClean="0"/>
              <a:t>Manufacturing</a:t>
            </a:r>
            <a:r>
              <a:rPr lang="sk-SK" smtClean="0"/>
              <a:t>, </a:t>
            </a:r>
            <a:r>
              <a:rPr lang="sk-SK" err="1" smtClean="0"/>
              <a:t>logistic</a:t>
            </a:r>
            <a:r>
              <a:rPr lang="sk-SK" smtClean="0"/>
              <a:t>, </a:t>
            </a:r>
            <a:r>
              <a:rPr lang="sk-SK" err="1" smtClean="0"/>
              <a:t>services</a:t>
            </a:r>
            <a:endParaRPr lang="en-GB"/>
          </a:p>
        </p:txBody>
      </p:sp>
      <p:sp>
        <p:nvSpPr>
          <p:cNvPr id="5" name="Zaoblený obdĺžnik 4"/>
          <p:cNvSpPr/>
          <p:nvPr/>
        </p:nvSpPr>
        <p:spPr>
          <a:xfrm>
            <a:off x="4680000" y="144000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rgbClr val="69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ĺžnik 5"/>
          <p:cNvSpPr/>
          <p:nvPr/>
        </p:nvSpPr>
        <p:spPr>
          <a:xfrm>
            <a:off x="179999" y="144000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4680000" y="396000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rgbClr val="69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Zaoblený obdĺžnik 15"/>
          <p:cNvSpPr/>
          <p:nvPr/>
        </p:nvSpPr>
        <p:spPr>
          <a:xfrm>
            <a:off x="179999" y="3960000"/>
            <a:ext cx="4320000" cy="2340000"/>
          </a:xfrm>
          <a:prstGeom prst="roundRect">
            <a:avLst>
              <a:gd name="adj" fmla="val 511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7100671" y="1506267"/>
            <a:ext cx="1647793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400" dirty="0" err="1" smtClean="0"/>
              <a:t>Sumarisation</a:t>
            </a:r>
            <a:r>
              <a:rPr lang="sk-SK" sz="1400" dirty="0" smtClean="0"/>
              <a:t> of </a:t>
            </a:r>
            <a:br>
              <a:rPr lang="sk-SK" sz="1400" dirty="0" smtClean="0"/>
            </a:b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requirements</a:t>
            </a:r>
            <a:endParaRPr lang="sk-SK" sz="1400" dirty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Statical</a:t>
            </a:r>
            <a:r>
              <a:rPr lang="sk-SK" sz="1400" dirty="0" smtClean="0"/>
              <a:t> </a:t>
            </a:r>
            <a:r>
              <a:rPr lang="sk-SK" sz="1400" dirty="0" err="1" smtClean="0"/>
              <a:t>capacity</a:t>
            </a:r>
            <a:r>
              <a:rPr lang="sk-SK" sz="1400" dirty="0" smtClean="0"/>
              <a:t> </a:t>
            </a:r>
            <a:br>
              <a:rPr lang="sk-SK" sz="1400" dirty="0" smtClean="0"/>
            </a:br>
            <a:r>
              <a:rPr lang="sk-SK" sz="1400" dirty="0" err="1" smtClean="0"/>
              <a:t>calculation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Analyses</a:t>
            </a:r>
            <a:r>
              <a:rPr lang="sk-SK" sz="1400" dirty="0" smtClean="0"/>
              <a:t> of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br>
              <a:rPr lang="sk-SK" sz="1400" dirty="0" smtClean="0"/>
            </a:br>
            <a:r>
              <a:rPr lang="sk-SK" sz="1400" dirty="0" err="1" smtClean="0"/>
              <a:t>core</a:t>
            </a:r>
            <a:r>
              <a:rPr lang="sk-SK" sz="1400" dirty="0" smtClean="0"/>
              <a:t> </a:t>
            </a:r>
            <a:r>
              <a:rPr lang="sk-SK" sz="1400" dirty="0" err="1" smtClean="0"/>
              <a:t>process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Analyses</a:t>
            </a:r>
            <a:r>
              <a:rPr lang="sk-SK" sz="1400" dirty="0" smtClean="0"/>
              <a:t> of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br>
              <a:rPr lang="sk-SK" sz="1400" dirty="0" smtClean="0"/>
            </a:br>
            <a:r>
              <a:rPr lang="sk-SK" sz="1400" dirty="0" err="1" smtClean="0"/>
              <a:t>supported</a:t>
            </a:r>
            <a:r>
              <a:rPr lang="sk-SK" sz="1400" dirty="0" smtClean="0"/>
              <a:t> </a:t>
            </a:r>
            <a:r>
              <a:rPr lang="sk-SK" sz="1400" dirty="0" err="1" smtClean="0"/>
              <a:t>processes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Value</a:t>
            </a:r>
            <a:r>
              <a:rPr lang="sk-SK" sz="1400" dirty="0" smtClean="0"/>
              <a:t> stream </a:t>
            </a:r>
            <a:r>
              <a:rPr lang="sk-SK" sz="1400" dirty="0" err="1" smtClean="0"/>
              <a:t>mapping</a:t>
            </a:r>
            <a:endParaRPr lang="sk-SK" sz="1400" dirty="0" smtClean="0"/>
          </a:p>
        </p:txBody>
      </p:sp>
      <p:sp>
        <p:nvSpPr>
          <p:cNvPr id="10" name="BlokTextu 9"/>
          <p:cNvSpPr txBox="1"/>
          <p:nvPr/>
        </p:nvSpPr>
        <p:spPr>
          <a:xfrm>
            <a:off x="7100671" y="4069113"/>
            <a:ext cx="1404156" cy="17389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400" dirty="0" err="1" smtClean="0"/>
              <a:t>Conceptual</a:t>
            </a:r>
            <a:r>
              <a:rPr lang="sk-SK" sz="1400" dirty="0" smtClean="0"/>
              <a:t> design</a:t>
            </a:r>
          </a:p>
          <a:p>
            <a:pPr>
              <a:spcAft>
                <a:spcPts val="600"/>
              </a:spcAft>
            </a:pPr>
            <a:r>
              <a:rPr lang="sk-SK" sz="1400" dirty="0" smtClean="0"/>
              <a:t>Modeling of </a:t>
            </a:r>
            <a:br>
              <a:rPr lang="sk-SK" sz="1400" dirty="0" smtClean="0"/>
            </a:br>
            <a:r>
              <a:rPr lang="sk-SK" sz="1400" dirty="0" err="1" smtClean="0"/>
              <a:t>designed</a:t>
            </a:r>
            <a:r>
              <a:rPr lang="sk-SK" sz="1400" dirty="0" smtClean="0"/>
              <a:t> </a:t>
            </a:r>
            <a:r>
              <a:rPr lang="sk-SK" sz="1400" dirty="0" err="1" smtClean="0"/>
              <a:t>system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Simulation</a:t>
            </a:r>
            <a:r>
              <a:rPr lang="sk-SK" sz="1400" dirty="0" smtClean="0"/>
              <a:t> of </a:t>
            </a:r>
            <a:br>
              <a:rPr lang="sk-SK" sz="1400" dirty="0" smtClean="0"/>
            </a:br>
            <a:r>
              <a:rPr lang="sk-SK" sz="1400" dirty="0" err="1" smtClean="0"/>
              <a:t>designed</a:t>
            </a:r>
            <a:r>
              <a:rPr lang="sk-SK" sz="1400" dirty="0" smtClean="0"/>
              <a:t> </a:t>
            </a:r>
            <a:r>
              <a:rPr lang="sk-SK" sz="1400" dirty="0" err="1" smtClean="0"/>
              <a:t>system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Optimisation</a:t>
            </a:r>
            <a:r>
              <a:rPr lang="sk-SK" sz="1400" dirty="0" smtClean="0"/>
              <a:t> of </a:t>
            </a:r>
            <a:br>
              <a:rPr lang="sk-SK" sz="1400" dirty="0" smtClean="0"/>
            </a:br>
            <a:r>
              <a:rPr lang="sk-SK" sz="1400" dirty="0" err="1" smtClean="0"/>
              <a:t>designed</a:t>
            </a:r>
            <a:r>
              <a:rPr lang="sk-SK" sz="1400" dirty="0" smtClean="0"/>
              <a:t> </a:t>
            </a:r>
            <a:r>
              <a:rPr lang="sk-SK" sz="1400" dirty="0" err="1" smtClean="0"/>
              <a:t>system</a:t>
            </a:r>
            <a:endParaRPr lang="en-US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373753" y="4088738"/>
            <a:ext cx="2578067" cy="1815882"/>
          </a:xfrm>
          <a:prstGeom prst="rect">
            <a:avLst/>
          </a:prstGeom>
          <a:noFill/>
        </p:spPr>
        <p:txBody>
          <a:bodyPr wrap="square" lIns="0" tIns="0" rIns="0" bIns="0" numCol="1" spcCol="180000" rtlCol="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sk-SK" sz="1400" dirty="0" err="1" smtClean="0"/>
              <a:t>Visualisation</a:t>
            </a:r>
            <a:r>
              <a:rPr lang="sk-SK" sz="1400" dirty="0" smtClean="0"/>
              <a:t> of </a:t>
            </a:r>
            <a:r>
              <a:rPr lang="sk-SK" sz="1400" dirty="0" err="1" smtClean="0"/>
              <a:t>designed</a:t>
            </a:r>
            <a:r>
              <a:rPr lang="sk-SK" sz="1400" dirty="0" smtClean="0"/>
              <a:t> </a:t>
            </a:r>
            <a:r>
              <a:rPr lang="sk-SK" sz="1400" dirty="0" err="1" smtClean="0"/>
              <a:t>system</a:t>
            </a:r>
            <a:endParaRPr lang="sk-SK" sz="1400" dirty="0" smtClean="0"/>
          </a:p>
          <a:p>
            <a:pPr lvl="0">
              <a:spcAft>
                <a:spcPts val="600"/>
              </a:spcAft>
            </a:pPr>
            <a:r>
              <a:rPr lang="sk-SK" sz="1400" dirty="0" err="1" smtClean="0"/>
              <a:t>Visualisation</a:t>
            </a:r>
            <a:r>
              <a:rPr lang="sk-SK" sz="1400" dirty="0" smtClean="0"/>
              <a:t> of </a:t>
            </a:r>
            <a:r>
              <a:rPr lang="sk-SK" sz="1400" dirty="0" err="1" smtClean="0"/>
              <a:t>proceses</a:t>
            </a:r>
            <a:endParaRPr lang="sk-SK" sz="1400" dirty="0" smtClean="0"/>
          </a:p>
          <a:p>
            <a:pPr lvl="0">
              <a:spcAft>
                <a:spcPts val="600"/>
              </a:spcAft>
            </a:pPr>
            <a:r>
              <a:rPr lang="sk-SK" sz="1400" dirty="0" err="1" smtClean="0"/>
              <a:t>Visualisation</a:t>
            </a:r>
            <a:r>
              <a:rPr lang="sk-SK" sz="1400" dirty="0" smtClean="0"/>
              <a:t> of </a:t>
            </a:r>
            <a:r>
              <a:rPr lang="sk-SK" sz="1400" dirty="0" err="1" smtClean="0"/>
              <a:t>information</a:t>
            </a:r>
            <a:r>
              <a:rPr lang="sk-SK" sz="1400" dirty="0" smtClean="0"/>
              <a:t> </a:t>
            </a:r>
            <a:r>
              <a:rPr lang="sk-SK" sz="1400" dirty="0" err="1" smtClean="0"/>
              <a:t>flows</a:t>
            </a:r>
            <a:endParaRPr lang="sk-SK" sz="1400" dirty="0" smtClean="0"/>
          </a:p>
          <a:p>
            <a:pPr lvl="0">
              <a:spcAft>
                <a:spcPts val="600"/>
              </a:spcAft>
            </a:pPr>
            <a:r>
              <a:rPr lang="sk-SK" sz="1400" dirty="0" err="1" smtClean="0"/>
              <a:t>Virtual</a:t>
            </a:r>
            <a:r>
              <a:rPr lang="sk-SK" sz="1400" dirty="0" smtClean="0"/>
              <a:t> </a:t>
            </a:r>
            <a:r>
              <a:rPr lang="sk-SK" sz="1400" dirty="0" err="1" smtClean="0"/>
              <a:t>showing</a:t>
            </a:r>
            <a:r>
              <a:rPr lang="sk-SK" sz="1400" dirty="0" smtClean="0"/>
              <a:t> of new </a:t>
            </a:r>
            <a:br>
              <a:rPr lang="sk-SK" sz="1400" dirty="0" smtClean="0"/>
            </a:br>
            <a:r>
              <a:rPr lang="sk-SK" sz="1400" dirty="0" err="1" smtClean="0"/>
              <a:t>system</a:t>
            </a:r>
            <a:endParaRPr lang="sk-SK" sz="1400" dirty="0" smtClean="0"/>
          </a:p>
          <a:p>
            <a:pPr lvl="0">
              <a:spcAft>
                <a:spcPts val="600"/>
              </a:spcAft>
            </a:pPr>
            <a:r>
              <a:rPr lang="sk-SK" sz="1400" dirty="0" err="1" smtClean="0"/>
              <a:t>Education</a:t>
            </a:r>
            <a:r>
              <a:rPr lang="sk-SK" sz="1400" dirty="0" smtClean="0"/>
              <a:t> </a:t>
            </a:r>
            <a:r>
              <a:rPr lang="sk-SK" sz="1400" dirty="0" err="1" smtClean="0"/>
              <a:t>movie</a:t>
            </a:r>
            <a:r>
              <a:rPr lang="sk-SK" sz="1400" dirty="0" smtClean="0"/>
              <a:t> </a:t>
            </a:r>
            <a:br>
              <a:rPr lang="sk-SK" sz="1400" dirty="0" smtClean="0"/>
            </a:br>
            <a:r>
              <a:rPr lang="sk-SK" sz="1400" dirty="0" err="1" smtClean="0"/>
              <a:t>creation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5" y="1530560"/>
            <a:ext cx="2172363" cy="121436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73753" y="1607602"/>
            <a:ext cx="2002003" cy="1677382"/>
          </a:xfrm>
          <a:prstGeom prst="rect">
            <a:avLst/>
          </a:prstGeom>
          <a:noFill/>
        </p:spPr>
        <p:txBody>
          <a:bodyPr wrap="square" lIns="0" tIns="0" rIns="0" bIns="0" numCol="1" spcCol="18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400" dirty="0" err="1" smtClean="0"/>
              <a:t>Layout</a:t>
            </a:r>
            <a:r>
              <a:rPr lang="sk-SK" sz="1400" dirty="0" smtClean="0"/>
              <a:t> </a:t>
            </a:r>
            <a:r>
              <a:rPr lang="sk-SK" sz="1400" dirty="0" err="1" smtClean="0"/>
              <a:t>digitisation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Workplaces</a:t>
            </a:r>
            <a:r>
              <a:rPr lang="sk-SK" sz="1400" dirty="0" smtClean="0"/>
              <a:t> </a:t>
            </a:r>
            <a:r>
              <a:rPr lang="sk-SK" sz="1400" dirty="0" err="1" smtClean="0"/>
              <a:t>digitisation</a:t>
            </a:r>
            <a:endParaRPr lang="sk-SK" sz="1400" dirty="0" smtClean="0"/>
          </a:p>
          <a:p>
            <a:pPr>
              <a:spcAft>
                <a:spcPts val="600"/>
              </a:spcAft>
            </a:pPr>
            <a:r>
              <a:rPr lang="sk-SK" sz="1400" dirty="0" err="1" smtClean="0"/>
              <a:t>Detailed</a:t>
            </a:r>
            <a:r>
              <a:rPr lang="sk-SK" sz="1400" dirty="0" smtClean="0"/>
              <a:t> </a:t>
            </a:r>
            <a:r>
              <a:rPr lang="sk-SK" sz="1400" dirty="0" err="1" smtClean="0"/>
              <a:t>workplace</a:t>
            </a:r>
            <a:r>
              <a:rPr lang="sk-SK" sz="1400" dirty="0" smtClean="0"/>
              <a:t> design</a:t>
            </a:r>
          </a:p>
          <a:p>
            <a:pPr>
              <a:spcAft>
                <a:spcPts val="600"/>
              </a:spcAft>
            </a:pPr>
            <a:r>
              <a:rPr lang="sk-SK" sz="1400" dirty="0" err="1" smtClean="0"/>
              <a:t>Interactiave</a:t>
            </a:r>
            <a:r>
              <a:rPr lang="sk-SK" sz="1400" dirty="0" smtClean="0"/>
              <a:t> </a:t>
            </a:r>
            <a:r>
              <a:rPr lang="sk-SK" sz="1400" dirty="0" err="1"/>
              <a:t>layout</a:t>
            </a:r>
            <a:r>
              <a:rPr lang="sk-SK" sz="1400" dirty="0"/>
              <a:t> design</a:t>
            </a:r>
          </a:p>
          <a:p>
            <a:pPr>
              <a:spcAft>
                <a:spcPts val="600"/>
              </a:spcAft>
            </a:pPr>
            <a:r>
              <a:rPr lang="sk-SK" sz="1400" dirty="0" err="1" smtClean="0"/>
              <a:t>Detailed</a:t>
            </a:r>
            <a:r>
              <a:rPr lang="sk-SK" sz="1400" dirty="0" smtClean="0"/>
              <a:t> </a:t>
            </a:r>
            <a:r>
              <a:rPr lang="sk-SK" sz="1400" dirty="0" err="1" smtClean="0"/>
              <a:t>layout</a:t>
            </a:r>
            <a:r>
              <a:rPr lang="sk-SK" sz="1400" dirty="0" smtClean="0"/>
              <a:t> design</a:t>
            </a:r>
          </a:p>
          <a:p>
            <a:pPr>
              <a:spcAft>
                <a:spcPts val="600"/>
              </a:spcAft>
            </a:pPr>
            <a:r>
              <a:rPr lang="sk-SK" sz="1400" dirty="0" err="1" smtClean="0"/>
              <a:t>Detailed</a:t>
            </a:r>
            <a:r>
              <a:rPr lang="sk-SK" sz="1400" dirty="0" smtClean="0"/>
              <a:t> </a:t>
            </a:r>
            <a:r>
              <a:rPr lang="sk-SK" sz="1400" dirty="0" err="1" smtClean="0"/>
              <a:t>process</a:t>
            </a:r>
            <a:r>
              <a:rPr lang="sk-SK" sz="1400" dirty="0" smtClean="0"/>
              <a:t> design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3402000" y="2960948"/>
            <a:ext cx="2340000" cy="1800000"/>
          </a:xfrm>
          <a:prstGeom prst="roundRect">
            <a:avLst>
              <a:gd name="adj" fmla="val 511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3536149" y="4447753"/>
            <a:ext cx="20717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 err="1"/>
              <a:t>System</a:t>
            </a:r>
            <a:r>
              <a:rPr lang="sk-SK" sz="1600" b="1" dirty="0"/>
              <a:t> Design</a:t>
            </a:r>
            <a:endParaRPr lang="en-GB" sz="1600" b="1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81" y="4927001"/>
            <a:ext cx="2470981" cy="134631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17408"/>
            <a:ext cx="1896392" cy="133818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17401"/>
          <a:stretch/>
        </p:blipFill>
        <p:spPr>
          <a:xfrm>
            <a:off x="4752020" y="5037973"/>
            <a:ext cx="2075960" cy="1156667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81" y="3074776"/>
            <a:ext cx="2085239" cy="13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360000"/>
          </a:xfrm>
        </p:spPr>
        <p:txBody>
          <a:bodyPr/>
          <a:lstStyle/>
          <a:p>
            <a:r>
              <a:rPr lang="sk-SK" err="1"/>
              <a:t>Process</a:t>
            </a:r>
            <a:r>
              <a:rPr lang="sk-SK"/>
              <a:t> </a:t>
            </a:r>
            <a:r>
              <a:rPr lang="sk-SK" err="1"/>
              <a:t>Innovation</a:t>
            </a:r>
            <a:endParaRPr lang="sk-SK"/>
          </a:p>
        </p:txBody>
      </p:sp>
      <p:sp>
        <p:nvSpPr>
          <p:cNvPr id="6" name="Voľný tvar 5"/>
          <p:cNvSpPr/>
          <p:nvPr/>
        </p:nvSpPr>
        <p:spPr>
          <a:xfrm>
            <a:off x="1763688" y="1088740"/>
            <a:ext cx="7200000" cy="802970"/>
          </a:xfrm>
          <a:custGeom>
            <a:avLst/>
            <a:gdLst>
              <a:gd name="connsiteX0" fmla="*/ 0 w 8892988"/>
              <a:gd name="connsiteY0" fmla="*/ 80297 h 802970"/>
              <a:gd name="connsiteX1" fmla="*/ 80297 w 8892988"/>
              <a:gd name="connsiteY1" fmla="*/ 0 h 802970"/>
              <a:gd name="connsiteX2" fmla="*/ 8812691 w 8892988"/>
              <a:gd name="connsiteY2" fmla="*/ 0 h 802970"/>
              <a:gd name="connsiteX3" fmla="*/ 8892988 w 8892988"/>
              <a:gd name="connsiteY3" fmla="*/ 80297 h 802970"/>
              <a:gd name="connsiteX4" fmla="*/ 8892988 w 8892988"/>
              <a:gd name="connsiteY4" fmla="*/ 722673 h 802970"/>
              <a:gd name="connsiteX5" fmla="*/ 8812691 w 8892988"/>
              <a:gd name="connsiteY5" fmla="*/ 802970 h 802970"/>
              <a:gd name="connsiteX6" fmla="*/ 80297 w 8892988"/>
              <a:gd name="connsiteY6" fmla="*/ 802970 h 802970"/>
              <a:gd name="connsiteX7" fmla="*/ 0 w 8892988"/>
              <a:gd name="connsiteY7" fmla="*/ 722673 h 802970"/>
              <a:gd name="connsiteX8" fmla="*/ 0 w 8892988"/>
              <a:gd name="connsiteY8" fmla="*/ 80297 h 8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988" h="802970">
                <a:moveTo>
                  <a:pt x="0" y="80297"/>
                </a:moveTo>
                <a:cubicBezTo>
                  <a:pt x="0" y="35950"/>
                  <a:pt x="35950" y="0"/>
                  <a:pt x="80297" y="0"/>
                </a:cubicBezTo>
                <a:lnTo>
                  <a:pt x="8812691" y="0"/>
                </a:lnTo>
                <a:cubicBezTo>
                  <a:pt x="8857038" y="0"/>
                  <a:pt x="8892988" y="35950"/>
                  <a:pt x="8892988" y="80297"/>
                </a:cubicBezTo>
                <a:lnTo>
                  <a:pt x="8892988" y="722673"/>
                </a:lnTo>
                <a:cubicBezTo>
                  <a:pt x="8892988" y="767020"/>
                  <a:pt x="8857038" y="802970"/>
                  <a:pt x="8812691" y="802970"/>
                </a:cubicBezTo>
                <a:lnTo>
                  <a:pt x="80297" y="802970"/>
                </a:lnTo>
                <a:cubicBezTo>
                  <a:pt x="35950" y="802970"/>
                  <a:pt x="0" y="767020"/>
                  <a:pt x="0" y="722673"/>
                </a:cubicBezTo>
                <a:lnTo>
                  <a:pt x="0" y="80297"/>
                </a:lnTo>
                <a:close/>
              </a:path>
            </a:pathLst>
          </a:custGeom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0960" rIns="60961" bIns="60960" numCol="1" spcCol="1270" anchor="ctr" anchorCtr="0">
            <a:noAutofit/>
          </a:bodyPr>
          <a:lstStyle/>
          <a:p>
            <a:pPr lvl="0" algn="l" defTabSz="711200">
              <a:spcBef>
                <a:spcPct val="0"/>
              </a:spcBef>
              <a:spcAft>
                <a:spcPts val="600"/>
              </a:spcAft>
            </a:pPr>
            <a:r>
              <a:rPr lang="en-US" sz="1600" b="1" kern="1200" noProof="0" dirty="0" smtClean="0">
                <a:latin typeface="+mj-lt"/>
              </a:rPr>
              <a:t>Production Planning &amp; Management</a:t>
            </a:r>
            <a:endParaRPr lang="sk-SK" sz="1600" kern="1200" dirty="0">
              <a:latin typeface="+mj-lt"/>
            </a:endParaRPr>
          </a:p>
          <a:p>
            <a:pPr marL="180000" lvl="1" indent="-180000" algn="l" defTabSz="66675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b="0" kern="1200" noProof="0" dirty="0" smtClean="0"/>
              <a:t>Internal Logistics Planning, Industrial engineering systems, Pull Systems</a:t>
            </a:r>
            <a:endParaRPr lang="sk-SK" sz="1400" b="0" kern="1200" dirty="0"/>
          </a:p>
        </p:txBody>
      </p:sp>
      <p:sp>
        <p:nvSpPr>
          <p:cNvPr id="8" name="Zaoblený obdĺžnik 7"/>
          <p:cNvSpPr>
            <a:spLocks noChangeAspect="1"/>
          </p:cNvSpPr>
          <p:nvPr/>
        </p:nvSpPr>
        <p:spPr>
          <a:xfrm>
            <a:off x="491959" y="1088740"/>
            <a:ext cx="1053201" cy="78477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Voľný tvar 8"/>
          <p:cNvSpPr/>
          <p:nvPr/>
        </p:nvSpPr>
        <p:spPr>
          <a:xfrm>
            <a:off x="1763688" y="1972007"/>
            <a:ext cx="7200000" cy="802970"/>
          </a:xfrm>
          <a:custGeom>
            <a:avLst/>
            <a:gdLst>
              <a:gd name="connsiteX0" fmla="*/ 0 w 8892988"/>
              <a:gd name="connsiteY0" fmla="*/ 80297 h 802970"/>
              <a:gd name="connsiteX1" fmla="*/ 80297 w 8892988"/>
              <a:gd name="connsiteY1" fmla="*/ 0 h 802970"/>
              <a:gd name="connsiteX2" fmla="*/ 8812691 w 8892988"/>
              <a:gd name="connsiteY2" fmla="*/ 0 h 802970"/>
              <a:gd name="connsiteX3" fmla="*/ 8892988 w 8892988"/>
              <a:gd name="connsiteY3" fmla="*/ 80297 h 802970"/>
              <a:gd name="connsiteX4" fmla="*/ 8892988 w 8892988"/>
              <a:gd name="connsiteY4" fmla="*/ 722673 h 802970"/>
              <a:gd name="connsiteX5" fmla="*/ 8812691 w 8892988"/>
              <a:gd name="connsiteY5" fmla="*/ 802970 h 802970"/>
              <a:gd name="connsiteX6" fmla="*/ 80297 w 8892988"/>
              <a:gd name="connsiteY6" fmla="*/ 802970 h 802970"/>
              <a:gd name="connsiteX7" fmla="*/ 0 w 8892988"/>
              <a:gd name="connsiteY7" fmla="*/ 722673 h 802970"/>
              <a:gd name="connsiteX8" fmla="*/ 0 w 8892988"/>
              <a:gd name="connsiteY8" fmla="*/ 80297 h 8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988" h="802970">
                <a:moveTo>
                  <a:pt x="0" y="80297"/>
                </a:moveTo>
                <a:cubicBezTo>
                  <a:pt x="0" y="35950"/>
                  <a:pt x="35950" y="0"/>
                  <a:pt x="80297" y="0"/>
                </a:cubicBezTo>
                <a:lnTo>
                  <a:pt x="8812691" y="0"/>
                </a:lnTo>
                <a:cubicBezTo>
                  <a:pt x="8857038" y="0"/>
                  <a:pt x="8892988" y="35950"/>
                  <a:pt x="8892988" y="80297"/>
                </a:cubicBezTo>
                <a:lnTo>
                  <a:pt x="8892988" y="722673"/>
                </a:lnTo>
                <a:cubicBezTo>
                  <a:pt x="8892988" y="767020"/>
                  <a:pt x="8857038" y="802970"/>
                  <a:pt x="8812691" y="802970"/>
                </a:cubicBezTo>
                <a:lnTo>
                  <a:pt x="80297" y="802970"/>
                </a:lnTo>
                <a:cubicBezTo>
                  <a:pt x="35950" y="802970"/>
                  <a:pt x="0" y="767020"/>
                  <a:pt x="0" y="722673"/>
                </a:cubicBezTo>
                <a:lnTo>
                  <a:pt x="0" y="80297"/>
                </a:lnTo>
                <a:close/>
              </a:path>
            </a:pathLst>
          </a:custGeom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0960" rIns="60961" bIns="60960" numCol="1" spcCol="1270" anchor="ctr" anchorCtr="0">
            <a:noAutofit/>
          </a:bodyPr>
          <a:lstStyle/>
          <a:p>
            <a:pPr lvl="0" algn="l" defTabSz="711200">
              <a:spcBef>
                <a:spcPct val="0"/>
              </a:spcBef>
              <a:spcAft>
                <a:spcPts val="600"/>
              </a:spcAft>
            </a:pPr>
            <a:r>
              <a:rPr lang="en-US" sz="1600" b="1" kern="1200" noProof="0" dirty="0" smtClean="0">
                <a:latin typeface="+mj-lt"/>
              </a:rPr>
              <a:t>Material flow management</a:t>
            </a:r>
            <a:endParaRPr lang="sk-SK" sz="1600" b="1" kern="1200" dirty="0">
              <a:latin typeface="+mj-lt"/>
            </a:endParaRPr>
          </a:p>
          <a:p>
            <a:pPr marL="180000" lvl="1" indent="-180000" algn="l" defTabSz="66675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b="0" kern="1200" noProof="0" dirty="0" smtClean="0"/>
              <a:t>Internal Logistics, Warehouse management, Inventory Optimization &amp; Management, Supply Chain,  Procurement and Distribution</a:t>
            </a:r>
            <a:endParaRPr lang="sk-SK" sz="1400" b="0" kern="1200" dirty="0"/>
          </a:p>
        </p:txBody>
      </p:sp>
      <p:sp>
        <p:nvSpPr>
          <p:cNvPr id="10" name="Zaoblený obdĺžnik 9"/>
          <p:cNvSpPr>
            <a:spLocks noChangeAspect="1"/>
          </p:cNvSpPr>
          <p:nvPr/>
        </p:nvSpPr>
        <p:spPr>
          <a:xfrm>
            <a:off x="491959" y="1972007"/>
            <a:ext cx="1053202" cy="784779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Voľný tvar 10"/>
          <p:cNvSpPr/>
          <p:nvPr/>
        </p:nvSpPr>
        <p:spPr>
          <a:xfrm>
            <a:off x="1763688" y="2855274"/>
            <a:ext cx="7200000" cy="802970"/>
          </a:xfrm>
          <a:custGeom>
            <a:avLst/>
            <a:gdLst>
              <a:gd name="connsiteX0" fmla="*/ 0 w 8892988"/>
              <a:gd name="connsiteY0" fmla="*/ 80297 h 802970"/>
              <a:gd name="connsiteX1" fmla="*/ 80297 w 8892988"/>
              <a:gd name="connsiteY1" fmla="*/ 0 h 802970"/>
              <a:gd name="connsiteX2" fmla="*/ 8812691 w 8892988"/>
              <a:gd name="connsiteY2" fmla="*/ 0 h 802970"/>
              <a:gd name="connsiteX3" fmla="*/ 8892988 w 8892988"/>
              <a:gd name="connsiteY3" fmla="*/ 80297 h 802970"/>
              <a:gd name="connsiteX4" fmla="*/ 8892988 w 8892988"/>
              <a:gd name="connsiteY4" fmla="*/ 722673 h 802970"/>
              <a:gd name="connsiteX5" fmla="*/ 8812691 w 8892988"/>
              <a:gd name="connsiteY5" fmla="*/ 802970 h 802970"/>
              <a:gd name="connsiteX6" fmla="*/ 80297 w 8892988"/>
              <a:gd name="connsiteY6" fmla="*/ 802970 h 802970"/>
              <a:gd name="connsiteX7" fmla="*/ 0 w 8892988"/>
              <a:gd name="connsiteY7" fmla="*/ 722673 h 802970"/>
              <a:gd name="connsiteX8" fmla="*/ 0 w 8892988"/>
              <a:gd name="connsiteY8" fmla="*/ 80297 h 8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988" h="802970">
                <a:moveTo>
                  <a:pt x="0" y="80297"/>
                </a:moveTo>
                <a:cubicBezTo>
                  <a:pt x="0" y="35950"/>
                  <a:pt x="35950" y="0"/>
                  <a:pt x="80297" y="0"/>
                </a:cubicBezTo>
                <a:lnTo>
                  <a:pt x="8812691" y="0"/>
                </a:lnTo>
                <a:cubicBezTo>
                  <a:pt x="8857038" y="0"/>
                  <a:pt x="8892988" y="35950"/>
                  <a:pt x="8892988" y="80297"/>
                </a:cubicBezTo>
                <a:lnTo>
                  <a:pt x="8892988" y="722673"/>
                </a:lnTo>
                <a:cubicBezTo>
                  <a:pt x="8892988" y="767020"/>
                  <a:pt x="8857038" y="802970"/>
                  <a:pt x="8812691" y="802970"/>
                </a:cubicBezTo>
                <a:lnTo>
                  <a:pt x="80297" y="802970"/>
                </a:lnTo>
                <a:cubicBezTo>
                  <a:pt x="35950" y="802970"/>
                  <a:pt x="0" y="767020"/>
                  <a:pt x="0" y="722673"/>
                </a:cubicBezTo>
                <a:lnTo>
                  <a:pt x="0" y="80297"/>
                </a:lnTo>
                <a:close/>
              </a:path>
            </a:pathLst>
          </a:custGeom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0960" rIns="60961" bIns="60960" numCol="1" spcCol="1270" anchor="t" anchorCtr="0">
            <a:noAutofit/>
          </a:bodyPr>
          <a:lstStyle/>
          <a:p>
            <a:pPr lvl="0" algn="l" defTabSz="711200">
              <a:spcBef>
                <a:spcPct val="0"/>
              </a:spcBef>
              <a:spcAft>
                <a:spcPts val="600"/>
              </a:spcAft>
            </a:pPr>
            <a:r>
              <a:rPr lang="en-US" sz="1600" b="1" kern="1200" noProof="0" dirty="0" smtClean="0">
                <a:latin typeface="+mj-lt"/>
              </a:rPr>
              <a:t>Productivity Improvement</a:t>
            </a:r>
            <a:r>
              <a:rPr lang="sk-SK" sz="1600" b="1" kern="1200" noProof="0" dirty="0" smtClean="0">
                <a:latin typeface="+mj-lt"/>
              </a:rPr>
              <a:t> </a:t>
            </a:r>
            <a:r>
              <a:rPr lang="sk-SK" sz="1600" b="1" kern="1200" noProof="0" dirty="0" err="1" smtClean="0">
                <a:latin typeface="+mj-lt"/>
              </a:rPr>
              <a:t>for</a:t>
            </a:r>
            <a:r>
              <a:rPr lang="sk-SK" sz="1600" b="1" kern="1200" noProof="0" dirty="0" smtClean="0">
                <a:latin typeface="+mj-lt"/>
              </a:rPr>
              <a:t> </a:t>
            </a:r>
            <a:r>
              <a:rPr lang="sk-SK" sz="1600" b="1" kern="1200" noProof="0" dirty="0" err="1" smtClean="0">
                <a:latin typeface="+mj-lt"/>
              </a:rPr>
              <a:t>production</a:t>
            </a:r>
            <a:r>
              <a:rPr lang="sk-SK" sz="1600" b="1" kern="1200" noProof="0" dirty="0" smtClean="0">
                <a:latin typeface="+mj-lt"/>
              </a:rPr>
              <a:t> and </a:t>
            </a:r>
            <a:r>
              <a:rPr lang="sk-SK" sz="1600" b="1" kern="1200" noProof="0" dirty="0" err="1" smtClean="0">
                <a:latin typeface="+mj-lt"/>
              </a:rPr>
              <a:t>non</a:t>
            </a:r>
            <a:r>
              <a:rPr lang="sk-SK" sz="1600" b="1" kern="1200" noProof="0" dirty="0" smtClean="0">
                <a:latin typeface="+mj-lt"/>
              </a:rPr>
              <a:t> </a:t>
            </a:r>
            <a:r>
              <a:rPr lang="sk-SK" sz="1600" b="1" kern="1200" noProof="0" dirty="0" err="1" smtClean="0">
                <a:latin typeface="+mj-lt"/>
              </a:rPr>
              <a:t>production</a:t>
            </a:r>
            <a:r>
              <a:rPr lang="sk-SK" sz="1600" b="1" kern="1200" noProof="0" dirty="0" smtClean="0">
                <a:latin typeface="+mj-lt"/>
              </a:rPr>
              <a:t> </a:t>
            </a:r>
            <a:r>
              <a:rPr lang="sk-SK" sz="1600" b="1" kern="1200" noProof="0" dirty="0" err="1" smtClean="0">
                <a:latin typeface="+mj-lt"/>
              </a:rPr>
              <a:t>proceses</a:t>
            </a:r>
            <a:endParaRPr lang="sk-SK" sz="1600" kern="1200" dirty="0">
              <a:latin typeface="+mj-lt"/>
            </a:endParaRPr>
          </a:p>
          <a:p>
            <a:pPr marL="180000" lvl="1" indent="-180000" algn="l" defTabSz="66675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b="0" kern="1200" noProof="0" dirty="0" smtClean="0"/>
              <a:t>Work measurement and analyses, Continuous improvements, Ergonomics improvements, Standardization</a:t>
            </a:r>
            <a:endParaRPr lang="sk-SK" sz="1400" b="0" kern="1200" dirty="0"/>
          </a:p>
        </p:txBody>
      </p:sp>
      <p:sp>
        <p:nvSpPr>
          <p:cNvPr id="12" name="Zaoblený obdĺžnik 11"/>
          <p:cNvSpPr>
            <a:spLocks noChangeAspect="1"/>
          </p:cNvSpPr>
          <p:nvPr/>
        </p:nvSpPr>
        <p:spPr>
          <a:xfrm>
            <a:off x="467545" y="2855274"/>
            <a:ext cx="1077616" cy="802970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Voľný tvar 12"/>
          <p:cNvSpPr/>
          <p:nvPr/>
        </p:nvSpPr>
        <p:spPr>
          <a:xfrm>
            <a:off x="1763688" y="3738541"/>
            <a:ext cx="7200000" cy="802970"/>
          </a:xfrm>
          <a:custGeom>
            <a:avLst/>
            <a:gdLst>
              <a:gd name="connsiteX0" fmla="*/ 0 w 8892988"/>
              <a:gd name="connsiteY0" fmla="*/ 80297 h 802970"/>
              <a:gd name="connsiteX1" fmla="*/ 80297 w 8892988"/>
              <a:gd name="connsiteY1" fmla="*/ 0 h 802970"/>
              <a:gd name="connsiteX2" fmla="*/ 8812691 w 8892988"/>
              <a:gd name="connsiteY2" fmla="*/ 0 h 802970"/>
              <a:gd name="connsiteX3" fmla="*/ 8892988 w 8892988"/>
              <a:gd name="connsiteY3" fmla="*/ 80297 h 802970"/>
              <a:gd name="connsiteX4" fmla="*/ 8892988 w 8892988"/>
              <a:gd name="connsiteY4" fmla="*/ 722673 h 802970"/>
              <a:gd name="connsiteX5" fmla="*/ 8812691 w 8892988"/>
              <a:gd name="connsiteY5" fmla="*/ 802970 h 802970"/>
              <a:gd name="connsiteX6" fmla="*/ 80297 w 8892988"/>
              <a:gd name="connsiteY6" fmla="*/ 802970 h 802970"/>
              <a:gd name="connsiteX7" fmla="*/ 0 w 8892988"/>
              <a:gd name="connsiteY7" fmla="*/ 722673 h 802970"/>
              <a:gd name="connsiteX8" fmla="*/ 0 w 8892988"/>
              <a:gd name="connsiteY8" fmla="*/ 80297 h 8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988" h="802970">
                <a:moveTo>
                  <a:pt x="0" y="80297"/>
                </a:moveTo>
                <a:cubicBezTo>
                  <a:pt x="0" y="35950"/>
                  <a:pt x="35950" y="0"/>
                  <a:pt x="80297" y="0"/>
                </a:cubicBezTo>
                <a:lnTo>
                  <a:pt x="8812691" y="0"/>
                </a:lnTo>
                <a:cubicBezTo>
                  <a:pt x="8857038" y="0"/>
                  <a:pt x="8892988" y="35950"/>
                  <a:pt x="8892988" y="80297"/>
                </a:cubicBezTo>
                <a:lnTo>
                  <a:pt x="8892988" y="722673"/>
                </a:lnTo>
                <a:cubicBezTo>
                  <a:pt x="8892988" y="767020"/>
                  <a:pt x="8857038" y="802970"/>
                  <a:pt x="8812691" y="802970"/>
                </a:cubicBezTo>
                <a:lnTo>
                  <a:pt x="80297" y="802970"/>
                </a:lnTo>
                <a:cubicBezTo>
                  <a:pt x="35950" y="802970"/>
                  <a:pt x="0" y="767020"/>
                  <a:pt x="0" y="722673"/>
                </a:cubicBezTo>
                <a:lnTo>
                  <a:pt x="0" y="80297"/>
                </a:lnTo>
                <a:close/>
              </a:path>
            </a:pathLst>
          </a:custGeom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0960" rIns="60961" bIns="60960" numCol="1" spcCol="1270" anchor="ctr" anchorCtr="0">
            <a:noAutofit/>
          </a:bodyPr>
          <a:lstStyle/>
          <a:p>
            <a:pPr lvl="0" algn="l" defTabSz="711200">
              <a:spcBef>
                <a:spcPct val="0"/>
              </a:spcBef>
              <a:spcAft>
                <a:spcPts val="600"/>
              </a:spcAft>
            </a:pPr>
            <a:r>
              <a:rPr lang="en-US" sz="1600" b="1" kern="1200" noProof="0" dirty="0" smtClean="0">
                <a:latin typeface="+mj-lt"/>
              </a:rPr>
              <a:t>Care </a:t>
            </a:r>
            <a:r>
              <a:rPr lang="sk-SK" sz="1600" b="1" kern="1200" noProof="0" dirty="0" err="1" smtClean="0">
                <a:latin typeface="+mj-lt"/>
              </a:rPr>
              <a:t>about</a:t>
            </a:r>
            <a:r>
              <a:rPr lang="sk-SK" sz="1600" b="1" kern="1200" noProof="0" dirty="0" smtClean="0">
                <a:latin typeface="+mj-lt"/>
              </a:rPr>
              <a:t> </a:t>
            </a:r>
            <a:r>
              <a:rPr lang="en-US" sz="1600" b="1" kern="1200" noProof="0" dirty="0" smtClean="0">
                <a:latin typeface="+mj-lt"/>
              </a:rPr>
              <a:t>Machines &amp; Equipment</a:t>
            </a:r>
            <a:r>
              <a:rPr lang="sk-SK" sz="1600" b="1" kern="1200" noProof="0" dirty="0" smtClean="0">
                <a:latin typeface="+mj-lt"/>
              </a:rPr>
              <a:t>s</a:t>
            </a:r>
            <a:endParaRPr lang="sk-SK" sz="1600" kern="1200" dirty="0">
              <a:latin typeface="+mj-lt"/>
            </a:endParaRPr>
          </a:p>
          <a:p>
            <a:pPr marL="180000" lvl="1" indent="-180000" algn="l" defTabSz="66675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b="0" kern="1200" noProof="0" dirty="0" smtClean="0"/>
              <a:t>TPM, Autonomous  maintenance, Planned maintenance, Preventive maintenance, 5S, OEE, SMED</a:t>
            </a:r>
            <a:endParaRPr lang="en-US" sz="1400" b="0" kern="1200" noProof="0" dirty="0"/>
          </a:p>
        </p:txBody>
      </p:sp>
      <p:sp>
        <p:nvSpPr>
          <p:cNvPr id="14" name="Zaoblený obdĺžnik 13"/>
          <p:cNvSpPr>
            <a:spLocks noChangeAspect="1"/>
          </p:cNvSpPr>
          <p:nvPr/>
        </p:nvSpPr>
        <p:spPr>
          <a:xfrm>
            <a:off x="467546" y="3738541"/>
            <a:ext cx="1077614" cy="802970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0" b="-40000"/>
            </a:stretch>
          </a:blipFill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Voľný tvar 14"/>
          <p:cNvSpPr/>
          <p:nvPr/>
        </p:nvSpPr>
        <p:spPr>
          <a:xfrm>
            <a:off x="1763688" y="4621808"/>
            <a:ext cx="7200000" cy="802970"/>
          </a:xfrm>
          <a:custGeom>
            <a:avLst/>
            <a:gdLst>
              <a:gd name="connsiteX0" fmla="*/ 0 w 8892988"/>
              <a:gd name="connsiteY0" fmla="*/ 80297 h 802970"/>
              <a:gd name="connsiteX1" fmla="*/ 80297 w 8892988"/>
              <a:gd name="connsiteY1" fmla="*/ 0 h 802970"/>
              <a:gd name="connsiteX2" fmla="*/ 8812691 w 8892988"/>
              <a:gd name="connsiteY2" fmla="*/ 0 h 802970"/>
              <a:gd name="connsiteX3" fmla="*/ 8892988 w 8892988"/>
              <a:gd name="connsiteY3" fmla="*/ 80297 h 802970"/>
              <a:gd name="connsiteX4" fmla="*/ 8892988 w 8892988"/>
              <a:gd name="connsiteY4" fmla="*/ 722673 h 802970"/>
              <a:gd name="connsiteX5" fmla="*/ 8812691 w 8892988"/>
              <a:gd name="connsiteY5" fmla="*/ 802970 h 802970"/>
              <a:gd name="connsiteX6" fmla="*/ 80297 w 8892988"/>
              <a:gd name="connsiteY6" fmla="*/ 802970 h 802970"/>
              <a:gd name="connsiteX7" fmla="*/ 0 w 8892988"/>
              <a:gd name="connsiteY7" fmla="*/ 722673 h 802970"/>
              <a:gd name="connsiteX8" fmla="*/ 0 w 8892988"/>
              <a:gd name="connsiteY8" fmla="*/ 80297 h 8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988" h="802970">
                <a:moveTo>
                  <a:pt x="0" y="80297"/>
                </a:moveTo>
                <a:cubicBezTo>
                  <a:pt x="0" y="35950"/>
                  <a:pt x="35950" y="0"/>
                  <a:pt x="80297" y="0"/>
                </a:cubicBezTo>
                <a:lnTo>
                  <a:pt x="8812691" y="0"/>
                </a:lnTo>
                <a:cubicBezTo>
                  <a:pt x="8857038" y="0"/>
                  <a:pt x="8892988" y="35950"/>
                  <a:pt x="8892988" y="80297"/>
                </a:cubicBezTo>
                <a:lnTo>
                  <a:pt x="8892988" y="722673"/>
                </a:lnTo>
                <a:cubicBezTo>
                  <a:pt x="8892988" y="767020"/>
                  <a:pt x="8857038" y="802970"/>
                  <a:pt x="8812691" y="802970"/>
                </a:cubicBezTo>
                <a:lnTo>
                  <a:pt x="80297" y="802970"/>
                </a:lnTo>
                <a:cubicBezTo>
                  <a:pt x="35950" y="802970"/>
                  <a:pt x="0" y="767020"/>
                  <a:pt x="0" y="722673"/>
                </a:cubicBezTo>
                <a:lnTo>
                  <a:pt x="0" y="80297"/>
                </a:lnTo>
                <a:close/>
              </a:path>
            </a:pathLst>
          </a:custGeom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0960" rIns="60961" bIns="60960" numCol="1" spcCol="1270" anchor="ctr" anchorCtr="0">
            <a:noAutofit/>
          </a:bodyPr>
          <a:lstStyle/>
          <a:p>
            <a:pPr lvl="0" algn="l" defTabSz="711200">
              <a:spcBef>
                <a:spcPct val="0"/>
              </a:spcBef>
              <a:spcAft>
                <a:spcPts val="600"/>
              </a:spcAft>
            </a:pPr>
            <a:r>
              <a:rPr lang="en-US" sz="1600" b="1" kern="1200" noProof="0" dirty="0" smtClean="0">
                <a:latin typeface="+mj-lt"/>
              </a:rPr>
              <a:t>Human Resources management </a:t>
            </a:r>
            <a:endParaRPr lang="sk-SK" sz="1600" kern="1200" dirty="0">
              <a:latin typeface="+mj-lt"/>
            </a:endParaRPr>
          </a:p>
          <a:p>
            <a:pPr marL="180000" lvl="1" indent="-180000" algn="l" defTabSz="666750">
              <a:lnSpc>
                <a:spcPct val="9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kern="1200" noProof="0" dirty="0" smtClean="0"/>
              <a:t>Human resources development, reward  and motivation systems, Building and Leading Advanced Teams</a:t>
            </a:r>
            <a:endParaRPr lang="en-US" sz="1400" kern="1200" noProof="0" dirty="0"/>
          </a:p>
        </p:txBody>
      </p:sp>
      <p:sp>
        <p:nvSpPr>
          <p:cNvPr id="16" name="Zaoblený obdĺžnik 15"/>
          <p:cNvSpPr>
            <a:spLocks noChangeAspect="1"/>
          </p:cNvSpPr>
          <p:nvPr/>
        </p:nvSpPr>
        <p:spPr>
          <a:xfrm>
            <a:off x="467544" y="4639998"/>
            <a:ext cx="1053203" cy="784779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Voľný tvar 16"/>
          <p:cNvSpPr/>
          <p:nvPr/>
        </p:nvSpPr>
        <p:spPr>
          <a:xfrm>
            <a:off x="1763688" y="5505075"/>
            <a:ext cx="7200000" cy="802970"/>
          </a:xfrm>
          <a:custGeom>
            <a:avLst/>
            <a:gdLst>
              <a:gd name="connsiteX0" fmla="*/ 0 w 8892988"/>
              <a:gd name="connsiteY0" fmla="*/ 80297 h 802970"/>
              <a:gd name="connsiteX1" fmla="*/ 80297 w 8892988"/>
              <a:gd name="connsiteY1" fmla="*/ 0 h 802970"/>
              <a:gd name="connsiteX2" fmla="*/ 8812691 w 8892988"/>
              <a:gd name="connsiteY2" fmla="*/ 0 h 802970"/>
              <a:gd name="connsiteX3" fmla="*/ 8892988 w 8892988"/>
              <a:gd name="connsiteY3" fmla="*/ 80297 h 802970"/>
              <a:gd name="connsiteX4" fmla="*/ 8892988 w 8892988"/>
              <a:gd name="connsiteY4" fmla="*/ 722673 h 802970"/>
              <a:gd name="connsiteX5" fmla="*/ 8812691 w 8892988"/>
              <a:gd name="connsiteY5" fmla="*/ 802970 h 802970"/>
              <a:gd name="connsiteX6" fmla="*/ 80297 w 8892988"/>
              <a:gd name="connsiteY6" fmla="*/ 802970 h 802970"/>
              <a:gd name="connsiteX7" fmla="*/ 0 w 8892988"/>
              <a:gd name="connsiteY7" fmla="*/ 722673 h 802970"/>
              <a:gd name="connsiteX8" fmla="*/ 0 w 8892988"/>
              <a:gd name="connsiteY8" fmla="*/ 80297 h 8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988" h="802970">
                <a:moveTo>
                  <a:pt x="0" y="80297"/>
                </a:moveTo>
                <a:cubicBezTo>
                  <a:pt x="0" y="35950"/>
                  <a:pt x="35950" y="0"/>
                  <a:pt x="80297" y="0"/>
                </a:cubicBezTo>
                <a:lnTo>
                  <a:pt x="8812691" y="0"/>
                </a:lnTo>
                <a:cubicBezTo>
                  <a:pt x="8857038" y="0"/>
                  <a:pt x="8892988" y="35950"/>
                  <a:pt x="8892988" y="80297"/>
                </a:cubicBezTo>
                <a:lnTo>
                  <a:pt x="8892988" y="722673"/>
                </a:lnTo>
                <a:cubicBezTo>
                  <a:pt x="8892988" y="767020"/>
                  <a:pt x="8857038" y="802970"/>
                  <a:pt x="8812691" y="802970"/>
                </a:cubicBezTo>
                <a:lnTo>
                  <a:pt x="80297" y="802970"/>
                </a:lnTo>
                <a:cubicBezTo>
                  <a:pt x="35950" y="802970"/>
                  <a:pt x="0" y="767020"/>
                  <a:pt x="0" y="722673"/>
                </a:cubicBezTo>
                <a:lnTo>
                  <a:pt x="0" y="80297"/>
                </a:lnTo>
                <a:close/>
              </a:path>
            </a:pathLst>
          </a:custGeom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0960" rIns="60961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noProof="0" dirty="0" smtClean="0">
                <a:latin typeface="+mj-lt"/>
              </a:rPr>
              <a:t>Quality assurance processes </a:t>
            </a:r>
            <a:endParaRPr lang="en-US" sz="1600" kern="1200" noProof="0" dirty="0">
              <a:latin typeface="+mj-lt"/>
            </a:endParaRPr>
          </a:p>
          <a:p>
            <a:pPr marL="180000" lvl="1" indent="-180000" algn="l" defTabSz="66675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kern="1200" noProof="0" dirty="0" smtClean="0"/>
              <a:t>Quick Quality Design, Analyzing and solving of  poor quality, Quality tools, Black and green belt training programs</a:t>
            </a:r>
            <a:endParaRPr lang="en-US" sz="1400" kern="1200" noProof="0" dirty="0"/>
          </a:p>
        </p:txBody>
      </p:sp>
      <p:sp>
        <p:nvSpPr>
          <p:cNvPr id="18" name="Zaoblený obdĺžnik 17"/>
          <p:cNvSpPr>
            <a:spLocks noChangeAspect="1"/>
          </p:cNvSpPr>
          <p:nvPr/>
        </p:nvSpPr>
        <p:spPr>
          <a:xfrm>
            <a:off x="467546" y="5523263"/>
            <a:ext cx="1053204" cy="784781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ln w="31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80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IT as - sablona prezenta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A72407A5-FEAA-4555-A50D-DC877C15C179}" vid="{A9331D35-1901-4D7D-A621-2DFE22CC718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CEITas_šablóna</Template>
  <TotalTime>6709</TotalTime>
  <Words>676</Words>
  <Application>Microsoft Office PowerPoint</Application>
  <PresentationFormat>Prezentácia na obrazovke (4:3)</PresentationFormat>
  <Paragraphs>193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CEIT as - sablona prezentacia</vt:lpstr>
      <vt:lpstr>Prezentácia programu PowerPoint</vt:lpstr>
      <vt:lpstr>CEIT – Basic Facts</vt:lpstr>
      <vt:lpstr>CEIT Group - Milestones</vt:lpstr>
      <vt:lpstr>CEIT Group - structure</vt:lpstr>
      <vt:lpstr>CEIT Group - partnership</vt:lpstr>
      <vt:lpstr>Solutions Overview</vt:lpstr>
      <vt:lpstr>Product Innovation</vt:lpstr>
      <vt:lpstr>Manufacturing, logistic, services</vt:lpstr>
      <vt:lpstr>Process Innovation</vt:lpstr>
      <vt:lpstr>Industrial Automation</vt:lpstr>
      <vt:lpstr>Technical Innovation</vt:lpstr>
      <vt:lpstr>Materials Engineering</vt:lpstr>
      <vt:lpstr>Biomedical Engineering</vt:lpstr>
      <vt:lpstr>Chosen References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CEIT Group introduction</dc:title>
  <dc:creator>Ing. Juraj Hromada, PhD.</dc:creator>
  <cp:lastModifiedBy>Henrieta Tomašcová</cp:lastModifiedBy>
  <cp:revision>159</cp:revision>
  <cp:lastPrinted>2015-01-13T14:42:09Z</cp:lastPrinted>
  <dcterms:created xsi:type="dcterms:W3CDTF">2014-02-16T22:48:20Z</dcterms:created>
  <dcterms:modified xsi:type="dcterms:W3CDTF">2015-04-08T12:19:17Z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2013-05-02T00:00:00Z</vt:filetime>
  </property>
  <property fmtid="{D5CDD505-2E9C-101B-9397-08002B2CF9AE}" pid="3" name="LastSaved">
    <vt:filetime>2013-05-02T00:00:00Z</vt:filetime>
  </property>
</Properties>
</file>