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12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DA89-2411-4C10-8AFB-45522162428F}" type="datetimeFigureOut">
              <a:rPr lang="sk-SK" smtClean="0"/>
              <a:pPr/>
              <a:t>28. 8. 2015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1704-BB99-4E78-8A97-520FEB2C779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DA89-2411-4C10-8AFB-45522162428F}" type="datetimeFigureOut">
              <a:rPr lang="sk-SK" smtClean="0"/>
              <a:pPr/>
              <a:t>28. 8. 2015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1704-BB99-4E78-8A97-520FEB2C779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DA89-2411-4C10-8AFB-45522162428F}" type="datetimeFigureOut">
              <a:rPr lang="sk-SK" smtClean="0"/>
              <a:pPr/>
              <a:t>28. 8. 2015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1704-BB99-4E78-8A97-520FEB2C779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95992"/>
            <a:ext cx="8229600" cy="636815"/>
          </a:xfrm>
        </p:spPr>
        <p:txBody>
          <a:bodyPr/>
          <a:lstStyle/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87929"/>
            <a:ext cx="8229600" cy="4939391"/>
          </a:xfrm>
        </p:spPr>
        <p:txBody>
          <a:bodyPr/>
          <a:lstStyle/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7" name="Zaoblený obdĺžnik 6"/>
          <p:cNvSpPr/>
          <p:nvPr userDrawn="1"/>
        </p:nvSpPr>
        <p:spPr>
          <a:xfrm>
            <a:off x="7884368" y="-99392"/>
            <a:ext cx="1327140" cy="504056"/>
          </a:xfrm>
          <a:prstGeom prst="roundRect">
            <a:avLst/>
          </a:prstGeom>
          <a:solidFill>
            <a:srgbClr val="47474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8" name="Obrázok 7" descr="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820472" y="80348"/>
            <a:ext cx="224335" cy="226800"/>
          </a:xfrm>
          <a:prstGeom prst="rect">
            <a:avLst/>
          </a:prstGeom>
        </p:spPr>
      </p:pic>
      <p:pic>
        <p:nvPicPr>
          <p:cNvPr id="9" name="Obrázok 8" descr="oz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551387" y="84156"/>
            <a:ext cx="228785" cy="226800"/>
          </a:xfrm>
          <a:prstGeom prst="rect">
            <a:avLst/>
          </a:prstGeom>
        </p:spPr>
      </p:pic>
      <p:pic>
        <p:nvPicPr>
          <p:cNvPr id="10" name="Obrázok 9" descr="uv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8290908" y="78724"/>
            <a:ext cx="224335" cy="226800"/>
          </a:xfrm>
          <a:prstGeom prst="rect">
            <a:avLst/>
          </a:prstGeom>
        </p:spPr>
      </p:pic>
      <p:pic>
        <p:nvPicPr>
          <p:cNvPr id="11" name="Obrázok 10" descr="vynalezy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8015984" y="82532"/>
            <a:ext cx="225311" cy="226800"/>
          </a:xfrm>
          <a:prstGeom prst="rect">
            <a:avLst/>
          </a:prstGeom>
        </p:spPr>
      </p:pic>
      <p:sp>
        <p:nvSpPr>
          <p:cNvPr id="13" name="Obdĺžnik 12"/>
          <p:cNvSpPr/>
          <p:nvPr userDrawn="1"/>
        </p:nvSpPr>
        <p:spPr>
          <a:xfrm>
            <a:off x="0" y="476672"/>
            <a:ext cx="9144000" cy="25200"/>
          </a:xfrm>
          <a:prstGeom prst="rect">
            <a:avLst/>
          </a:prstGeom>
          <a:solidFill>
            <a:srgbClr val="D45E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4" name="Zalomená spojnica 13"/>
          <p:cNvCxnSpPr/>
          <p:nvPr userDrawn="1"/>
        </p:nvCxnSpPr>
        <p:spPr>
          <a:xfrm flipV="1">
            <a:off x="0" y="6453336"/>
            <a:ext cx="9144000" cy="144016"/>
          </a:xfrm>
          <a:prstGeom prst="bentConnector3">
            <a:avLst>
              <a:gd name="adj1" fmla="val 91415"/>
            </a:avLst>
          </a:prstGeom>
          <a:ln w="15875">
            <a:solidFill>
              <a:srgbClr val="CF47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ĺžnik 14"/>
          <p:cNvSpPr/>
          <p:nvPr userDrawn="1"/>
        </p:nvSpPr>
        <p:spPr>
          <a:xfrm>
            <a:off x="0" y="6596390"/>
            <a:ext cx="8525933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1100" b="1" noProof="0" dirty="0" smtClean="0">
                <a:solidFill>
                  <a:srgbClr val="474749"/>
                </a:solidFill>
                <a:latin typeface="+mj-lt"/>
                <a:cs typeface="Arial" pitchFamily="34" charset="0"/>
              </a:rPr>
              <a:t>2nd</a:t>
            </a:r>
            <a:r>
              <a:rPr lang="en-GB" sz="1100" b="1" baseline="0" noProof="0" dirty="0" smtClean="0">
                <a:solidFill>
                  <a:srgbClr val="474749"/>
                </a:solidFill>
                <a:latin typeface="+mj-lt"/>
                <a:cs typeface="Arial" pitchFamily="34" charset="0"/>
              </a:rPr>
              <a:t> Symposium on Innovation, cooperation and international transfer of technology, China+16 CEEC Format, September  21-23,2015, Slovakia</a:t>
            </a:r>
            <a:endParaRPr lang="en-GB" sz="1100" b="1" noProof="0" dirty="0">
              <a:solidFill>
                <a:srgbClr val="474749"/>
              </a:solidFill>
              <a:latin typeface="+mj-lt"/>
              <a:cs typeface="Arial" pitchFamily="34" charset="0"/>
            </a:endParaRPr>
          </a:p>
        </p:txBody>
      </p:sp>
      <p:sp>
        <p:nvSpPr>
          <p:cNvPr id="16" name="Obdĺžnik 15"/>
          <p:cNvSpPr/>
          <p:nvPr userDrawn="1"/>
        </p:nvSpPr>
        <p:spPr>
          <a:xfrm>
            <a:off x="8388424" y="6525344"/>
            <a:ext cx="755576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fld id="{A064224A-3DE2-4292-B925-5EA1C6E9BA96}" type="slidenum">
              <a:rPr lang="sk-SK" sz="1100" smtClean="0">
                <a:solidFill>
                  <a:srgbClr val="474749"/>
                </a:solidFill>
                <a:latin typeface="+mj-lt"/>
                <a:cs typeface="Arial" pitchFamily="34" charset="0"/>
              </a:rPr>
              <a:pPr algn="ctr"/>
              <a:t>‹#›</a:t>
            </a:fld>
            <a:endParaRPr lang="sk-SK" sz="1100" dirty="0">
              <a:solidFill>
                <a:srgbClr val="474749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17" name="Obrázok 16" descr="logotyp2.jpg"/>
          <p:cNvPicPr>
            <a:picLocks noChangeAspect="1"/>
          </p:cNvPicPr>
          <p:nvPr userDrawn="1"/>
        </p:nvPicPr>
        <p:blipFill>
          <a:blip r:embed="rId6" cstate="print">
            <a:grayscl/>
          </a:blip>
          <a:stretch>
            <a:fillRect/>
          </a:stretch>
        </p:blipFill>
        <p:spPr>
          <a:xfrm>
            <a:off x="6417506" y="116633"/>
            <a:ext cx="1322846" cy="2663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DA89-2411-4C10-8AFB-45522162428F}" type="datetimeFigureOut">
              <a:rPr lang="sk-SK" smtClean="0"/>
              <a:pPr/>
              <a:t>28. 8. 2015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1704-BB99-4E78-8A97-520FEB2C779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DA89-2411-4C10-8AFB-45522162428F}" type="datetimeFigureOut">
              <a:rPr lang="sk-SK" smtClean="0"/>
              <a:pPr/>
              <a:t>28. 8. 2015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1704-BB99-4E78-8A97-520FEB2C779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DA89-2411-4C10-8AFB-45522162428F}" type="datetimeFigureOut">
              <a:rPr lang="sk-SK" smtClean="0"/>
              <a:pPr/>
              <a:t>28. 8. 2015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1704-BB99-4E78-8A97-520FEB2C779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DA89-2411-4C10-8AFB-45522162428F}" type="datetimeFigureOut">
              <a:rPr lang="sk-SK" smtClean="0"/>
              <a:pPr/>
              <a:t>28. 8. 2015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1704-BB99-4E78-8A97-520FEB2C779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DA89-2411-4C10-8AFB-45522162428F}" type="datetimeFigureOut">
              <a:rPr lang="sk-SK" smtClean="0"/>
              <a:pPr/>
              <a:t>28. 8. 2015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1704-BB99-4E78-8A97-520FEB2C779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DA89-2411-4C10-8AFB-45522162428F}" type="datetimeFigureOut">
              <a:rPr lang="sk-SK" smtClean="0"/>
              <a:pPr/>
              <a:t>28. 8. 2015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1704-BB99-4E78-8A97-520FEB2C779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DA89-2411-4C10-8AFB-45522162428F}" type="datetimeFigureOut">
              <a:rPr lang="sk-SK" smtClean="0"/>
              <a:pPr/>
              <a:t>28. 8. 2015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81704-BB99-4E78-8A97-520FEB2C779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2DA89-2411-4C10-8AFB-45522162428F}" type="datetimeFigureOut">
              <a:rPr lang="sk-SK" smtClean="0"/>
              <a:pPr/>
              <a:t>28. 8. 2015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81704-BB99-4E78-8A97-520FEB2C779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80000" rtl="0" eaLnBrk="1" latinLnBrk="0" hangingPunct="1">
        <a:spcBef>
          <a:spcPts val="200"/>
        </a:spcBef>
        <a:spcAft>
          <a:spcPts val="200"/>
        </a:spcAft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180000" rtl="0" eaLnBrk="1" latinLnBrk="0" hangingPunct="1">
        <a:spcBef>
          <a:spcPts val="200"/>
        </a:spcBef>
        <a:spcAft>
          <a:spcPts val="20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180000" rtl="0" eaLnBrk="1" latinLnBrk="0" hangingPunct="1">
        <a:spcBef>
          <a:spcPts val="200"/>
        </a:spcBef>
        <a:spcAft>
          <a:spcPts val="2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180000" rtl="0" eaLnBrk="1" latinLnBrk="0" hangingPunct="1">
        <a:spcBef>
          <a:spcPts val="200"/>
        </a:spcBef>
        <a:spcAft>
          <a:spcPts val="20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180000" rtl="0" eaLnBrk="1" latinLnBrk="0" hangingPunct="1">
        <a:spcBef>
          <a:spcPts val="200"/>
        </a:spcBef>
        <a:spcAft>
          <a:spcPts val="20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hyperlink" Target="http://www.upv.sk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lubos.priezvisko@indprop.gov.sk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ĺžnik 3"/>
          <p:cNvSpPr/>
          <p:nvPr/>
        </p:nvSpPr>
        <p:spPr>
          <a:xfrm>
            <a:off x="4860032" y="188640"/>
            <a:ext cx="4536504" cy="1152128"/>
          </a:xfrm>
          <a:prstGeom prst="roundRect">
            <a:avLst/>
          </a:prstGeom>
          <a:solidFill>
            <a:srgbClr val="47474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5" name="Obrázok 4" descr="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4271" y="332656"/>
            <a:ext cx="890217" cy="900000"/>
          </a:xfrm>
          <a:prstGeom prst="rect">
            <a:avLst/>
          </a:prstGeom>
        </p:spPr>
      </p:pic>
      <p:pic>
        <p:nvPicPr>
          <p:cNvPr id="6" name="Obrázok 5" descr="o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54776" y="332656"/>
            <a:ext cx="907877" cy="900000"/>
          </a:xfrm>
          <a:prstGeom prst="rect">
            <a:avLst/>
          </a:prstGeom>
        </p:spPr>
      </p:pic>
      <p:pic>
        <p:nvPicPr>
          <p:cNvPr id="7" name="Obrázok 6" descr="u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8" y="332656"/>
            <a:ext cx="890217" cy="900000"/>
          </a:xfrm>
          <a:prstGeom prst="rect">
            <a:avLst/>
          </a:prstGeom>
        </p:spPr>
      </p:pic>
      <p:pic>
        <p:nvPicPr>
          <p:cNvPr id="8" name="Obrázok 7" descr="vynalez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6056" y="332656"/>
            <a:ext cx="894092" cy="900000"/>
          </a:xfrm>
          <a:prstGeom prst="rect">
            <a:avLst/>
          </a:prstGeom>
        </p:spPr>
      </p:pic>
      <p:sp>
        <p:nvSpPr>
          <p:cNvPr id="9" name="Zaoblený obdĺžnik 8"/>
          <p:cNvSpPr/>
          <p:nvPr/>
        </p:nvSpPr>
        <p:spPr>
          <a:xfrm>
            <a:off x="2267744" y="3979186"/>
            <a:ext cx="6120680" cy="1152128"/>
          </a:xfrm>
          <a:prstGeom prst="roundRect">
            <a:avLst/>
          </a:prstGeom>
          <a:solidFill>
            <a:srgbClr val="CF474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0" name="Obdĺžnik 9"/>
          <p:cNvSpPr/>
          <p:nvPr/>
        </p:nvSpPr>
        <p:spPr>
          <a:xfrm>
            <a:off x="2411759" y="4051194"/>
            <a:ext cx="5808875" cy="18466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30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The </a:t>
            </a:r>
            <a:r>
              <a:rPr lang="en-GB" sz="3000" b="1" dirty="0" err="1" smtClean="0">
                <a:solidFill>
                  <a:schemeClr val="bg1"/>
                </a:solidFill>
                <a:latin typeface="+mj-lt"/>
                <a:cs typeface="Arial" pitchFamily="34" charset="0"/>
              </a:rPr>
              <a:t>Visegrad</a:t>
            </a:r>
            <a:r>
              <a:rPr lang="en-GB" sz="30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 Patent Institute (VPI)</a:t>
            </a:r>
          </a:p>
          <a:p>
            <a:r>
              <a:rPr lang="en-GB" sz="2400" i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The role and tasks of VPI</a:t>
            </a:r>
          </a:p>
          <a:p>
            <a:endParaRPr lang="en-GB" sz="3000" b="1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  <a:p>
            <a:endParaRPr lang="en-GB" sz="30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2411760" y="5405154"/>
            <a:ext cx="545925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2000" b="1" dirty="0" err="1" smtClean="0">
                <a:solidFill>
                  <a:srgbClr val="474749"/>
                </a:solidFill>
                <a:latin typeface="+mj-lt"/>
                <a:cs typeface="Arial" pitchFamily="34" charset="0"/>
              </a:rPr>
              <a:t>Ľuboš</a:t>
            </a:r>
            <a:r>
              <a:rPr lang="en-GB" sz="2000" b="1" dirty="0" smtClean="0">
                <a:solidFill>
                  <a:srgbClr val="474749"/>
                </a:solidFill>
                <a:latin typeface="+mj-lt"/>
                <a:cs typeface="Arial" pitchFamily="34" charset="0"/>
              </a:rPr>
              <a:t> </a:t>
            </a:r>
            <a:r>
              <a:rPr lang="en-GB" sz="2000" b="1" dirty="0" err="1" smtClean="0">
                <a:solidFill>
                  <a:srgbClr val="474749"/>
                </a:solidFill>
                <a:latin typeface="+mj-lt"/>
                <a:cs typeface="Arial" pitchFamily="34" charset="0"/>
              </a:rPr>
              <a:t>Knoth</a:t>
            </a:r>
            <a:r>
              <a:rPr lang="en-GB" sz="2000" b="1" dirty="0" smtClean="0">
                <a:solidFill>
                  <a:srgbClr val="474749"/>
                </a:solidFill>
                <a:latin typeface="+mj-lt"/>
                <a:cs typeface="Arial" pitchFamily="34" charset="0"/>
              </a:rPr>
              <a:t>, </a:t>
            </a:r>
          </a:p>
          <a:p>
            <a:r>
              <a:rPr lang="en-GB" sz="2000" dirty="0" smtClean="0">
                <a:solidFill>
                  <a:srgbClr val="474749"/>
                </a:solidFill>
                <a:latin typeface="+mj-lt"/>
                <a:cs typeface="Arial" pitchFamily="34" charset="0"/>
              </a:rPr>
              <a:t>President of the Industrial Property Office of the Slovak Republic</a:t>
            </a:r>
            <a:endParaRPr lang="en-GB" sz="2000" dirty="0">
              <a:solidFill>
                <a:srgbClr val="474749"/>
              </a:solidFill>
              <a:latin typeface="+mj-lt"/>
              <a:cs typeface="Arial" pitchFamily="34" charset="0"/>
            </a:endParaRPr>
          </a:p>
        </p:txBody>
      </p:sp>
      <p:cxnSp>
        <p:nvCxnSpPr>
          <p:cNvPr id="13" name="Zalomená spojnica 12"/>
          <p:cNvCxnSpPr/>
          <p:nvPr/>
        </p:nvCxnSpPr>
        <p:spPr>
          <a:xfrm flipV="1">
            <a:off x="0" y="6453336"/>
            <a:ext cx="9144000" cy="144016"/>
          </a:xfrm>
          <a:prstGeom prst="bentConnector3">
            <a:avLst>
              <a:gd name="adj1" fmla="val 83279"/>
            </a:avLst>
          </a:prstGeom>
          <a:ln w="15875">
            <a:solidFill>
              <a:srgbClr val="CF47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ĺžnik 13"/>
          <p:cNvSpPr/>
          <p:nvPr/>
        </p:nvSpPr>
        <p:spPr>
          <a:xfrm>
            <a:off x="7617316" y="6474822"/>
            <a:ext cx="1512168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1600" dirty="0" err="1" smtClean="0">
                <a:solidFill>
                  <a:srgbClr val="474749"/>
                </a:solidFill>
                <a:latin typeface="+mj-lt"/>
                <a:cs typeface="Arial" pitchFamily="34" charset="0"/>
              </a:rPr>
              <a:t>www.upv.sk</a:t>
            </a:r>
            <a:endParaRPr lang="sk-SK" sz="1600" dirty="0">
              <a:solidFill>
                <a:srgbClr val="474749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15" name="Obrázok 14" descr="logotypy2a.jpg"/>
          <p:cNvPicPr>
            <a:picLocks noChangeAspect="1"/>
          </p:cNvPicPr>
          <p:nvPr/>
        </p:nvPicPr>
        <p:blipFill>
          <a:blip r:embed="rId6" cstate="print">
            <a:grayscl/>
          </a:blip>
          <a:stretch>
            <a:fillRect/>
          </a:stretch>
        </p:blipFill>
        <p:spPr>
          <a:xfrm>
            <a:off x="4894536" y="1602922"/>
            <a:ext cx="3234176" cy="53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0" y="476672"/>
            <a:ext cx="9144000" cy="25200"/>
          </a:xfrm>
          <a:prstGeom prst="rect">
            <a:avLst/>
          </a:prstGeom>
          <a:solidFill>
            <a:srgbClr val="D45E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179513" y="4278904"/>
            <a:ext cx="367240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Meno</a:t>
            </a:r>
            <a:endParaRPr lang="sk-SK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Zalomená spojnica 7"/>
          <p:cNvCxnSpPr/>
          <p:nvPr/>
        </p:nvCxnSpPr>
        <p:spPr>
          <a:xfrm flipV="1">
            <a:off x="0" y="6453336"/>
            <a:ext cx="9144000" cy="144016"/>
          </a:xfrm>
          <a:prstGeom prst="bentConnector3">
            <a:avLst>
              <a:gd name="adj1" fmla="val 91415"/>
            </a:avLst>
          </a:prstGeom>
          <a:ln w="15875">
            <a:solidFill>
              <a:srgbClr val="CF47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ĺžnik 8"/>
          <p:cNvSpPr/>
          <p:nvPr/>
        </p:nvSpPr>
        <p:spPr>
          <a:xfrm>
            <a:off x="0" y="6596390"/>
            <a:ext cx="8507505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1100" b="1" dirty="0" smtClean="0">
                <a:solidFill>
                  <a:srgbClr val="474749"/>
                </a:solidFill>
                <a:cs typeface="Arial" pitchFamily="34" charset="0"/>
              </a:rPr>
              <a:t>2nd Symposium on Innovation, cooperation and international transfer of technology, China+16 CEEC Format, September  21-23,2015, Slovakia</a:t>
            </a:r>
            <a:endParaRPr lang="en-GB" sz="1100" b="1" dirty="0">
              <a:solidFill>
                <a:srgbClr val="474749"/>
              </a:solidFill>
              <a:cs typeface="Arial" pitchFamily="34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251520" y="1052736"/>
            <a:ext cx="871296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latin typeface="Arial" pitchFamily="34" charset="0"/>
                <a:cs typeface="Arial" pitchFamily="34" charset="0"/>
              </a:rPr>
              <a:t>   </a:t>
            </a:r>
            <a:endParaRPr lang="sk-SK" sz="1400" dirty="0" smtClean="0">
              <a:latin typeface="Arial" pitchFamily="34" charset="0"/>
              <a:cs typeface="Arial" pitchFamily="34" charset="0"/>
            </a:endParaRPr>
          </a:p>
          <a:p>
            <a:endParaRPr lang="sk-SK" sz="1400" dirty="0" smtClean="0">
              <a:latin typeface="Arial" pitchFamily="34" charset="0"/>
              <a:cs typeface="Arial" pitchFamily="34" charset="0"/>
            </a:endParaRPr>
          </a:p>
          <a:p>
            <a:endParaRPr lang="sk-SK" dirty="0">
              <a:latin typeface="Arial" pitchFamily="34" charset="0"/>
              <a:cs typeface="Arial" pitchFamily="34" charset="0"/>
            </a:endParaRPr>
          </a:p>
          <a:p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endParaRPr lang="sk-SK" dirty="0">
              <a:latin typeface="Arial" pitchFamily="34" charset="0"/>
              <a:cs typeface="Arial" pitchFamily="34" charset="0"/>
            </a:endParaRPr>
          </a:p>
          <a:p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aoblený obdĺžnik 10"/>
          <p:cNvSpPr/>
          <p:nvPr/>
        </p:nvSpPr>
        <p:spPr>
          <a:xfrm>
            <a:off x="7884368" y="-99392"/>
            <a:ext cx="1327140" cy="504056"/>
          </a:xfrm>
          <a:prstGeom prst="roundRect">
            <a:avLst/>
          </a:prstGeom>
          <a:solidFill>
            <a:srgbClr val="47474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12" name="Obrázok 11" descr="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20472" y="80348"/>
            <a:ext cx="224335" cy="226800"/>
          </a:xfrm>
          <a:prstGeom prst="rect">
            <a:avLst/>
          </a:prstGeom>
        </p:spPr>
      </p:pic>
      <p:pic>
        <p:nvPicPr>
          <p:cNvPr id="13" name="Obrázok 12" descr="o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51387" y="84156"/>
            <a:ext cx="228785" cy="226800"/>
          </a:xfrm>
          <a:prstGeom prst="rect">
            <a:avLst/>
          </a:prstGeom>
        </p:spPr>
      </p:pic>
      <p:pic>
        <p:nvPicPr>
          <p:cNvPr id="14" name="Obrázok 13" descr="u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90908" y="78724"/>
            <a:ext cx="224335" cy="226800"/>
          </a:xfrm>
          <a:prstGeom prst="rect">
            <a:avLst/>
          </a:prstGeom>
        </p:spPr>
      </p:pic>
      <p:pic>
        <p:nvPicPr>
          <p:cNvPr id="15" name="Obrázok 14" descr="vynalez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015984" y="82532"/>
            <a:ext cx="225311" cy="226800"/>
          </a:xfrm>
          <a:prstGeom prst="rect">
            <a:avLst/>
          </a:prstGeom>
        </p:spPr>
      </p:pic>
      <p:sp>
        <p:nvSpPr>
          <p:cNvPr id="16" name="Obdĺžnik 15"/>
          <p:cNvSpPr/>
          <p:nvPr/>
        </p:nvSpPr>
        <p:spPr>
          <a:xfrm>
            <a:off x="827584" y="2276872"/>
            <a:ext cx="5363096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sk-SK" sz="3200" b="1" dirty="0" err="1" smtClean="0">
                <a:solidFill>
                  <a:srgbClr val="474749"/>
                </a:solidFill>
                <a:latin typeface="+mj-lt"/>
                <a:cs typeface="Arial" pitchFamily="34" charset="0"/>
              </a:rPr>
              <a:t>Thank</a:t>
            </a:r>
            <a:r>
              <a:rPr lang="sk-SK" sz="3200" b="1" dirty="0" smtClean="0">
                <a:solidFill>
                  <a:srgbClr val="474749"/>
                </a:solidFill>
                <a:latin typeface="+mj-lt"/>
                <a:cs typeface="Arial" pitchFamily="34" charset="0"/>
              </a:rPr>
              <a:t> </a:t>
            </a:r>
            <a:r>
              <a:rPr lang="sk-SK" sz="3200" b="1" dirty="0" err="1" smtClean="0">
                <a:solidFill>
                  <a:srgbClr val="474749"/>
                </a:solidFill>
                <a:latin typeface="+mj-lt"/>
                <a:cs typeface="Arial" pitchFamily="34" charset="0"/>
              </a:rPr>
              <a:t>you</a:t>
            </a:r>
            <a:r>
              <a:rPr lang="sk-SK" sz="3200" b="1" dirty="0" smtClean="0">
                <a:solidFill>
                  <a:srgbClr val="474749"/>
                </a:solidFill>
                <a:latin typeface="+mj-lt"/>
                <a:cs typeface="Arial" pitchFamily="34" charset="0"/>
              </a:rPr>
              <a:t> </a:t>
            </a:r>
            <a:r>
              <a:rPr lang="sk-SK" sz="3200" b="1" dirty="0" err="1" smtClean="0">
                <a:solidFill>
                  <a:srgbClr val="474749"/>
                </a:solidFill>
                <a:latin typeface="+mj-lt"/>
                <a:cs typeface="Arial" pitchFamily="34" charset="0"/>
              </a:rPr>
              <a:t>for</a:t>
            </a:r>
            <a:r>
              <a:rPr lang="sk-SK" sz="3200" b="1" dirty="0" smtClean="0">
                <a:solidFill>
                  <a:srgbClr val="474749"/>
                </a:solidFill>
                <a:latin typeface="+mj-lt"/>
                <a:cs typeface="Arial" pitchFamily="34" charset="0"/>
              </a:rPr>
              <a:t> </a:t>
            </a:r>
            <a:r>
              <a:rPr lang="sk-SK" sz="3200" b="1" dirty="0" err="1" smtClean="0">
                <a:solidFill>
                  <a:srgbClr val="474749"/>
                </a:solidFill>
                <a:latin typeface="+mj-lt"/>
                <a:cs typeface="Arial" pitchFamily="34" charset="0"/>
              </a:rPr>
              <a:t>your</a:t>
            </a:r>
            <a:r>
              <a:rPr lang="sk-SK" sz="3200" b="1" dirty="0" smtClean="0">
                <a:solidFill>
                  <a:srgbClr val="474749"/>
                </a:solidFill>
                <a:latin typeface="+mj-lt"/>
                <a:cs typeface="Arial" pitchFamily="34" charset="0"/>
              </a:rPr>
              <a:t> </a:t>
            </a:r>
            <a:r>
              <a:rPr lang="sk-SK" sz="3200" b="1" dirty="0" err="1" smtClean="0">
                <a:solidFill>
                  <a:srgbClr val="474749"/>
                </a:solidFill>
                <a:latin typeface="+mj-lt"/>
                <a:cs typeface="Arial" pitchFamily="34" charset="0"/>
              </a:rPr>
              <a:t>attention</a:t>
            </a:r>
            <a:r>
              <a:rPr lang="sk-SK" sz="3200" b="1" dirty="0" smtClean="0">
                <a:solidFill>
                  <a:srgbClr val="474749"/>
                </a:solidFill>
                <a:latin typeface="+mj-lt"/>
                <a:cs typeface="Arial" pitchFamily="34" charset="0"/>
              </a:rPr>
              <a:t>! </a:t>
            </a:r>
          </a:p>
          <a:p>
            <a:pPr algn="r"/>
            <a:endParaRPr lang="sk-SK" sz="1600" dirty="0" smtClean="0">
              <a:solidFill>
                <a:srgbClr val="474749"/>
              </a:solidFill>
              <a:latin typeface="+mj-lt"/>
              <a:cs typeface="Arial" pitchFamily="34" charset="0"/>
            </a:endParaRPr>
          </a:p>
          <a:p>
            <a:pPr algn="r"/>
            <a:r>
              <a:rPr lang="sk-SK" sz="2000" dirty="0" smtClean="0">
                <a:solidFill>
                  <a:srgbClr val="474749"/>
                </a:solidFill>
                <a:latin typeface="+mj-lt"/>
                <a:cs typeface="Arial" pitchFamily="34" charset="0"/>
              </a:rPr>
              <a:t>Ľuboš </a:t>
            </a:r>
            <a:r>
              <a:rPr lang="sk-SK" sz="2000" dirty="0" err="1" smtClean="0">
                <a:solidFill>
                  <a:srgbClr val="474749"/>
                </a:solidFill>
                <a:latin typeface="+mj-lt"/>
                <a:cs typeface="Arial" pitchFamily="34" charset="0"/>
              </a:rPr>
              <a:t>Knoth</a:t>
            </a:r>
            <a:endParaRPr lang="sk-SK" sz="2000" dirty="0" smtClean="0">
              <a:solidFill>
                <a:srgbClr val="474749"/>
              </a:solidFill>
              <a:latin typeface="+mj-lt"/>
              <a:cs typeface="Arial" pitchFamily="34" charset="0"/>
            </a:endParaRPr>
          </a:p>
          <a:p>
            <a:pPr algn="r"/>
            <a:r>
              <a:rPr lang="sk-SK" sz="2000" dirty="0" err="1" smtClean="0">
                <a:solidFill>
                  <a:srgbClr val="474749"/>
                </a:solidFill>
                <a:latin typeface="+mj-lt"/>
                <a:cs typeface="Arial" pitchFamily="34" charset="0"/>
              </a:rPr>
              <a:t>President</a:t>
            </a:r>
            <a:endParaRPr lang="sk-SK" sz="2000" dirty="0" smtClean="0">
              <a:solidFill>
                <a:srgbClr val="474749"/>
              </a:solidFill>
              <a:latin typeface="+mj-lt"/>
              <a:cs typeface="Arial" pitchFamily="34" charset="0"/>
            </a:endParaRPr>
          </a:p>
          <a:p>
            <a:pPr algn="r"/>
            <a:r>
              <a:rPr lang="sk-SK" sz="2000" dirty="0" err="1" smtClean="0">
                <a:solidFill>
                  <a:srgbClr val="474749"/>
                </a:solidFill>
                <a:latin typeface="+mj-lt"/>
                <a:cs typeface="Arial" pitchFamily="34" charset="0"/>
              </a:rPr>
              <a:t>Industrial</a:t>
            </a:r>
            <a:r>
              <a:rPr lang="sk-SK" sz="2000" dirty="0" smtClean="0">
                <a:solidFill>
                  <a:srgbClr val="474749"/>
                </a:solidFill>
                <a:latin typeface="+mj-lt"/>
                <a:cs typeface="Arial" pitchFamily="34" charset="0"/>
              </a:rPr>
              <a:t> </a:t>
            </a:r>
            <a:r>
              <a:rPr lang="sk-SK" sz="2000" dirty="0" err="1" smtClean="0">
                <a:solidFill>
                  <a:srgbClr val="474749"/>
                </a:solidFill>
                <a:latin typeface="+mj-lt"/>
                <a:cs typeface="Arial" pitchFamily="34" charset="0"/>
              </a:rPr>
              <a:t>Property</a:t>
            </a:r>
            <a:r>
              <a:rPr lang="sk-SK" sz="2000" dirty="0" smtClean="0">
                <a:solidFill>
                  <a:srgbClr val="474749"/>
                </a:solidFill>
                <a:latin typeface="+mj-lt"/>
                <a:cs typeface="Arial" pitchFamily="34" charset="0"/>
              </a:rPr>
              <a:t> Office </a:t>
            </a:r>
            <a:r>
              <a:rPr lang="sk-SK" sz="2000" dirty="0" err="1" smtClean="0">
                <a:solidFill>
                  <a:srgbClr val="474749"/>
                </a:solidFill>
                <a:latin typeface="+mj-lt"/>
                <a:cs typeface="Arial" pitchFamily="34" charset="0"/>
              </a:rPr>
              <a:t>of</a:t>
            </a:r>
            <a:r>
              <a:rPr lang="sk-SK" sz="2000" dirty="0" smtClean="0">
                <a:solidFill>
                  <a:srgbClr val="474749"/>
                </a:solidFill>
                <a:latin typeface="+mj-lt"/>
                <a:cs typeface="Arial" pitchFamily="34" charset="0"/>
              </a:rPr>
              <a:t> </a:t>
            </a:r>
            <a:r>
              <a:rPr lang="sk-SK" sz="2000" dirty="0" err="1" smtClean="0">
                <a:solidFill>
                  <a:srgbClr val="474749"/>
                </a:solidFill>
                <a:latin typeface="+mj-lt"/>
                <a:cs typeface="Arial" pitchFamily="34" charset="0"/>
              </a:rPr>
              <a:t>the</a:t>
            </a:r>
            <a:r>
              <a:rPr lang="sk-SK" sz="2000" dirty="0" smtClean="0">
                <a:solidFill>
                  <a:srgbClr val="474749"/>
                </a:solidFill>
                <a:latin typeface="+mj-lt"/>
                <a:cs typeface="Arial" pitchFamily="34" charset="0"/>
              </a:rPr>
              <a:t> SR</a:t>
            </a:r>
          </a:p>
          <a:p>
            <a:pPr algn="r"/>
            <a:endParaRPr lang="sk-SK" sz="2000" dirty="0" smtClean="0">
              <a:solidFill>
                <a:srgbClr val="474749"/>
              </a:solidFill>
              <a:latin typeface="+mj-lt"/>
              <a:cs typeface="Arial" pitchFamily="34" charset="0"/>
            </a:endParaRPr>
          </a:p>
          <a:p>
            <a:pPr algn="r"/>
            <a:r>
              <a:rPr lang="sk-SK" sz="2000" dirty="0" err="1" smtClean="0">
                <a:solidFill>
                  <a:srgbClr val="474749"/>
                </a:solidFill>
                <a:latin typeface="+mj-lt"/>
                <a:cs typeface="Arial" pitchFamily="34" charset="0"/>
                <a:hlinkClick r:id="rId6"/>
              </a:rPr>
              <a:t>lubos.knoth@indprop.gov.sk</a:t>
            </a:r>
            <a:endParaRPr lang="sk-SK" sz="2000" dirty="0" smtClean="0">
              <a:solidFill>
                <a:srgbClr val="474749"/>
              </a:solidFill>
              <a:latin typeface="+mj-lt"/>
              <a:cs typeface="Arial" pitchFamily="34" charset="0"/>
            </a:endParaRPr>
          </a:p>
          <a:p>
            <a:pPr algn="r"/>
            <a:endParaRPr lang="sk-SK" sz="2000" dirty="0" smtClean="0">
              <a:solidFill>
                <a:srgbClr val="474749"/>
              </a:solidFill>
              <a:latin typeface="+mj-lt"/>
              <a:cs typeface="Arial" pitchFamily="34" charset="0"/>
            </a:endParaRPr>
          </a:p>
          <a:p>
            <a:pPr algn="r"/>
            <a:r>
              <a:rPr lang="sk-SK" sz="2000" dirty="0" err="1" smtClean="0">
                <a:solidFill>
                  <a:srgbClr val="474749"/>
                </a:solidFill>
                <a:latin typeface="+mj-lt"/>
                <a:cs typeface="Arial" pitchFamily="34" charset="0"/>
                <a:hlinkClick r:id="rId7"/>
              </a:rPr>
              <a:t>www.upv.sk</a:t>
            </a:r>
            <a:endParaRPr lang="sk-SK" sz="2000" dirty="0" smtClean="0">
              <a:solidFill>
                <a:srgbClr val="474749"/>
              </a:solidFill>
              <a:latin typeface="+mj-lt"/>
              <a:cs typeface="Arial" pitchFamily="34" charset="0"/>
            </a:endParaRPr>
          </a:p>
          <a:p>
            <a:endParaRPr lang="sk-SK" sz="1600" dirty="0" smtClean="0">
              <a:solidFill>
                <a:srgbClr val="474749"/>
              </a:solidFill>
              <a:latin typeface="+mj-lt"/>
              <a:cs typeface="Arial" pitchFamily="34" charset="0"/>
            </a:endParaRPr>
          </a:p>
          <a:p>
            <a:endParaRPr lang="sk-SK" sz="1600" dirty="0">
              <a:solidFill>
                <a:srgbClr val="474749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17" name="Obrázok 16" descr="logotyp2.jpg"/>
          <p:cNvPicPr>
            <a:picLocks noChangeAspect="1"/>
          </p:cNvPicPr>
          <p:nvPr/>
        </p:nvPicPr>
        <p:blipFill>
          <a:blip r:embed="rId8" cstate="print">
            <a:grayscl/>
          </a:blip>
          <a:stretch>
            <a:fillRect/>
          </a:stretch>
        </p:blipFill>
        <p:spPr>
          <a:xfrm>
            <a:off x="6417506" y="116633"/>
            <a:ext cx="1322846" cy="266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Vision</a:t>
            </a:r>
            <a:endParaRPr lang="en-GB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dirty="0" smtClean="0"/>
              <a:t>Strong </a:t>
            </a:r>
            <a:r>
              <a:rPr lang="en-GB" b="1" dirty="0" smtClean="0"/>
              <a:t>political will </a:t>
            </a:r>
            <a:r>
              <a:rPr lang="en-GB" dirty="0" smtClean="0"/>
              <a:t>to support innovations within the </a:t>
            </a:r>
            <a:r>
              <a:rPr lang="en-GB" dirty="0" err="1" smtClean="0"/>
              <a:t>Visegrad</a:t>
            </a:r>
            <a:r>
              <a:rPr lang="en-GB" dirty="0" smtClean="0"/>
              <a:t> Group (V4)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dirty="0" smtClean="0"/>
              <a:t>Long-established and </a:t>
            </a:r>
            <a:r>
              <a:rPr lang="en-GB" b="1" dirty="0" smtClean="0"/>
              <a:t>developed cooperation</a:t>
            </a:r>
            <a:r>
              <a:rPr lang="en-GB" dirty="0" smtClean="0"/>
              <a:t> of the patent offices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dirty="0" smtClean="0"/>
              <a:t>Missing international search authority in the CEE region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dirty="0" smtClean="0"/>
              <a:t>Focus on </a:t>
            </a:r>
            <a:r>
              <a:rPr lang="en-GB" b="1" dirty="0" smtClean="0"/>
              <a:t>patent quality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dirty="0" smtClean="0"/>
              <a:t>Economic growth impulse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pic>
        <p:nvPicPr>
          <p:cNvPr id="6" name="Obrázok 5" descr="380px-Visegrad_group_countries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78555" y="4076980"/>
            <a:ext cx="2813797" cy="2184395"/>
          </a:xfrm>
          <a:prstGeom prst="rect">
            <a:avLst/>
          </a:prstGeom>
        </p:spPr>
      </p:pic>
      <p:pic>
        <p:nvPicPr>
          <p:cNvPr id="7" name="Obrázok 6" descr="EN_web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0237" y="5174416"/>
            <a:ext cx="3576917" cy="1173380"/>
          </a:xfrm>
          <a:prstGeom prst="rect">
            <a:avLst/>
          </a:prstGeom>
        </p:spPr>
      </p:pic>
      <p:pic>
        <p:nvPicPr>
          <p:cNvPr id="8" name="Obrázok 7" descr="V4_loga_midd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30370" y="4105835"/>
            <a:ext cx="1742602" cy="11923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Definition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dirty="0" smtClean="0"/>
              <a:t>VPI is an </a:t>
            </a:r>
            <a:r>
              <a:rPr lang="en-GB" b="1" dirty="0" smtClean="0"/>
              <a:t>intergovernmental organization</a:t>
            </a:r>
            <a:r>
              <a:rPr lang="en-GB" dirty="0" smtClean="0"/>
              <a:t> for cooperation in the field of patents established by the four </a:t>
            </a:r>
            <a:r>
              <a:rPr lang="en-GB" dirty="0" err="1" smtClean="0"/>
              <a:t>Visegrad</a:t>
            </a:r>
            <a:r>
              <a:rPr lang="en-GB" dirty="0" smtClean="0"/>
              <a:t> countries (CZ, SK, H, PL)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dirty="0" smtClean="0"/>
              <a:t>The </a:t>
            </a:r>
            <a:r>
              <a:rPr lang="en-GB" b="1" dirty="0" smtClean="0"/>
              <a:t>Agreement on the </a:t>
            </a:r>
            <a:r>
              <a:rPr lang="en-GB" b="1" dirty="0" err="1" smtClean="0"/>
              <a:t>Visegrad</a:t>
            </a:r>
            <a:r>
              <a:rPr lang="en-GB" b="1" dirty="0" smtClean="0"/>
              <a:t> Patent Institute </a:t>
            </a:r>
            <a:r>
              <a:rPr lang="en-GB" dirty="0" smtClean="0"/>
              <a:t>was signed in Bratislava on 26 February 2015 by heads of the four national IP offices, as the duly authorized representatives of their governments.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dirty="0" smtClean="0"/>
              <a:t>The national </a:t>
            </a:r>
            <a:r>
              <a:rPr lang="en-GB" sz="2100" b="1" dirty="0" smtClean="0"/>
              <a:t>ratification procedures </a:t>
            </a:r>
            <a:r>
              <a:rPr lang="en-GB" dirty="0" smtClean="0"/>
              <a:t>are finalised in SK and H (in CZ and P expected soon)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dirty="0" smtClean="0"/>
              <a:t>The structure of the VPI follows the already existing and successful model of the Nordic Patent Institute (NPI): the governance of the VPI will be ensured by its </a:t>
            </a:r>
            <a:r>
              <a:rPr lang="en-GB" sz="2100" b="1" dirty="0" smtClean="0"/>
              <a:t>Administrative Board </a:t>
            </a:r>
            <a:r>
              <a:rPr lang="en-GB" dirty="0" smtClean="0"/>
              <a:t>and the VPI’s </a:t>
            </a:r>
            <a:r>
              <a:rPr lang="en-GB" sz="2100" b="1" dirty="0" smtClean="0"/>
              <a:t>Secretariat</a:t>
            </a:r>
            <a:r>
              <a:rPr lang="en-GB" dirty="0" smtClean="0"/>
              <a:t> headed by the </a:t>
            </a:r>
            <a:r>
              <a:rPr lang="en-GB" sz="2100" b="1" dirty="0" smtClean="0"/>
              <a:t>Director</a:t>
            </a:r>
            <a:r>
              <a:rPr lang="en-GB" dirty="0" smtClean="0"/>
              <a:t> will be responsible for the organization, day-to-day management and administrative support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Role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The VPI will act as the </a:t>
            </a:r>
            <a:r>
              <a:rPr lang="en-US" b="1" dirty="0" smtClean="0"/>
              <a:t>International Searching Authority</a:t>
            </a:r>
            <a:r>
              <a:rPr lang="en-US" dirty="0" smtClean="0"/>
              <a:t> (ISA) and </a:t>
            </a:r>
            <a:r>
              <a:rPr lang="en-US" b="1" dirty="0" smtClean="0"/>
              <a:t>International Preliminary Examining Authority</a:t>
            </a:r>
            <a:r>
              <a:rPr lang="en-US" dirty="0" smtClean="0"/>
              <a:t> (IPEA) under the </a:t>
            </a:r>
            <a:r>
              <a:rPr lang="en-US" b="1" dirty="0" smtClean="0"/>
              <a:t>Patent Cooperation Treaty</a:t>
            </a:r>
            <a:r>
              <a:rPr lang="en-US" dirty="0" smtClean="0"/>
              <a:t> (PCT)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For applicants from the V4 countries (and from some adjacent countries as well, like Lithuania and Romania) VPI will provide </a:t>
            </a:r>
            <a:r>
              <a:rPr lang="en-US" b="1" dirty="0" smtClean="0"/>
              <a:t>search reports </a:t>
            </a:r>
            <a:r>
              <a:rPr lang="en-US" dirty="0" smtClean="0"/>
              <a:t>and </a:t>
            </a:r>
            <a:r>
              <a:rPr lang="en-US" b="1" dirty="0" smtClean="0"/>
              <a:t>preliminary opinions</a:t>
            </a:r>
            <a:r>
              <a:rPr lang="en-US" dirty="0" smtClean="0"/>
              <a:t> on the possibility to obtain a patent for their invention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It is planned that VPI will also offer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en-US" b="1" dirty="0" smtClean="0"/>
              <a:t>international-type searches</a:t>
            </a:r>
            <a:r>
              <a:rPr lang="en-US" dirty="0" smtClean="0"/>
              <a:t> and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en-US" b="1" dirty="0" smtClean="0"/>
              <a:t>supplementary international searches</a:t>
            </a:r>
            <a:endParaRPr lang="sk-SK" b="1" dirty="0" smtClean="0"/>
          </a:p>
        </p:txBody>
      </p:sp>
      <p:pic>
        <p:nvPicPr>
          <p:cNvPr id="4" name="Obrázok 3" descr="PC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9602" y="4547349"/>
            <a:ext cx="2749439" cy="1539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patentIP-300x274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3232897" y="2912969"/>
            <a:ext cx="2857500" cy="260985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Goals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The VPI will serve the goals of </a:t>
            </a:r>
            <a:r>
              <a:rPr lang="en-US" b="1" dirty="0" smtClean="0"/>
              <a:t>fostering innovation</a:t>
            </a:r>
            <a:r>
              <a:rPr lang="en-US" dirty="0" smtClean="0"/>
              <a:t> and </a:t>
            </a:r>
            <a:r>
              <a:rPr lang="en-US" b="1" dirty="0" smtClean="0"/>
              <a:t>creativity</a:t>
            </a:r>
            <a:r>
              <a:rPr lang="en-US" dirty="0" smtClean="0"/>
              <a:t> as well as </a:t>
            </a:r>
            <a:r>
              <a:rPr lang="en-US" b="1" dirty="0" smtClean="0"/>
              <a:t>promoting economic growth</a:t>
            </a:r>
            <a:r>
              <a:rPr lang="en-US" dirty="0" smtClean="0"/>
              <a:t> and </a:t>
            </a:r>
            <a:r>
              <a:rPr lang="en-US" b="1" dirty="0" smtClean="0"/>
              <a:t>competitiveness</a:t>
            </a:r>
            <a:r>
              <a:rPr lang="en-US" dirty="0" smtClean="0"/>
              <a:t> in the CEE region. To achieve these goals, the VPI is intended: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to offer applicants a </a:t>
            </a:r>
            <a:r>
              <a:rPr lang="en-US" b="1" dirty="0" smtClean="0"/>
              <a:t>favorable and efficient option for entering the PCT system </a:t>
            </a:r>
            <a:r>
              <a:rPr lang="en-US" dirty="0" smtClean="0"/>
              <a:t>(through the possibility of using local languages and with proximity to users, SMEs, individual inventors and the like); and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to maintain, and further develop, the </a:t>
            </a:r>
            <a:r>
              <a:rPr lang="en-US" b="1" dirty="0" smtClean="0"/>
              <a:t>patent-related expertise</a:t>
            </a:r>
            <a:r>
              <a:rPr lang="en-US" dirty="0" smtClean="0"/>
              <a:t> of the participating patent offices at the service of their inventors and industries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/>
              <a:t>Communication in native languages </a:t>
            </a:r>
            <a:r>
              <a:rPr lang="en-US" dirty="0" smtClean="0"/>
              <a:t>of applicants will be their big advantage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It is expected to </a:t>
            </a:r>
            <a:r>
              <a:rPr lang="en-US" b="1" dirty="0" smtClean="0"/>
              <a:t>reduce costs </a:t>
            </a:r>
            <a:r>
              <a:rPr lang="en-US" dirty="0" smtClean="0"/>
              <a:t>associated with fees for PCT applications by 25 % for businesses and 37 % for individuals, which should contribute to increase international patent filing activity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The VPI will use </a:t>
            </a:r>
            <a:r>
              <a:rPr lang="en-US" b="1" dirty="0" smtClean="0"/>
              <a:t>existing capacities </a:t>
            </a:r>
            <a:r>
              <a:rPr lang="en-US" dirty="0" smtClean="0"/>
              <a:t>of national patent offices appropriately, therefore no new administrative obstacles arises</a:t>
            </a:r>
            <a:endParaRPr lang="sk-SK" dirty="0"/>
          </a:p>
        </p:txBody>
      </p:sp>
      <p:pic>
        <p:nvPicPr>
          <p:cNvPr id="4" name="Obrázok 3" descr="u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33750" y="4760259"/>
            <a:ext cx="1961029" cy="15688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October 2015 - </a:t>
            </a:r>
            <a:r>
              <a:rPr lang="en-US" b="1" dirty="0" smtClean="0"/>
              <a:t>appointment of the VPI </a:t>
            </a:r>
            <a:r>
              <a:rPr lang="en-US" dirty="0" smtClean="0"/>
              <a:t>as the ISA and IPEA by the Assembly of the International Patent Cooperation Union within the World Intellectual Property Organization (WIPO)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July 2015 - VPI </a:t>
            </a:r>
            <a:r>
              <a:rPr lang="en-US" b="1" dirty="0" smtClean="0"/>
              <a:t>starts of providing its services</a:t>
            </a:r>
            <a:r>
              <a:rPr lang="en-US" dirty="0" smtClean="0"/>
              <a:t> to the public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A big amount of work to be done yet ... </a:t>
            </a:r>
            <a:endParaRPr lang="sk-SK" dirty="0"/>
          </a:p>
        </p:txBody>
      </p:sp>
      <p:pic>
        <p:nvPicPr>
          <p:cNvPr id="4" name="Obrázok 3" descr="WIPO_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04975" y="4485993"/>
            <a:ext cx="2381250" cy="1704975"/>
          </a:xfrm>
          <a:prstGeom prst="rect">
            <a:avLst/>
          </a:prstGeom>
        </p:spPr>
      </p:pic>
      <p:pic>
        <p:nvPicPr>
          <p:cNvPr id="5" name="Obrázok 4" descr="118171-004-86960427.jpg"/>
          <p:cNvPicPr>
            <a:picLocks noChangeAspect="1"/>
          </p:cNvPicPr>
          <p:nvPr/>
        </p:nvPicPr>
        <p:blipFill>
          <a:blip r:embed="rId3" cstate="print"/>
          <a:srcRect b="10198"/>
          <a:stretch>
            <a:fillRect/>
          </a:stretch>
        </p:blipFill>
        <p:spPr>
          <a:xfrm>
            <a:off x="5240152" y="3558986"/>
            <a:ext cx="2693376" cy="28418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Chinese - Slovak partnership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dirty="0" smtClean="0"/>
              <a:t>On 9 September 2014 the President of the Industrial Property Office of the Slovak Republic (IPO SR) Mr </a:t>
            </a:r>
            <a:r>
              <a:rPr lang="en-GB" dirty="0" err="1" smtClean="0"/>
              <a:t>Ľuboš</a:t>
            </a:r>
            <a:r>
              <a:rPr lang="en-GB" dirty="0" smtClean="0"/>
              <a:t> </a:t>
            </a:r>
            <a:r>
              <a:rPr lang="en-GB" dirty="0" err="1" smtClean="0"/>
              <a:t>Knoth</a:t>
            </a:r>
            <a:r>
              <a:rPr lang="en-GB" dirty="0" smtClean="0"/>
              <a:t> met the Deputy Commissioner of the State Intellectual Property Office of the People Republic of China (SIPO) Mr </a:t>
            </a:r>
            <a:r>
              <a:rPr lang="en-GB" b="1" dirty="0" smtClean="0"/>
              <a:t>He </a:t>
            </a:r>
            <a:r>
              <a:rPr lang="en-GB" b="1" dirty="0" err="1" smtClean="0"/>
              <a:t>Zhimin</a:t>
            </a:r>
            <a:r>
              <a:rPr lang="en-GB" b="1" dirty="0" smtClean="0"/>
              <a:t> </a:t>
            </a:r>
            <a:r>
              <a:rPr lang="en-GB" dirty="0" smtClean="0"/>
              <a:t>in Prague on the occasion of the 95th Anniversary of Establishment of the Patent Office in former Czechoslovakia.</a:t>
            </a:r>
            <a:endParaRPr lang="en-GB" dirty="0"/>
          </a:p>
        </p:txBody>
      </p:sp>
      <p:pic>
        <p:nvPicPr>
          <p:cNvPr id="4" name="Obrázok 3" descr="Ch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0119" y="3818964"/>
            <a:ext cx="3863787" cy="25865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Future</a:t>
            </a:r>
            <a:r>
              <a:rPr lang="sk-SK" dirty="0" smtClean="0"/>
              <a:t> IPO – SIPO </a:t>
            </a:r>
            <a:r>
              <a:rPr lang="sk-SK" dirty="0" err="1" smtClean="0"/>
              <a:t>relations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Ľ</a:t>
            </a:r>
            <a:r>
              <a:rPr lang="en-US" dirty="0" smtClean="0"/>
              <a:t>. Knoth briefly introduced the history of the IPO SR, its services and future </a:t>
            </a:r>
            <a:r>
              <a:rPr lang="en-US" dirty="0" smtClean="0"/>
              <a:t>goals</a:t>
            </a:r>
            <a:r>
              <a:rPr lang="sk-SK" dirty="0" smtClean="0"/>
              <a:t> in </a:t>
            </a:r>
            <a:r>
              <a:rPr lang="sk-SK" dirty="0" err="1" smtClean="0"/>
              <a:t>order</a:t>
            </a:r>
            <a:r>
              <a:rPr lang="sk-SK" dirty="0" smtClean="0"/>
              <a:t> to </a:t>
            </a:r>
            <a:r>
              <a:rPr lang="sk-SK" dirty="0" err="1" smtClean="0"/>
              <a:t>provide</a:t>
            </a:r>
            <a:r>
              <a:rPr lang="sk-SK" dirty="0" smtClean="0"/>
              <a:t> </a:t>
            </a:r>
            <a:r>
              <a:rPr lang="en-US" dirty="0" smtClean="0"/>
              <a:t>sufficient </a:t>
            </a:r>
            <a:r>
              <a:rPr lang="en-US" dirty="0" smtClean="0"/>
              <a:t>information on the situation in the area of the industrial property in </a:t>
            </a:r>
            <a:r>
              <a:rPr lang="en-US" dirty="0" smtClean="0"/>
              <a:t>Slovakia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err="1" smtClean="0"/>
              <a:t>Mr</a:t>
            </a:r>
            <a:r>
              <a:rPr lang="sk-SK" dirty="0" smtClean="0"/>
              <a:t> </a:t>
            </a:r>
            <a:r>
              <a:rPr lang="sk-SK" dirty="0" err="1" smtClean="0"/>
              <a:t>He</a:t>
            </a:r>
            <a:r>
              <a:rPr lang="sk-SK" dirty="0" smtClean="0"/>
              <a:t> </a:t>
            </a:r>
            <a:r>
              <a:rPr lang="sk-SK" dirty="0" err="1" smtClean="0"/>
              <a:t>Zhimin</a:t>
            </a:r>
            <a:r>
              <a:rPr lang="sk-SK" dirty="0" smtClean="0"/>
              <a:t> </a:t>
            </a:r>
            <a:r>
              <a:rPr lang="en-US" dirty="0" smtClean="0"/>
              <a:t>introduced </a:t>
            </a:r>
            <a:r>
              <a:rPr lang="en-US" dirty="0" smtClean="0"/>
              <a:t>the history of the SIPO in its four </a:t>
            </a:r>
            <a:r>
              <a:rPr lang="en-US" dirty="0" smtClean="0"/>
              <a:t>stages</a:t>
            </a:r>
            <a:r>
              <a:rPr lang="sk-SK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He </a:t>
            </a:r>
            <a:r>
              <a:rPr lang="en-US" dirty="0" err="1" smtClean="0"/>
              <a:t>Zhimin</a:t>
            </a:r>
            <a:r>
              <a:rPr lang="en-US" dirty="0" smtClean="0"/>
              <a:t> said that despite of considerable development the system of the intellectual property in China has been relatively young and therefore the SIPO would  welcome co-operation with the IPO SR. Mutual exchange of experience could enhance both </a:t>
            </a:r>
            <a:r>
              <a:rPr lang="en-US" dirty="0" smtClean="0"/>
              <a:t>Offices.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representatives of the IPO SR and SIPO mutually invited themselves to the business visit and made an agreement that their Offices will be in contact.</a:t>
            </a:r>
          </a:p>
          <a:p>
            <a:pPr>
              <a:buFont typeface="Arial" pitchFamily="34" charset="0"/>
              <a:buChar char="•"/>
            </a:pPr>
            <a:endParaRPr lang="sk-SK" dirty="0" smtClean="0"/>
          </a:p>
          <a:p>
            <a:pPr>
              <a:buFont typeface="Arial" pitchFamily="34" charset="0"/>
              <a:buChar char="•"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665</Words>
  <Application>Microsoft Office PowerPoint</Application>
  <PresentationFormat>Prezentácia na obrazovke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Motív Office</vt:lpstr>
      <vt:lpstr>Snímka 1</vt:lpstr>
      <vt:lpstr>Vision</vt:lpstr>
      <vt:lpstr>Definition</vt:lpstr>
      <vt:lpstr>Role</vt:lpstr>
      <vt:lpstr>Goals</vt:lpstr>
      <vt:lpstr>Benefits</vt:lpstr>
      <vt:lpstr>Next steps</vt:lpstr>
      <vt:lpstr>Chinese - Slovak partnership</vt:lpstr>
      <vt:lpstr>Future IPO – SIPO relations</vt:lpstr>
      <vt:lpstr>Snímka 10</vt:lpstr>
    </vt:vector>
  </TitlesOfParts>
  <Company>Úrad priemyselného vlastníctva 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Mgr. Janka Zimová</dc:creator>
  <cp:lastModifiedBy>Mgr. Ľuboš Knoth</cp:lastModifiedBy>
  <cp:revision>19</cp:revision>
  <dcterms:created xsi:type="dcterms:W3CDTF">2015-07-10T10:33:22Z</dcterms:created>
  <dcterms:modified xsi:type="dcterms:W3CDTF">2015-08-28T10:06:28Z</dcterms:modified>
</cp:coreProperties>
</file>