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2" r:id="rId3"/>
    <p:sldId id="327" r:id="rId4"/>
    <p:sldId id="324" r:id="rId5"/>
    <p:sldId id="328" r:id="rId6"/>
    <p:sldId id="329" r:id="rId7"/>
    <p:sldId id="325" r:id="rId8"/>
    <p:sldId id="335" r:id="rId9"/>
    <p:sldId id="334" r:id="rId10"/>
    <p:sldId id="332" r:id="rId11"/>
    <p:sldId id="261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717" autoAdjust="0"/>
  </p:normalViewPr>
  <p:slideViewPr>
    <p:cSldViewPr>
      <p:cViewPr>
        <p:scale>
          <a:sx n="100" d="100"/>
          <a:sy n="100" d="100"/>
        </p:scale>
        <p:origin x="-193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18" y="-102"/>
      </p:cViewPr>
      <p:guideLst>
        <p:guide orient="horz" pos="2928"/>
        <p:guide orient="horz" pos="3127"/>
        <p:guide pos="220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07BFE-7A36-492F-8F1A-BCE63C4F59A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E36BD58-D626-412B-8168-690FC47FABE1}">
      <dgm:prSet phldrT="[Text]"/>
      <dgm:spPr/>
      <dgm:t>
        <a:bodyPr/>
        <a:lstStyle/>
        <a:p>
          <a:r>
            <a:rPr lang="sk-SK" b="1" dirty="0" smtClean="0"/>
            <a:t>Bratislava</a:t>
          </a:r>
          <a:r>
            <a:rPr lang="en-US" b="1" dirty="0" smtClean="0"/>
            <a:t> municipality</a:t>
          </a:r>
          <a:endParaRPr lang="sk-SK" dirty="0"/>
        </a:p>
      </dgm:t>
    </dgm:pt>
    <dgm:pt modelId="{88B0868A-8E90-45E4-AD9E-2637FEDC9B33}" type="parTrans" cxnId="{C7FAD652-4659-456F-A3E2-04DF48D004DF}">
      <dgm:prSet/>
      <dgm:spPr/>
      <dgm:t>
        <a:bodyPr/>
        <a:lstStyle/>
        <a:p>
          <a:endParaRPr lang="sk-SK"/>
        </a:p>
      </dgm:t>
    </dgm:pt>
    <dgm:pt modelId="{9E1CDA4A-75D9-42F6-9EA4-7006E1525836}" type="sibTrans" cxnId="{C7FAD652-4659-456F-A3E2-04DF48D004DF}">
      <dgm:prSet/>
      <dgm:spPr/>
      <dgm:t>
        <a:bodyPr/>
        <a:lstStyle/>
        <a:p>
          <a:endParaRPr lang="sk-SK"/>
        </a:p>
      </dgm:t>
    </dgm:pt>
    <dgm:pt modelId="{75388797-1F5A-4790-AA91-37E282C1DC1F}">
      <dgm:prSet phldrT="[Text]"/>
      <dgm:spPr/>
      <dgm:t>
        <a:bodyPr/>
        <a:lstStyle/>
        <a:p>
          <a:r>
            <a:rPr lang="en-US" b="1" dirty="0" smtClean="0"/>
            <a:t>Slovak Scientific and Technical Information Centre</a:t>
          </a:r>
          <a:endParaRPr lang="sk-SK" dirty="0"/>
        </a:p>
      </dgm:t>
    </dgm:pt>
    <dgm:pt modelId="{2156EA3A-CBA7-4578-8083-C276AE4C4631}" type="parTrans" cxnId="{9EB88285-AA66-4E1F-9017-509A30E1C1E0}">
      <dgm:prSet/>
      <dgm:spPr/>
      <dgm:t>
        <a:bodyPr/>
        <a:lstStyle/>
        <a:p>
          <a:endParaRPr lang="sk-SK"/>
        </a:p>
      </dgm:t>
    </dgm:pt>
    <dgm:pt modelId="{207A2160-28EC-45B5-AA59-FE80521F9E27}" type="sibTrans" cxnId="{9EB88285-AA66-4E1F-9017-509A30E1C1E0}">
      <dgm:prSet/>
      <dgm:spPr/>
      <dgm:t>
        <a:bodyPr/>
        <a:lstStyle/>
        <a:p>
          <a:endParaRPr lang="sk-SK"/>
        </a:p>
      </dgm:t>
    </dgm:pt>
    <dgm:pt modelId="{C501D0E3-B6F4-4709-97C8-A0DA9978F97C}">
      <dgm:prSet phldrT="[Text]"/>
      <dgm:spPr/>
      <dgm:t>
        <a:bodyPr/>
        <a:lstStyle/>
        <a:p>
          <a:r>
            <a:rPr lang="en-US" b="1" dirty="0" smtClean="0"/>
            <a:t>French institute in Slovakia</a:t>
          </a:r>
          <a:endParaRPr lang="sk-SK" dirty="0"/>
        </a:p>
      </dgm:t>
    </dgm:pt>
    <dgm:pt modelId="{4CE3FC6F-F08B-4546-9D39-B7EE8E3988A2}" type="parTrans" cxnId="{3DA3CC5E-4E8D-4712-BF06-E6B08C79ED84}">
      <dgm:prSet/>
      <dgm:spPr/>
      <dgm:t>
        <a:bodyPr/>
        <a:lstStyle/>
        <a:p>
          <a:endParaRPr lang="sk-SK"/>
        </a:p>
      </dgm:t>
    </dgm:pt>
    <dgm:pt modelId="{F71A639F-2BDD-40E9-BF47-360702253848}" type="sibTrans" cxnId="{3DA3CC5E-4E8D-4712-BF06-E6B08C79ED84}">
      <dgm:prSet/>
      <dgm:spPr/>
      <dgm:t>
        <a:bodyPr/>
        <a:lstStyle/>
        <a:p>
          <a:endParaRPr lang="sk-SK"/>
        </a:p>
      </dgm:t>
    </dgm:pt>
    <dgm:pt modelId="{EACABAA1-841F-49F8-B56A-6C493A3CAC64}">
      <dgm:prSet phldrT="[Text]"/>
      <dgm:spPr/>
      <dgm:t>
        <a:bodyPr/>
        <a:lstStyle/>
        <a:p>
          <a:r>
            <a:rPr lang="en-US" b="1" dirty="0" smtClean="0"/>
            <a:t>Faculty of Informatics and Information Technologies STU</a:t>
          </a:r>
          <a:endParaRPr lang="sk-SK" dirty="0"/>
        </a:p>
      </dgm:t>
    </dgm:pt>
    <dgm:pt modelId="{8DE849DE-EE40-4220-AB2E-A15DB5217121}" type="parTrans" cxnId="{F3ECE038-673E-48BF-85A2-6B324E99D3EC}">
      <dgm:prSet/>
      <dgm:spPr/>
      <dgm:t>
        <a:bodyPr/>
        <a:lstStyle/>
        <a:p>
          <a:endParaRPr lang="sk-SK"/>
        </a:p>
      </dgm:t>
    </dgm:pt>
    <dgm:pt modelId="{45760F6D-B6BA-4C4E-9BD1-4E4DE59BD754}" type="sibTrans" cxnId="{F3ECE038-673E-48BF-85A2-6B324E99D3EC}">
      <dgm:prSet/>
      <dgm:spPr/>
      <dgm:t>
        <a:bodyPr/>
        <a:lstStyle/>
        <a:p>
          <a:endParaRPr lang="sk-SK"/>
        </a:p>
      </dgm:t>
    </dgm:pt>
    <dgm:pt modelId="{671D3171-C947-45E2-84F1-F1DF0DD62AF1}" type="pres">
      <dgm:prSet presAssocID="{75D07BFE-7A36-492F-8F1A-BCE63C4F59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93A206A-13E0-4A20-8CD8-F85C6C74109A}" type="pres">
      <dgm:prSet presAssocID="{4E36BD58-D626-412B-8168-690FC47FABE1}" presName="node" presStyleLbl="node1" presStyleIdx="0" presStyleCnt="4" custScaleX="77669" custScaleY="28388" custLinFactY="36804" custLinFactNeighborX="-4052" custLinFactNeighbor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F597687-A8F0-47EA-A351-D5C0B2CEBA7A}" type="pres">
      <dgm:prSet presAssocID="{9E1CDA4A-75D9-42F6-9EA4-7006E1525836}" presName="sibTrans" presStyleCnt="0"/>
      <dgm:spPr/>
    </dgm:pt>
    <dgm:pt modelId="{1D4761F1-3560-407D-A86E-D51327211DA4}" type="pres">
      <dgm:prSet presAssocID="{75388797-1F5A-4790-AA91-37E282C1DC1F}" presName="node" presStyleLbl="node1" presStyleIdx="1" presStyleCnt="4" custScaleX="80281" custScaleY="32219" custLinFactNeighborX="-2621" custLinFactNeighborY="-2901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6DB4EF1-D368-4C71-A23F-F09C2D31EFF4}" type="pres">
      <dgm:prSet presAssocID="{207A2160-28EC-45B5-AA59-FE80521F9E27}" presName="sibTrans" presStyleCnt="0"/>
      <dgm:spPr/>
    </dgm:pt>
    <dgm:pt modelId="{66EC26F2-C0B9-41A8-B188-C3B8847C0411}" type="pres">
      <dgm:prSet presAssocID="{C501D0E3-B6F4-4709-97C8-A0DA9978F97C}" presName="node" presStyleLbl="node1" presStyleIdx="2" presStyleCnt="4" custScaleX="78096" custScaleY="25192" custLinFactNeighborX="-3887" custLinFactNeighborY="-3777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EEE3ABE-0EE8-404A-82CD-0A9E64C0DA9E}" type="pres">
      <dgm:prSet presAssocID="{F71A639F-2BDD-40E9-BF47-360702253848}" presName="sibTrans" presStyleCnt="0"/>
      <dgm:spPr/>
    </dgm:pt>
    <dgm:pt modelId="{BC8252E6-ABFB-4CBE-BB03-FAA4231E9E6E}" type="pres">
      <dgm:prSet presAssocID="{EACABAA1-841F-49F8-B56A-6C493A3CAC64}" presName="node" presStyleLbl="node1" presStyleIdx="3" presStyleCnt="4" custScaleX="76274" custScaleY="29900" custLinFactNeighborX="-5451" custLinFactNeighborY="-3929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DC05B34-73F7-482F-AC98-BCD662735B1B}" type="presOf" srcId="{4E36BD58-D626-412B-8168-690FC47FABE1}" destId="{E93A206A-13E0-4A20-8CD8-F85C6C74109A}" srcOrd="0" destOrd="0" presId="urn:microsoft.com/office/officeart/2005/8/layout/default#1"/>
    <dgm:cxn modelId="{FEC37C9C-065C-44C0-9D99-2DFCC0EB9695}" type="presOf" srcId="{C501D0E3-B6F4-4709-97C8-A0DA9978F97C}" destId="{66EC26F2-C0B9-41A8-B188-C3B8847C0411}" srcOrd="0" destOrd="0" presId="urn:microsoft.com/office/officeart/2005/8/layout/default#1"/>
    <dgm:cxn modelId="{F3ECE038-673E-48BF-85A2-6B324E99D3EC}" srcId="{75D07BFE-7A36-492F-8F1A-BCE63C4F59AC}" destId="{EACABAA1-841F-49F8-B56A-6C493A3CAC64}" srcOrd="3" destOrd="0" parTransId="{8DE849DE-EE40-4220-AB2E-A15DB5217121}" sibTransId="{45760F6D-B6BA-4C4E-9BD1-4E4DE59BD754}"/>
    <dgm:cxn modelId="{3DECEDFD-FC7D-4B74-B9B6-A8694B342DF3}" type="presOf" srcId="{EACABAA1-841F-49F8-B56A-6C493A3CAC64}" destId="{BC8252E6-ABFB-4CBE-BB03-FAA4231E9E6E}" srcOrd="0" destOrd="0" presId="urn:microsoft.com/office/officeart/2005/8/layout/default#1"/>
    <dgm:cxn modelId="{52F4F386-BDAE-481C-A731-AC39708B3ECF}" type="presOf" srcId="{75388797-1F5A-4790-AA91-37E282C1DC1F}" destId="{1D4761F1-3560-407D-A86E-D51327211DA4}" srcOrd="0" destOrd="0" presId="urn:microsoft.com/office/officeart/2005/8/layout/default#1"/>
    <dgm:cxn modelId="{3DA3CC5E-4E8D-4712-BF06-E6B08C79ED84}" srcId="{75D07BFE-7A36-492F-8F1A-BCE63C4F59AC}" destId="{C501D0E3-B6F4-4709-97C8-A0DA9978F97C}" srcOrd="2" destOrd="0" parTransId="{4CE3FC6F-F08B-4546-9D39-B7EE8E3988A2}" sibTransId="{F71A639F-2BDD-40E9-BF47-360702253848}"/>
    <dgm:cxn modelId="{C7FAD652-4659-456F-A3E2-04DF48D004DF}" srcId="{75D07BFE-7A36-492F-8F1A-BCE63C4F59AC}" destId="{4E36BD58-D626-412B-8168-690FC47FABE1}" srcOrd="0" destOrd="0" parTransId="{88B0868A-8E90-45E4-AD9E-2637FEDC9B33}" sibTransId="{9E1CDA4A-75D9-42F6-9EA4-7006E1525836}"/>
    <dgm:cxn modelId="{9EB88285-AA66-4E1F-9017-509A30E1C1E0}" srcId="{75D07BFE-7A36-492F-8F1A-BCE63C4F59AC}" destId="{75388797-1F5A-4790-AA91-37E282C1DC1F}" srcOrd="1" destOrd="0" parTransId="{2156EA3A-CBA7-4578-8083-C276AE4C4631}" sibTransId="{207A2160-28EC-45B5-AA59-FE80521F9E27}"/>
    <dgm:cxn modelId="{44973EDA-AE10-4100-9627-F4EA8C02378D}" type="presOf" srcId="{75D07BFE-7A36-492F-8F1A-BCE63C4F59AC}" destId="{671D3171-C947-45E2-84F1-F1DF0DD62AF1}" srcOrd="0" destOrd="0" presId="urn:microsoft.com/office/officeart/2005/8/layout/default#1"/>
    <dgm:cxn modelId="{4784DC8B-B7E9-4706-BADA-E2485017A7F0}" type="presParOf" srcId="{671D3171-C947-45E2-84F1-F1DF0DD62AF1}" destId="{E93A206A-13E0-4A20-8CD8-F85C6C74109A}" srcOrd="0" destOrd="0" presId="urn:microsoft.com/office/officeart/2005/8/layout/default#1"/>
    <dgm:cxn modelId="{B73FF35F-B120-4F3D-8473-95C9FA546F84}" type="presParOf" srcId="{671D3171-C947-45E2-84F1-F1DF0DD62AF1}" destId="{DF597687-A8F0-47EA-A351-D5C0B2CEBA7A}" srcOrd="1" destOrd="0" presId="urn:microsoft.com/office/officeart/2005/8/layout/default#1"/>
    <dgm:cxn modelId="{AF116ADD-5829-4657-86E0-94C76C70CC84}" type="presParOf" srcId="{671D3171-C947-45E2-84F1-F1DF0DD62AF1}" destId="{1D4761F1-3560-407D-A86E-D51327211DA4}" srcOrd="2" destOrd="0" presId="urn:microsoft.com/office/officeart/2005/8/layout/default#1"/>
    <dgm:cxn modelId="{E53ADDEB-DEB2-4CFE-8726-03424516C8C7}" type="presParOf" srcId="{671D3171-C947-45E2-84F1-F1DF0DD62AF1}" destId="{C6DB4EF1-D368-4C71-A23F-F09C2D31EFF4}" srcOrd="3" destOrd="0" presId="urn:microsoft.com/office/officeart/2005/8/layout/default#1"/>
    <dgm:cxn modelId="{61EECE00-3491-470D-B94A-165B2C53C524}" type="presParOf" srcId="{671D3171-C947-45E2-84F1-F1DF0DD62AF1}" destId="{66EC26F2-C0B9-41A8-B188-C3B8847C0411}" srcOrd="4" destOrd="0" presId="urn:microsoft.com/office/officeart/2005/8/layout/default#1"/>
    <dgm:cxn modelId="{E1EE7412-ED0B-47A8-82A2-7A03F527D907}" type="presParOf" srcId="{671D3171-C947-45E2-84F1-F1DF0DD62AF1}" destId="{FEEE3ABE-0EE8-404A-82CD-0A9E64C0DA9E}" srcOrd="5" destOrd="0" presId="urn:microsoft.com/office/officeart/2005/8/layout/default#1"/>
    <dgm:cxn modelId="{4F36413E-0F01-4F81-9055-DD11A6A78AC2}" type="presParOf" srcId="{671D3171-C947-45E2-84F1-F1DF0DD62AF1}" destId="{BC8252E6-ABFB-4CBE-BB03-FAA4231E9E6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A206A-13E0-4A20-8CD8-F85C6C74109A}">
      <dsp:nvSpPr>
        <dsp:cNvPr id="0" name=""/>
        <dsp:cNvSpPr/>
      </dsp:nvSpPr>
      <dsp:spPr>
        <a:xfrm>
          <a:off x="217500" y="3004481"/>
          <a:ext cx="2374784" cy="520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/>
            <a:t>Bratislava</a:t>
          </a:r>
          <a:r>
            <a:rPr lang="en-US" sz="1400" b="1" kern="1200" dirty="0" smtClean="0"/>
            <a:t> municipality</a:t>
          </a:r>
          <a:endParaRPr lang="sk-SK" sz="1400" kern="1200" dirty="0"/>
        </a:p>
      </dsp:txBody>
      <dsp:txXfrm>
        <a:off x="217500" y="3004481"/>
        <a:ext cx="2374784" cy="520789"/>
      </dsp:txXfrm>
    </dsp:sp>
    <dsp:sp modelId="{1D4761F1-3560-407D-A86E-D51327211DA4}">
      <dsp:nvSpPr>
        <dsp:cNvPr id="0" name=""/>
        <dsp:cNvSpPr/>
      </dsp:nvSpPr>
      <dsp:spPr>
        <a:xfrm>
          <a:off x="221322" y="788972"/>
          <a:ext cx="2454647" cy="591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Slovak Scientific and Technical Information Centre</a:t>
          </a:r>
          <a:endParaRPr lang="sk-SK" sz="1400" kern="1200" dirty="0"/>
        </a:p>
      </dsp:txBody>
      <dsp:txXfrm>
        <a:off x="221322" y="788972"/>
        <a:ext cx="2454647" cy="591071"/>
      </dsp:txXfrm>
    </dsp:sp>
    <dsp:sp modelId="{66EC26F2-C0B9-41A8-B188-C3B8847C0411}">
      <dsp:nvSpPr>
        <dsp:cNvPr id="0" name=""/>
        <dsp:cNvSpPr/>
      </dsp:nvSpPr>
      <dsp:spPr>
        <a:xfrm>
          <a:off x="216017" y="1525057"/>
          <a:ext cx="2387839" cy="462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French institute in Slovakia</a:t>
          </a:r>
          <a:endParaRPr lang="sk-SK" sz="1400" kern="1200" dirty="0"/>
        </a:p>
      </dsp:txBody>
      <dsp:txXfrm>
        <a:off x="216017" y="1525057"/>
        <a:ext cx="2387839" cy="462157"/>
      </dsp:txXfrm>
    </dsp:sp>
    <dsp:sp modelId="{BC8252E6-ABFB-4CBE-BB03-FAA4231E9E6E}">
      <dsp:nvSpPr>
        <dsp:cNvPr id="0" name=""/>
        <dsp:cNvSpPr/>
      </dsp:nvSpPr>
      <dsp:spPr>
        <a:xfrm>
          <a:off x="216017" y="2265087"/>
          <a:ext cx="2332130" cy="548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Faculty of Informatics and Information Technologies STU</a:t>
          </a:r>
          <a:endParaRPr lang="sk-SK" sz="1400" kern="1200" dirty="0"/>
        </a:p>
      </dsp:txBody>
      <dsp:txXfrm>
        <a:off x="216017" y="2265087"/>
        <a:ext cx="2332130" cy="548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1190" tIns="45594" rIns="91190" bIns="4559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343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190" tIns="45594" rIns="91190" bIns="4559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190" tIns="45594" rIns="91190" bIns="45594" rtlCol="0"/>
          <a:lstStyle>
            <a:lvl1pPr algn="r">
              <a:defRPr sz="1200"/>
            </a:lvl1pPr>
          </a:lstStyle>
          <a:p>
            <a:fld id="{A515FF37-2120-4D97-9632-5E1D48637E8B}" type="datetimeFigureOut">
              <a:rPr lang="de-DE" smtClean="0"/>
              <a:pPr/>
              <a:t>10.09.2015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0" tIns="45594" rIns="91190" bIns="4559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190" tIns="45594" rIns="91190" bIns="4559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1190" tIns="45594" rIns="91190" bIns="4559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190" tIns="45594" rIns="91190" bIns="45594" rtlCol="0" anchor="b"/>
          <a:lstStyle>
            <a:lvl1pPr algn="r">
              <a:defRPr sz="1200"/>
            </a:lvl1pPr>
          </a:lstStyle>
          <a:p>
            <a:fld id="{130E306A-BE74-4FE4-96FE-09DBF96F347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69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827800" indent="-37371853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594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18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67842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3789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04F540-6632-432E-89A7-6373CD4AB4F0}" type="slidenum">
              <a:rPr lang="en-GB" sz="1200" b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3461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827800" indent="-37371853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594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18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67842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3789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04F540-6632-432E-89A7-6373CD4AB4F0}" type="slidenum">
              <a:rPr lang="en-GB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346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smtClean="0">
              <a:ea typeface="ＭＳ Ｐゴシック" pitchFamily="34" charset="-128"/>
            </a:endParaRPr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0914" indent="-284967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39869" indent="-227974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595815" indent="-227974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1763" indent="-227974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07711" indent="-227974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63658" indent="-227974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19606" indent="-227974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75552" indent="-227974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C1C8A81-BBC2-4F5D-9E17-F1DEFBA97966}" type="slidenum">
              <a:rPr lang="sk-SK" sz="1200" b="0">
                <a:solidFill>
                  <a:schemeClr val="tx1"/>
                </a:solidFill>
              </a:rPr>
              <a:pPr eaLnBrk="1" hangingPunct="1"/>
              <a:t>7</a:t>
            </a:fld>
            <a:endParaRPr lang="sk-SK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827800" indent="-37371853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594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18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67842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3789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56A9A2-D3C2-4896-810A-09EC67832678}" type="slidenum">
              <a:rPr lang="en-GB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6820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560" y="6356350"/>
            <a:ext cx="2304256" cy="365125"/>
          </a:xfrm>
        </p:spPr>
        <p:txBody>
          <a:bodyPr/>
          <a:lstStyle/>
          <a:p>
            <a:r>
              <a:rPr lang="en-US" smtClean="0"/>
              <a:t>Presentation Ján Turňa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5328592" cy="365125"/>
          </a:xfrm>
        </p:spPr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504056" cy="365125"/>
          </a:xfrm>
        </p:spPr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088232" cy="365125"/>
          </a:xfrm>
        </p:spPr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5688632" cy="365125"/>
          </a:xfrm>
        </p:spPr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Presentation Ján Turňa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Knowledge Transfer Study 2010-2012  ▪  Workshop CZ-SK-HU-SI  ▪  Prague, 25/4/2012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3EA-7C75-44AB-BF10-F277F08D3CC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2376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Ján Turňa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583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Knowledge Transfer Study 2010-2012  ▪  Workshop CZ-SK-HU-SI  ▪  Prague, 25/4/2012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6787" y="635761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13EA-7C75-44AB-BF10-F277F08D3CC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60432" y="116632"/>
            <a:ext cx="579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67544" y="1484784"/>
            <a:ext cx="86764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67544" y="6237312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F81BD"/>
        </a:buClr>
        <a:buFont typeface="Wingdings" pitchFamily="2" charset="2"/>
        <a:buChar char="§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12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vti@cvtisr.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2636912"/>
            <a:ext cx="5839348" cy="2016224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4D4D4D"/>
                </a:solidFill>
              </a:rPr>
              <a:t>National Support System </a:t>
            </a:r>
            <a:r>
              <a:rPr lang="en-US" sz="2200" dirty="0">
                <a:solidFill>
                  <a:srgbClr val="4D4D4D"/>
                </a:solidFill>
              </a:rPr>
              <a:t>for Technology </a:t>
            </a:r>
            <a:r>
              <a:rPr lang="en-US" sz="2200" dirty="0" smtClean="0">
                <a:solidFill>
                  <a:srgbClr val="4D4D4D"/>
                </a:solidFill>
              </a:rPr>
              <a:t>Transfer </a:t>
            </a:r>
            <a:r>
              <a:rPr lang="en-US" sz="2200" dirty="0">
                <a:solidFill>
                  <a:srgbClr val="4D4D4D"/>
                </a:solidFill>
              </a:rPr>
              <a:t>in Slovakia</a:t>
            </a:r>
            <a:endParaRPr lang="en-GB" sz="2200" noProof="0" dirty="0">
              <a:solidFill>
                <a:srgbClr val="4D4D4D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12160" y="4581128"/>
            <a:ext cx="2808312" cy="504056"/>
          </a:xfrm>
        </p:spPr>
        <p:txBody>
          <a:bodyPr>
            <a:normAutofit/>
          </a:bodyPr>
          <a:lstStyle/>
          <a:p>
            <a:pPr algn="r"/>
            <a:r>
              <a:rPr lang="sk-SK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Jan TURNA</a:t>
            </a:r>
            <a:endParaRPr lang="sk-SK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en-GB" sz="2000" noProof="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en-GB" sz="2000" noProof="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755575" y="6330806"/>
            <a:ext cx="82809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2nd Symposium on innovation, cooperation in technology and international </a:t>
            </a:r>
            <a:r>
              <a:rPr lang="sk-SK" sz="1600" b="1" dirty="0" smtClean="0"/>
              <a:t>TT</a:t>
            </a:r>
            <a:endParaRPr lang="en-GB" sz="1600" b="1" i="1" dirty="0"/>
          </a:p>
        </p:txBody>
      </p:sp>
      <p:sp>
        <p:nvSpPr>
          <p:cNvPr id="11" name="Rechteck 10"/>
          <p:cNvSpPr/>
          <p:nvPr/>
        </p:nvSpPr>
        <p:spPr>
          <a:xfrm>
            <a:off x="483395" y="5805264"/>
            <a:ext cx="866060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Skupina 6"/>
          <p:cNvGrpSpPr/>
          <p:nvPr/>
        </p:nvGrpSpPr>
        <p:grpSpPr>
          <a:xfrm>
            <a:off x="7668344" y="44624"/>
            <a:ext cx="1440160" cy="1100732"/>
            <a:chOff x="7668344" y="44624"/>
            <a:chExt cx="1440160" cy="1100732"/>
          </a:xfrm>
        </p:grpSpPr>
        <p:sp>
          <p:nvSpPr>
            <p:cNvPr id="4" name="Obdĺžnik 3"/>
            <p:cNvSpPr/>
            <p:nvPr/>
          </p:nvSpPr>
          <p:spPr>
            <a:xfrm>
              <a:off x="7668344" y="44624"/>
              <a:ext cx="1440160" cy="1100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583" y="336702"/>
              <a:ext cx="785889" cy="788042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>
          <a:xfrm>
            <a:off x="602035" y="20241"/>
            <a:ext cx="662473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SLOVAK SCIENTIFIC AND TECHNICAL INFORMATION CENTRE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 (SSTIC)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347810" y="587727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Bratislava,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21, 2015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1583288"/>
              </p:ext>
            </p:extLst>
          </p:nvPr>
        </p:nvGraphicFramePr>
        <p:xfrm>
          <a:off x="107504" y="2063969"/>
          <a:ext cx="3057570" cy="402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" b="2035"/>
          <a:stretch/>
        </p:blipFill>
        <p:spPr>
          <a:xfrm>
            <a:off x="6084168" y="-27383"/>
            <a:ext cx="3059832" cy="6811108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683568" y="332656"/>
            <a:ext cx="2099915" cy="862756"/>
            <a:chOff x="6804248" y="1630140"/>
            <a:chExt cx="2099915" cy="862756"/>
          </a:xfrm>
        </p:grpSpPr>
        <p:pic>
          <p:nvPicPr>
            <p:cNvPr id="8" name="Obrázok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630140"/>
              <a:ext cx="2099915" cy="86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7935131" y="1815494"/>
              <a:ext cx="96903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NATIONAL BUSINESS CENTRE</a:t>
              </a:r>
              <a:endParaRPr lang="en-GB" sz="1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Obrázo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4208" y="124193"/>
            <a:ext cx="1440160" cy="121437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372200" y="1436759"/>
            <a:ext cx="2160240" cy="18097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sk-SK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SPACE </a:t>
            </a:r>
            <a:r>
              <a:rPr lang="en-US" altLang="sk-SK" sz="3000" b="1" dirty="0" smtClean="0">
                <a:latin typeface="Calibri" panose="020F0502020204030204" pitchFamily="34" charset="0"/>
              </a:rPr>
              <a:t/>
            </a:r>
            <a:br>
              <a:rPr lang="en-US" altLang="sk-SK" sz="3000" b="1" dirty="0" smtClean="0">
                <a:latin typeface="Calibri" panose="020F0502020204030204" pitchFamily="34" charset="0"/>
              </a:rPr>
            </a:br>
            <a:r>
              <a:rPr lang="en-US" altLang="sk-SK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 YOUR </a:t>
            </a:r>
            <a:r>
              <a:rPr lang="en-US" altLang="sk-SK" sz="3000" b="1" dirty="0" smtClean="0">
                <a:latin typeface="Calibri" panose="020F0502020204030204" pitchFamily="34" charset="0"/>
              </a:rPr>
              <a:t/>
            </a:r>
            <a:br>
              <a:rPr lang="en-US" altLang="sk-SK" sz="3000" b="1" dirty="0" smtClean="0">
                <a:latin typeface="Calibri" panose="020F0502020204030204" pitchFamily="34" charset="0"/>
              </a:rPr>
            </a:br>
            <a:r>
              <a:rPr lang="en-US" altLang="sk-SK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IDEAS AND CREATIVITY</a:t>
            </a:r>
            <a:endParaRPr lang="sk-SK" altLang="sk-SK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150428" y="3331160"/>
            <a:ext cx="2927311" cy="8194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sk-SK" sz="1270" dirty="0" smtClean="0">
                <a:solidFill>
                  <a:schemeClr val="bg1"/>
                </a:solidFill>
                <a:latin typeface="Calibri" panose="020F0502020204030204" pitchFamily="34" charset="0"/>
              </a:rPr>
              <a:t>Open platform for designers, artists, students and general public, offering the space for working with technologies of Xxi, century.</a:t>
            </a:r>
            <a:endParaRPr lang="sk-SK" altLang="sk-SK" sz="127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Z:\NPC\Fablab\Fotky fablab\Stolicka 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61" y="95146"/>
            <a:ext cx="1962999" cy="13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NPC\Fablab\Fotky fablab\Kresl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98948"/>
            <a:ext cx="2582847" cy="17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NPC\Fablab\Fotky fablab\Nove fotky\Lud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582847" cy="19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CONTACT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276872"/>
            <a:ext cx="3960440" cy="396044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CVTI SR</a:t>
            </a:r>
          </a:p>
          <a:p>
            <a:pPr eaLnBrk="1" hangingPunct="1">
              <a:buFontTx/>
              <a:buNone/>
            </a:pPr>
            <a:r>
              <a:rPr lang="en-GB" sz="1600" dirty="0" smtClean="0"/>
              <a:t>Lamacska cesta 8/A</a:t>
            </a:r>
          </a:p>
          <a:p>
            <a:pPr eaLnBrk="1" hangingPunct="1">
              <a:buFontTx/>
              <a:buNone/>
            </a:pPr>
            <a:r>
              <a:rPr lang="en-GB" sz="1600" dirty="0" smtClean="0"/>
              <a:t>811 04 Bratislava, Slovakia</a:t>
            </a:r>
          </a:p>
          <a:p>
            <a:pPr eaLnBrk="1" hangingPunct="1"/>
            <a:endParaRPr lang="en-GB" sz="2000" dirty="0" smtClean="0"/>
          </a:p>
          <a:p>
            <a:pPr eaLnBrk="1" hangingPunct="1">
              <a:buFontTx/>
              <a:buNone/>
            </a:pPr>
            <a:endParaRPr lang="en-GB" sz="1000" dirty="0" smtClean="0"/>
          </a:p>
          <a:p>
            <a:pPr eaLnBrk="1" hangingPunct="1"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prof. Jan TURNA, PhD.</a:t>
            </a:r>
            <a:endParaRPr lang="en-GB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None/>
            </a:pPr>
            <a:r>
              <a:rPr lang="en-US" sz="1600" dirty="0" smtClean="0"/>
              <a:t>director general</a:t>
            </a:r>
            <a:endParaRPr lang="en-US" sz="1600" dirty="0" smtClean="0"/>
          </a:p>
          <a:p>
            <a:pPr eaLnBrk="1" hangingPunct="1">
              <a:buNone/>
            </a:pPr>
            <a:endParaRPr lang="en-GB" sz="1600" dirty="0" smtClean="0"/>
          </a:p>
          <a:p>
            <a:pPr eaLnBrk="1" hangingPunct="1"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r>
              <a:rPr lang="en-GB" sz="1600" dirty="0" smtClean="0"/>
              <a:t>Tel: 	+421 2 69253 103</a:t>
            </a:r>
          </a:p>
          <a:p>
            <a:pPr eaLnBrk="1" hangingPunct="1">
              <a:buFontTx/>
              <a:buNone/>
            </a:pPr>
            <a:r>
              <a:rPr lang="en-GB" sz="1600" dirty="0" smtClean="0"/>
              <a:t>Fax:	+421 2 69253 180</a:t>
            </a:r>
          </a:p>
          <a:p>
            <a:pPr eaLnBrk="1" hangingPunct="1">
              <a:buFontTx/>
              <a:buNone/>
            </a:pPr>
            <a:r>
              <a:rPr lang="en-GB" sz="1600" dirty="0" smtClean="0"/>
              <a:t>E-mail:   </a:t>
            </a:r>
            <a:r>
              <a:rPr lang="en-GB" sz="1600" dirty="0" smtClean="0">
                <a:hlinkClick r:id="rId3"/>
              </a:rPr>
              <a:t>cvti@cvtisr.sk</a:t>
            </a:r>
            <a:r>
              <a:rPr lang="en-GB" sz="1600" dirty="0" smtClean="0"/>
              <a:t> </a:t>
            </a:r>
            <a:endParaRPr lang="en-GB" sz="1600" dirty="0" smtClean="0"/>
          </a:p>
        </p:txBody>
      </p:sp>
      <p:pic>
        <p:nvPicPr>
          <p:cNvPr id="53252" name="Obrázok 7" descr="P908223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51" y="2300287"/>
            <a:ext cx="4663299" cy="386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38175" y="6381328"/>
            <a:ext cx="3508375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www.cvtisr.sk </a:t>
            </a:r>
          </a:p>
        </p:txBody>
      </p:sp>
      <p:sp>
        <p:nvSpPr>
          <p:cNvPr id="8" name="Obdĺžnik 7"/>
          <p:cNvSpPr/>
          <p:nvPr/>
        </p:nvSpPr>
        <p:spPr>
          <a:xfrm>
            <a:off x="7668344" y="116632"/>
            <a:ext cx="1440160" cy="1100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58" y="260648"/>
            <a:ext cx="882291" cy="8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628800"/>
            <a:ext cx="8568952" cy="450457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700" dirty="0" smtClean="0"/>
              <a:t>National information centre and specialized scientific library</a:t>
            </a:r>
            <a:endParaRPr lang="sk-SK" sz="1700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700" dirty="0" smtClean="0"/>
              <a:t>Operation of state systems and registries in the field of science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sk-SK" sz="1700" dirty="0" smtClean="0"/>
              <a:t>(</a:t>
            </a:r>
            <a:r>
              <a:rPr lang="en-US" sz="1700" dirty="0" smtClean="0"/>
              <a:t>SK CRIS, Publication Activity, Antiplagiarism system, …</a:t>
            </a:r>
            <a:r>
              <a:rPr lang="sk-SK" sz="1700" dirty="0" smtClean="0"/>
              <a:t>)</a:t>
            </a:r>
            <a:endParaRPr lang="sk-SK" sz="1700" dirty="0"/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700" dirty="0" smtClean="0"/>
              <a:t>Technology transfer centre with nation-wide operation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700" dirty="0" smtClean="0"/>
              <a:t>Patent Library Bratislava</a:t>
            </a:r>
            <a:r>
              <a:rPr lang="sk-SK" sz="1700" dirty="0" smtClean="0"/>
              <a:t> </a:t>
            </a:r>
            <a:r>
              <a:rPr lang="sk-SK" sz="1700" dirty="0"/>
              <a:t>– </a:t>
            </a:r>
            <a:r>
              <a:rPr lang="sk-SK" sz="1700" dirty="0" smtClean="0"/>
              <a:t>PATLIB</a:t>
            </a:r>
            <a:r>
              <a:rPr lang="en-US" sz="1700" dirty="0" smtClean="0"/>
              <a:t>, dep. library of </a:t>
            </a:r>
            <a:r>
              <a:rPr lang="sk-SK" sz="1700" dirty="0" smtClean="0"/>
              <a:t>OECD</a:t>
            </a:r>
            <a:r>
              <a:rPr lang="sk-SK" sz="1700" dirty="0"/>
              <a:t>, </a:t>
            </a:r>
            <a:r>
              <a:rPr lang="sk-SK" sz="1700" dirty="0" smtClean="0"/>
              <a:t>EB</a:t>
            </a:r>
            <a:r>
              <a:rPr lang="en-US" sz="1700" dirty="0" smtClean="0"/>
              <a:t>RD</a:t>
            </a:r>
            <a:r>
              <a:rPr lang="sk-SK" sz="1700" dirty="0" smtClean="0"/>
              <a:t> </a:t>
            </a:r>
            <a:r>
              <a:rPr lang="en-US" sz="1700" dirty="0" smtClean="0"/>
              <a:t>&amp;</a:t>
            </a:r>
            <a:r>
              <a:rPr lang="sk-SK" sz="1700" dirty="0" smtClean="0"/>
              <a:t> WIPO</a:t>
            </a:r>
            <a:endParaRPr lang="sk-SK" sz="1700" dirty="0"/>
          </a:p>
          <a:p>
            <a:pPr>
              <a:spcBef>
                <a:spcPts val="1200"/>
              </a:spcBef>
            </a:pPr>
            <a:r>
              <a:rPr lang="en-US" sz="1700" dirty="0" smtClean="0"/>
              <a:t>National Point of Reference for OpenAccess to Scientific Information</a:t>
            </a:r>
          </a:p>
          <a:p>
            <a:pPr>
              <a:spcBef>
                <a:spcPts val="1200"/>
              </a:spcBef>
            </a:pPr>
            <a:r>
              <a:rPr lang="en-US" sz="1700" dirty="0"/>
              <a:t>National </a:t>
            </a:r>
            <a:r>
              <a:rPr lang="en-US" sz="1700" dirty="0" smtClean="0"/>
              <a:t>Centre </a:t>
            </a:r>
            <a:r>
              <a:rPr lang="en-US" sz="1700" dirty="0"/>
              <a:t>for </a:t>
            </a:r>
            <a:r>
              <a:rPr lang="en-US" sz="1700" dirty="0" smtClean="0"/>
              <a:t>Science </a:t>
            </a:r>
            <a:r>
              <a:rPr lang="en-US" sz="1700" dirty="0"/>
              <a:t>and </a:t>
            </a:r>
            <a:r>
              <a:rPr lang="en-US" sz="1700" dirty="0" smtClean="0"/>
              <a:t>Technology Promotion</a:t>
            </a:r>
            <a:r>
              <a:rPr lang="sk-SK" sz="1700" dirty="0" smtClean="0"/>
              <a:t> </a:t>
            </a:r>
            <a:endParaRPr lang="sk-SK" sz="1700" dirty="0"/>
          </a:p>
          <a:p>
            <a:pPr>
              <a:spcBef>
                <a:spcPts val="1200"/>
              </a:spcBef>
            </a:pPr>
            <a:r>
              <a:rPr lang="en-US" sz="1700" dirty="0" smtClean="0"/>
              <a:t>Information </a:t>
            </a:r>
            <a:r>
              <a:rPr lang="en-US" sz="1700" dirty="0"/>
              <a:t>and prognoses in </a:t>
            </a:r>
            <a:r>
              <a:rPr lang="en-US" sz="1700" dirty="0" smtClean="0"/>
              <a:t>Education</a:t>
            </a:r>
            <a:endParaRPr lang="sk-SK" sz="1700" dirty="0"/>
          </a:p>
          <a:p>
            <a:pPr>
              <a:spcBef>
                <a:spcPts val="1200"/>
              </a:spcBef>
            </a:pPr>
            <a:r>
              <a:rPr lang="en-US" sz="1700" dirty="0" smtClean="0"/>
              <a:t>Network of National Contact Points</a:t>
            </a:r>
            <a:r>
              <a:rPr lang="sk-SK" sz="1700" dirty="0" smtClean="0"/>
              <a:t> </a:t>
            </a:r>
            <a:r>
              <a:rPr lang="en-US" sz="1700" dirty="0" smtClean="0"/>
              <a:t>for </a:t>
            </a:r>
            <a:r>
              <a:rPr lang="sk-SK" sz="1700" dirty="0" smtClean="0"/>
              <a:t>HORIZON </a:t>
            </a:r>
            <a:r>
              <a:rPr lang="sk-SK" sz="1700" dirty="0"/>
              <a:t>2020</a:t>
            </a:r>
          </a:p>
          <a:p>
            <a:pPr>
              <a:spcBef>
                <a:spcPts val="1200"/>
              </a:spcBef>
            </a:pPr>
            <a:r>
              <a:rPr lang="en-US" sz="1700" dirty="0" smtClean="0"/>
              <a:t>Slovak Liaison Office for R&amp;D in Brussels </a:t>
            </a:r>
            <a:r>
              <a:rPr lang="sk-SK" sz="1700" dirty="0" smtClean="0"/>
              <a:t>(SLORD)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461804"/>
            <a:ext cx="1008112" cy="23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2" y="6287067"/>
            <a:ext cx="666980" cy="51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/>
          <a:srcRect l="32503" t="42263" r="55754" b="37414"/>
          <a:stretch>
            <a:fillRect/>
          </a:stretch>
        </p:blipFill>
        <p:spPr bwMode="auto">
          <a:xfrm>
            <a:off x="5148064" y="6381328"/>
            <a:ext cx="360040" cy="38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x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81328"/>
            <a:ext cx="792088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SLORD - Slovak Liaison Office for Research and Developmen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47"/>
          <a:stretch/>
        </p:blipFill>
        <p:spPr bwMode="auto">
          <a:xfrm>
            <a:off x="7524328" y="6381328"/>
            <a:ext cx="965126" cy="3775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8" b="18328"/>
          <a:stretch/>
        </p:blipFill>
        <p:spPr bwMode="auto">
          <a:xfrm>
            <a:off x="3773617" y="6369242"/>
            <a:ext cx="726375" cy="4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611560" y="274638"/>
            <a:ext cx="7632848" cy="942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SSTIC’s main mission</a:t>
            </a:r>
            <a:endParaRPr lang="sk-SK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7668344" y="44624"/>
            <a:ext cx="1440160" cy="1100732"/>
            <a:chOff x="7668344" y="44624"/>
            <a:chExt cx="1440160" cy="1100732"/>
          </a:xfrm>
        </p:grpSpPr>
        <p:sp>
          <p:nvSpPr>
            <p:cNvPr id="19" name="Obdĺžnik 18"/>
            <p:cNvSpPr/>
            <p:nvPr/>
          </p:nvSpPr>
          <p:spPr>
            <a:xfrm>
              <a:off x="7668344" y="44624"/>
              <a:ext cx="1440160" cy="1100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1" name="Obrázo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583" y="336702"/>
              <a:ext cx="785889" cy="788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8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25140" y="1988840"/>
            <a:ext cx="5983364" cy="2421753"/>
          </a:xfrm>
        </p:spPr>
        <p:txBody>
          <a:bodyPr/>
          <a:lstStyle/>
          <a:p>
            <a:pPr algn="l">
              <a:spcBef>
                <a:spcPts val="2400"/>
              </a:spcBef>
            </a:pPr>
            <a:r>
              <a:rPr lang="en-US" sz="2400" dirty="0" smtClean="0">
                <a:solidFill>
                  <a:srgbClr val="4D4D4D"/>
                </a:solidFill>
              </a:rPr>
              <a:t>TECHNOLOGY TRANSFER SUPPORT AT NATIONAL LEVEL</a:t>
            </a:r>
            <a:endParaRPr lang="en-GB" sz="2000" i="1" noProof="0" dirty="0">
              <a:solidFill>
                <a:srgbClr val="4D4D4D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483395" y="5805264"/>
            <a:ext cx="866060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bdĺžnik 3"/>
          <p:cNvSpPr/>
          <p:nvPr/>
        </p:nvSpPr>
        <p:spPr>
          <a:xfrm>
            <a:off x="7668344" y="116632"/>
            <a:ext cx="1440160" cy="1100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5" descr="C:\Documents and Settings\Administrator\My Documents\Daniela\NISPEZ\logo_OP_Va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23671"/>
            <a:ext cx="692375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SABAKA~1.SPA\AppData\Local\Temp\Rar$DR13.609\Europsky fond regionalneho rozvoja\EU-EFRR-VERTICAL-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3" y="4823671"/>
            <a:ext cx="750469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722936" cy="724917"/>
          </a:xfrm>
          <a:prstGeom prst="rect">
            <a:avLst/>
          </a:prstGeom>
        </p:spPr>
      </p:pic>
      <p:pic>
        <p:nvPicPr>
          <p:cNvPr id="2050" name="Picture 2" descr="Image result for ministry of education S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6" y="3710297"/>
            <a:ext cx="1773373" cy="71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899592" y="1631950"/>
            <a:ext cx="7872412" cy="4583113"/>
          </a:xfrm>
        </p:spPr>
        <p:txBody>
          <a:bodyPr/>
          <a:lstStyle/>
          <a:p>
            <a:pPr algn="just" eaLnBrk="1" hangingPunct="1">
              <a:tabLst>
                <a:tab pos="801688" algn="l"/>
              </a:tabLst>
            </a:pPr>
            <a:endParaRPr lang="en-GB" sz="700" dirty="0" smtClean="0">
              <a:solidFill>
                <a:srgbClr val="17375E"/>
              </a:solidFill>
              <a:latin typeface="Tahoma" charset="0"/>
              <a:cs typeface="Tahoma" charset="0"/>
            </a:endParaRPr>
          </a:p>
          <a:p>
            <a:pPr algn="just" eaLnBrk="1" hangingPunct="1">
              <a:spcBef>
                <a:spcPts val="500"/>
              </a:spcBef>
              <a:tabLst>
                <a:tab pos="801688" algn="l"/>
              </a:tabLst>
            </a:pPr>
            <a:r>
              <a:rPr lang="en-GB" sz="2000" b="1" dirty="0" smtClean="0"/>
              <a:t>OBJECTIVE</a:t>
            </a:r>
          </a:p>
          <a:p>
            <a:pPr eaLnBrk="1" hangingPunct="1">
              <a:tabLst>
                <a:tab pos="801688" algn="l"/>
              </a:tabLst>
            </a:pPr>
            <a:r>
              <a:rPr lang="en-GB" sz="1800" dirty="0" smtClean="0"/>
              <a:t>Creation and implementation of national system for support of RTD results application in social and economic praxis</a:t>
            </a:r>
            <a:br>
              <a:rPr lang="en-GB" sz="1800" dirty="0" smtClean="0"/>
            </a:br>
            <a:endParaRPr lang="en-GB" sz="1800" dirty="0" smtClean="0"/>
          </a:p>
          <a:p>
            <a:pPr eaLnBrk="1" hangingPunct="1">
              <a:spcBef>
                <a:spcPts val="500"/>
              </a:spcBef>
              <a:tabLst>
                <a:tab pos="801688" algn="l"/>
              </a:tabLst>
            </a:pPr>
            <a:endParaRPr lang="en-GB" sz="1800" dirty="0" smtClean="0"/>
          </a:p>
          <a:p>
            <a:pPr eaLnBrk="1" hangingPunct="1">
              <a:spcBef>
                <a:spcPts val="500"/>
              </a:spcBef>
              <a:tabLst>
                <a:tab pos="801688" algn="l"/>
              </a:tabLst>
            </a:pPr>
            <a:r>
              <a:rPr lang="en-GB" sz="2000" b="1" dirty="0" smtClean="0"/>
              <a:t>IMPLEMENTATION</a:t>
            </a:r>
          </a:p>
          <a:p>
            <a:pPr eaLnBrk="1" hangingPunct="1">
              <a:tabLst>
                <a:tab pos="801688" algn="l"/>
              </a:tabLst>
            </a:pPr>
            <a:r>
              <a:rPr lang="en-GB" sz="1800" dirty="0" smtClean="0"/>
              <a:t>June 2010 – October 2015</a:t>
            </a:r>
          </a:p>
          <a:p>
            <a:pPr eaLnBrk="1" hangingPunct="1">
              <a:tabLst>
                <a:tab pos="801688" algn="l"/>
              </a:tabLst>
            </a:pPr>
            <a:endParaRPr lang="en-GB" sz="1800" dirty="0" smtClean="0"/>
          </a:p>
          <a:p>
            <a:pPr eaLnBrk="1" hangingPunct="1">
              <a:tabLst>
                <a:tab pos="801688" algn="l"/>
              </a:tabLst>
            </a:pPr>
            <a:endParaRPr lang="en-GB" sz="1800" dirty="0" smtClean="0"/>
          </a:p>
          <a:p>
            <a:pPr eaLnBrk="1" hangingPunct="1">
              <a:spcBef>
                <a:spcPts val="500"/>
              </a:spcBef>
              <a:tabLst>
                <a:tab pos="801688" algn="l"/>
              </a:tabLst>
            </a:pPr>
            <a:r>
              <a:rPr lang="en-GB" sz="2000" b="1" dirty="0" smtClean="0"/>
              <a:t>BUDGET </a:t>
            </a:r>
          </a:p>
          <a:p>
            <a:pPr algn="just" eaLnBrk="1" hangingPunct="1">
              <a:tabLst>
                <a:tab pos="801688" algn="l"/>
              </a:tabLst>
            </a:pPr>
            <a:r>
              <a:rPr lang="en-GB" sz="1800" dirty="0" smtClean="0"/>
              <a:t>8 234 571,17 €</a:t>
            </a:r>
          </a:p>
        </p:txBody>
      </p:sp>
      <p:pic>
        <p:nvPicPr>
          <p:cNvPr id="39939" name="Obrázok 14" descr="BUTON_nitt sk 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89" y="105999"/>
            <a:ext cx="21605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textu 5"/>
          <p:cNvSpPr txBox="1">
            <a:spLocks/>
          </p:cNvSpPr>
          <p:nvPr/>
        </p:nvSpPr>
        <p:spPr bwMode="auto">
          <a:xfrm>
            <a:off x="6983983" y="979388"/>
            <a:ext cx="2268537" cy="4333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1700" b="1" dirty="0">
                <a:solidFill>
                  <a:srgbClr val="4B77DE"/>
                </a:solidFill>
                <a:latin typeface="Arial" charset="0"/>
                <a:ea typeface="ＭＳ Ｐゴシック" charset="-128"/>
                <a:cs typeface="Tahoma" charset="0"/>
              </a:rPr>
              <a:t>http://nitt.cvtisr.sk</a:t>
            </a:r>
          </a:p>
        </p:txBody>
      </p:sp>
      <p:grpSp>
        <p:nvGrpSpPr>
          <p:cNvPr id="39941" name="Skupina 16"/>
          <p:cNvGrpSpPr>
            <a:grpSpLocks noChangeAspect="1"/>
          </p:cNvGrpSpPr>
          <p:nvPr/>
        </p:nvGrpSpPr>
        <p:grpSpPr bwMode="auto">
          <a:xfrm>
            <a:off x="5054600" y="2908300"/>
            <a:ext cx="3416300" cy="3028950"/>
            <a:chOff x="4788024" y="3140968"/>
            <a:chExt cx="2808312" cy="2489056"/>
          </a:xfrm>
        </p:grpSpPr>
        <p:pic>
          <p:nvPicPr>
            <p:cNvPr id="39943" name="Obrázok 14" descr="NITT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140968"/>
              <a:ext cx="2808312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Obrázok 15" descr="NITT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365104"/>
              <a:ext cx="2808312" cy="126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2" name="Zástupný symbol päty 4"/>
          <p:cNvSpPr txBox="1">
            <a:spLocks/>
          </p:cNvSpPr>
          <p:nvPr/>
        </p:nvSpPr>
        <p:spPr bwMode="auto">
          <a:xfrm>
            <a:off x="4067249" y="6444059"/>
            <a:ext cx="496924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122A62"/>
                </a:solidFill>
                <a:cs typeface="Tahoma" charset="0"/>
              </a:rPr>
              <a:t>Supporting research in Slovakia / Project co-financed from the EU </a:t>
            </a:r>
            <a:r>
              <a:rPr lang="en-US" dirty="0" smtClean="0">
                <a:solidFill>
                  <a:srgbClr val="122A62"/>
                </a:solidFill>
                <a:cs typeface="Tahoma" charset="0"/>
              </a:rPr>
              <a:t>funds</a:t>
            </a:r>
            <a:endParaRPr lang="sk-SK" dirty="0">
              <a:solidFill>
                <a:srgbClr val="122A62"/>
              </a:solidFill>
              <a:cs typeface="Tahoma" charset="0"/>
            </a:endParaRPr>
          </a:p>
        </p:txBody>
      </p:sp>
      <p:sp>
        <p:nvSpPr>
          <p:cNvPr id="10" name="Obdĺžnik 7"/>
          <p:cNvSpPr>
            <a:spLocks noChangeArrowheads="1"/>
          </p:cNvSpPr>
          <p:nvPr/>
        </p:nvSpPr>
        <p:spPr bwMode="auto">
          <a:xfrm>
            <a:off x="539552" y="332656"/>
            <a:ext cx="6768752" cy="102975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infrastructure for technology transfer support in Slovakia – NITT SK</a:t>
            </a:r>
          </a:p>
        </p:txBody>
      </p:sp>
      <p:pic>
        <p:nvPicPr>
          <p:cNvPr id="11" name="Picture 5" descr="C:\Documents and Settings\Administrator\My Documents\Daniela\NISPEZ\logo_OP_Va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25" y="6021288"/>
            <a:ext cx="692375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SABAKA~1.SPA\AppData\Local\Temp\Rar$DR13.609\Europsky fond regionalneho rozvoja\EU-EFRR-VERTICAL-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76" y="6021288"/>
            <a:ext cx="750469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TT Support Services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26704"/>
            <a:ext cx="8129524" cy="35345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altLang="en-US" sz="1800" dirty="0" smtClean="0"/>
              <a:t>Raising </a:t>
            </a:r>
            <a:r>
              <a:rPr lang="en-GB" altLang="en-US" sz="1800" dirty="0" smtClean="0"/>
              <a:t>awareness on </a:t>
            </a:r>
            <a:r>
              <a:rPr lang="en-GB" altLang="en-US" sz="1800" dirty="0" smtClean="0"/>
              <a:t>IP rights and technology transfer</a:t>
            </a:r>
          </a:p>
          <a:p>
            <a:pPr>
              <a:spcBef>
                <a:spcPts val="1800"/>
              </a:spcBef>
            </a:pPr>
            <a:r>
              <a:rPr lang="en-GB" altLang="en-US" sz="1800" dirty="0" smtClean="0"/>
              <a:t>Provision of support services to scientific community </a:t>
            </a:r>
            <a:r>
              <a:rPr lang="en-GB" altLang="en-US" sz="1800" dirty="0" smtClean="0"/>
              <a:t>in the process of IPR protection and </a:t>
            </a:r>
            <a:r>
              <a:rPr lang="en-GB" altLang="en-US" sz="1800" dirty="0" smtClean="0"/>
              <a:t>commercialization</a:t>
            </a:r>
            <a:endParaRPr lang="en-GB" altLang="en-US" sz="1800" dirty="0" smtClean="0"/>
          </a:p>
          <a:p>
            <a:pPr>
              <a:spcBef>
                <a:spcPts val="1800"/>
              </a:spcBef>
            </a:pPr>
            <a:r>
              <a:rPr lang="en-GB" altLang="en-US" sz="1800" dirty="0" smtClean="0"/>
              <a:t>Partner search and marketing of technologies</a:t>
            </a:r>
            <a:endParaRPr lang="en-GB" altLang="en-US" sz="1800" dirty="0" smtClean="0"/>
          </a:p>
          <a:p>
            <a:pPr>
              <a:spcBef>
                <a:spcPts val="1800"/>
              </a:spcBef>
            </a:pPr>
            <a:r>
              <a:rPr lang="en-GB" altLang="en-US" sz="1800" dirty="0"/>
              <a:t>Promotion of Slovak R&amp;D organisations, their competencies and research results</a:t>
            </a:r>
          </a:p>
          <a:p>
            <a:pPr>
              <a:spcBef>
                <a:spcPts val="1800"/>
              </a:spcBef>
            </a:pPr>
            <a:r>
              <a:rPr lang="en-GB" altLang="en-US" sz="1800" dirty="0" smtClean="0"/>
              <a:t>Assistance </a:t>
            </a:r>
            <a:r>
              <a:rPr lang="en-GB" altLang="en-US" sz="1800" dirty="0" smtClean="0"/>
              <a:t>in the process of TTO establishment at universities and R&amp;D institutions and their </a:t>
            </a:r>
            <a:r>
              <a:rPr lang="en-GB" altLang="en-US" sz="1800" dirty="0" smtClean="0"/>
              <a:t>methodical support</a:t>
            </a:r>
            <a:endParaRPr lang="en-GB" sz="1800" dirty="0" smtClean="0"/>
          </a:p>
        </p:txBody>
      </p:sp>
      <p:sp>
        <p:nvSpPr>
          <p:cNvPr id="8" name="Obdĺžnik 7"/>
          <p:cNvSpPr/>
          <p:nvPr/>
        </p:nvSpPr>
        <p:spPr>
          <a:xfrm>
            <a:off x="7596336" y="116632"/>
            <a:ext cx="1440160" cy="1100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14" descr="BUTON_nitt sk 300d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89" y="105999"/>
            <a:ext cx="21605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textu 5"/>
          <p:cNvSpPr txBox="1">
            <a:spLocks/>
          </p:cNvSpPr>
          <p:nvPr/>
        </p:nvSpPr>
        <p:spPr bwMode="auto">
          <a:xfrm>
            <a:off x="6983983" y="979388"/>
            <a:ext cx="2268537" cy="4333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1700" b="1" dirty="0">
                <a:solidFill>
                  <a:srgbClr val="4B77DE"/>
                </a:solidFill>
                <a:latin typeface="Arial" charset="0"/>
                <a:ea typeface="ＭＳ Ｐゴシック" charset="-128"/>
                <a:cs typeface="Tahoma" charset="0"/>
              </a:rPr>
              <a:t>http://nitt.cvtisr.sk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00" y="5848697"/>
            <a:ext cx="1012487" cy="84795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336" y="5803029"/>
            <a:ext cx="1224136" cy="9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TT Support Outcomes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TT support main figures </a:t>
            </a:r>
            <a:r>
              <a:rPr lang="en-GB" sz="1800" dirty="0"/>
              <a:t>(since 2013)</a:t>
            </a:r>
            <a:endParaRPr lang="sk-SK" sz="1800" dirty="0"/>
          </a:p>
          <a:p>
            <a:pPr lvl="0">
              <a:spcBef>
                <a:spcPts val="900"/>
              </a:spcBef>
            </a:pPr>
            <a:r>
              <a:rPr lang="en-GB" sz="1600" dirty="0"/>
              <a:t>Contracts on provision of TT support services signed with </a:t>
            </a:r>
            <a:r>
              <a:rPr lang="en-GB" sz="1600" dirty="0" smtClean="0"/>
              <a:t>more than</a:t>
            </a:r>
            <a:br>
              <a:rPr lang="en-GB" sz="1600" dirty="0" smtClean="0"/>
            </a:br>
            <a:r>
              <a:rPr lang="en-GB" sz="1600" dirty="0" smtClean="0"/>
              <a:t>20 </a:t>
            </a:r>
            <a:r>
              <a:rPr lang="en-GB" sz="1600" dirty="0"/>
              <a:t>academic </a:t>
            </a:r>
            <a:r>
              <a:rPr lang="en-GB" sz="1600" dirty="0" smtClean="0"/>
              <a:t>institutions</a:t>
            </a:r>
            <a:endParaRPr lang="sk-SK" sz="1600" dirty="0"/>
          </a:p>
          <a:p>
            <a:pPr lvl="0">
              <a:spcBef>
                <a:spcPts val="900"/>
              </a:spcBef>
            </a:pPr>
            <a:r>
              <a:rPr lang="en-GB" sz="1600" dirty="0"/>
              <a:t>More than 100 patent applications supported (national, European, PCT</a:t>
            </a:r>
            <a:r>
              <a:rPr lang="en-GB" sz="1600" dirty="0" smtClean="0"/>
              <a:t>)</a:t>
            </a:r>
            <a:endParaRPr lang="sk-SK" sz="1600" dirty="0"/>
          </a:p>
          <a:p>
            <a:pPr lvl="0">
              <a:spcBef>
                <a:spcPts val="900"/>
              </a:spcBef>
            </a:pPr>
            <a:r>
              <a:rPr lang="en-GB" sz="1600" dirty="0"/>
              <a:t>IP Commercialisation strategy development, partner search, technology marketing and contracts</a:t>
            </a:r>
            <a:r>
              <a:rPr lang="en-US" sz="1600" dirty="0"/>
              <a:t>’ drafting </a:t>
            </a:r>
            <a:r>
              <a:rPr lang="en-GB" sz="1600" dirty="0"/>
              <a:t>(around 200 cases supported</a:t>
            </a:r>
            <a:r>
              <a:rPr lang="sk-SK" sz="1600" dirty="0" smtClean="0"/>
              <a:t>)</a:t>
            </a:r>
            <a:r>
              <a:rPr lang="sk-SK" sz="1600" b="1" dirty="0" smtClean="0"/>
              <a:t> </a:t>
            </a:r>
            <a:endParaRPr lang="sk-SK" sz="1600" dirty="0"/>
          </a:p>
          <a:p>
            <a:pPr marL="0" indent="0">
              <a:buNone/>
            </a:pPr>
            <a:r>
              <a:rPr lang="en-GB" sz="2000" dirty="0"/>
              <a:t> </a:t>
            </a:r>
            <a:endParaRPr lang="sk-SK" sz="2000" dirty="0"/>
          </a:p>
          <a:p>
            <a:pPr marL="0" indent="0">
              <a:buNone/>
            </a:pPr>
            <a:r>
              <a:rPr lang="en-GB" sz="1800" b="1" dirty="0"/>
              <a:t>Success stories examples</a:t>
            </a:r>
            <a:endParaRPr lang="sk-SK" sz="1800" dirty="0"/>
          </a:p>
          <a:p>
            <a:pPr lvl="0">
              <a:spcBef>
                <a:spcPts val="900"/>
              </a:spcBef>
            </a:pPr>
            <a:r>
              <a:rPr lang="en-GB" sz="1600" dirty="0"/>
              <a:t>Biologically degradable polymeric composition with high deformability </a:t>
            </a:r>
            <a:r>
              <a:rPr lang="en-GB" sz="1600" i="1" dirty="0" smtClean="0"/>
              <a:t>Polymer </a:t>
            </a:r>
            <a:r>
              <a:rPr lang="en-GB" sz="1600" i="1" dirty="0"/>
              <a:t>Institute, Slovak Academy of </a:t>
            </a:r>
            <a:r>
              <a:rPr lang="en-GB" sz="1600" i="1" dirty="0" smtClean="0"/>
              <a:t>Sciences</a:t>
            </a:r>
            <a:endParaRPr lang="sk-SK" sz="1600" i="1" dirty="0"/>
          </a:p>
          <a:p>
            <a:pPr lvl="0">
              <a:spcBef>
                <a:spcPts val="900"/>
              </a:spcBef>
            </a:pPr>
            <a:r>
              <a:rPr lang="en-GB" sz="1600" dirty="0"/>
              <a:t>AMOS - Modular automatic system for monitoring of moving sky objects </a:t>
            </a:r>
            <a:r>
              <a:rPr lang="en-GB" sz="1600" i="1" dirty="0" smtClean="0"/>
              <a:t>Faculty </a:t>
            </a:r>
            <a:r>
              <a:rPr lang="en-GB" sz="1600" i="1" dirty="0"/>
              <a:t>of mathematics, physics and informatics, Comenius University in </a:t>
            </a:r>
            <a:r>
              <a:rPr lang="en-GB" sz="1600" i="1" dirty="0" smtClean="0"/>
              <a:t>BA</a:t>
            </a:r>
            <a:endParaRPr lang="sk-SK" sz="1600" i="1" dirty="0"/>
          </a:p>
          <a:p>
            <a:pPr lvl="0">
              <a:spcBef>
                <a:spcPts val="900"/>
              </a:spcBef>
            </a:pPr>
            <a:r>
              <a:rPr lang="en-GB" sz="1600" dirty="0"/>
              <a:t>A Simple Electrochemical Method of a </a:t>
            </a:r>
            <a:r>
              <a:rPr lang="en-GB" sz="1600" dirty="0" err="1"/>
              <a:t>LiFeAs</a:t>
            </a:r>
            <a:r>
              <a:rPr lang="en-GB" sz="1600" dirty="0"/>
              <a:t> Superconductor Preparation </a:t>
            </a:r>
            <a:r>
              <a:rPr lang="en-GB" sz="1600" i="1" dirty="0" smtClean="0"/>
              <a:t>OHIO </a:t>
            </a:r>
            <a:r>
              <a:rPr lang="en-GB" sz="1600" i="1" dirty="0"/>
              <a:t>STATE UNIVERSITY + Technical University in </a:t>
            </a:r>
            <a:r>
              <a:rPr lang="en-GB" sz="1600" i="1" dirty="0" err="1" smtClean="0"/>
              <a:t>Košice</a:t>
            </a:r>
            <a:endParaRPr lang="en-GB" sz="1900" i="1" dirty="0" smtClean="0"/>
          </a:p>
        </p:txBody>
      </p:sp>
      <p:sp>
        <p:nvSpPr>
          <p:cNvPr id="8" name="Obdĺžnik 7"/>
          <p:cNvSpPr/>
          <p:nvPr/>
        </p:nvSpPr>
        <p:spPr>
          <a:xfrm>
            <a:off x="7596336" y="116632"/>
            <a:ext cx="1440160" cy="1100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14" descr="BUTON_nitt sk 300d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89" y="105999"/>
            <a:ext cx="21605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textu 5"/>
          <p:cNvSpPr txBox="1">
            <a:spLocks/>
          </p:cNvSpPr>
          <p:nvPr/>
        </p:nvSpPr>
        <p:spPr bwMode="auto">
          <a:xfrm>
            <a:off x="6983983" y="979388"/>
            <a:ext cx="2268537" cy="4333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1700" b="1" dirty="0">
                <a:solidFill>
                  <a:srgbClr val="4B77DE"/>
                </a:solidFill>
                <a:latin typeface="Arial" charset="0"/>
                <a:ea typeface="ＭＳ Ｐゴシック" charset="-128"/>
                <a:cs typeface="Tahoma" charset="0"/>
              </a:rPr>
              <a:t>http://nitt.cvtisr.sk</a:t>
            </a:r>
          </a:p>
        </p:txBody>
      </p:sp>
    </p:spTree>
    <p:extLst>
      <p:ext uri="{BB962C8B-B14F-4D97-AF65-F5344CB8AC3E}">
        <p14:creationId xmlns:p14="http://schemas.microsoft.com/office/powerpoint/2010/main" val="6376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t="8200" r="16522" b="710"/>
          <a:stretch/>
        </p:blipFill>
        <p:spPr bwMode="auto">
          <a:xfrm>
            <a:off x="486593" y="871"/>
            <a:ext cx="8666931" cy="670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ntertitel 2"/>
          <p:cNvSpPr txBox="1">
            <a:spLocks/>
          </p:cNvSpPr>
          <p:nvPr/>
        </p:nvSpPr>
        <p:spPr>
          <a:xfrm>
            <a:off x="5580112" y="467147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</a:rPr>
              <a:t>WWW.</a:t>
            </a:r>
            <a:r>
              <a:rPr lang="sk-SK" sz="2200" b="1" i="1" dirty="0" smtClean="0">
                <a:solidFill>
                  <a:schemeClr val="tx2">
                    <a:lumMod val="75000"/>
                  </a:schemeClr>
                </a:solidFill>
              </a:rPr>
              <a:t>NPTT.SK</a:t>
            </a:r>
          </a:p>
        </p:txBody>
      </p:sp>
    </p:spTree>
    <p:extLst>
      <p:ext uri="{BB962C8B-B14F-4D97-AF65-F5344CB8AC3E}">
        <p14:creationId xmlns:p14="http://schemas.microsoft.com/office/powerpoint/2010/main" val="1295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521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sk-SK" sz="2000" dirty="0" smtClean="0">
                <a:solidFill>
                  <a:schemeClr val="tx2">
                    <a:lumMod val="75000"/>
                  </a:schemeClr>
                </a:solidFill>
              </a:rPr>
              <a:t>NATIONAL TECHNOLOGY TRANSFER CENTRE</a:t>
            </a:r>
            <a:endParaRPr lang="sk-SK" altLang="sk-SK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518864" y="1628800"/>
            <a:ext cx="8376292" cy="4392488"/>
          </a:xfrm>
        </p:spPr>
        <p:txBody>
          <a:bodyPr>
            <a:normAutofit/>
          </a:bodyPr>
          <a:lstStyle/>
          <a:p>
            <a:r>
              <a:rPr lang="en-US" altLang="sk-SK" sz="1800" dirty="0" smtClean="0"/>
              <a:t>Association of public research organisations </a:t>
            </a:r>
            <a:r>
              <a:rPr lang="en-US" altLang="sk-SK" sz="1600" i="1" dirty="0" smtClean="0"/>
              <a:t>(without legal personality)</a:t>
            </a:r>
          </a:p>
          <a:p>
            <a:endParaRPr lang="en-US" altLang="sk-SK" sz="1800" dirty="0" smtClean="0"/>
          </a:p>
          <a:p>
            <a:r>
              <a:rPr lang="en-US" altLang="sk-SK" sz="1800" dirty="0" smtClean="0"/>
              <a:t>Formed by </a:t>
            </a:r>
          </a:p>
          <a:p>
            <a:pPr lvl="1">
              <a:spcBef>
                <a:spcPts val="9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US" altLang="sk-SK" sz="1400" dirty="0" smtClean="0"/>
              <a:t>Slovak Scientific and Technical Information Centre</a:t>
            </a:r>
          </a:p>
          <a:p>
            <a:pPr lvl="1">
              <a:spcBef>
                <a:spcPts val="9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US" altLang="sk-SK" sz="1400" dirty="0" smtClean="0"/>
              <a:t>Slovak Academy of Sciences</a:t>
            </a:r>
          </a:p>
          <a:p>
            <a:pPr lvl="1">
              <a:spcBef>
                <a:spcPts val="9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US" altLang="sk-SK" sz="1400" dirty="0" smtClean="0"/>
              <a:t>7 main Slovak universities (2 Bratislava; 2 Kosice; Nitra; Zvolen; </a:t>
            </a:r>
            <a:r>
              <a:rPr lang="en-US" altLang="sk-SK" sz="1400" dirty="0" err="1" smtClean="0"/>
              <a:t>Z</a:t>
            </a:r>
            <a:r>
              <a:rPr lang="en-US" altLang="sk-SK" sz="1400" dirty="0" err="1" smtClean="0"/>
              <a:t>ilina</a:t>
            </a:r>
            <a:r>
              <a:rPr lang="en-US" altLang="sk-SK" sz="1400" dirty="0" smtClean="0"/>
              <a:t>)</a:t>
            </a:r>
          </a:p>
          <a:p>
            <a:pPr marL="457200" lvl="1" indent="0">
              <a:buClr>
                <a:schemeClr val="tx2"/>
              </a:buClr>
              <a:buNone/>
            </a:pPr>
            <a:endParaRPr lang="sk-SK" altLang="sk-SK" sz="1800" dirty="0"/>
          </a:p>
          <a:p>
            <a:r>
              <a:rPr lang="en-US" altLang="sk-SK" sz="1800" dirty="0" smtClean="0"/>
              <a:t>Main mission</a:t>
            </a:r>
          </a:p>
          <a:p>
            <a:pPr lvl="1">
              <a:spcBef>
                <a:spcPts val="900"/>
              </a:spcBef>
              <a:buBlip>
                <a:blip r:embed="rId2"/>
              </a:buBlip>
            </a:pPr>
            <a:r>
              <a:rPr lang="en-US" altLang="sk-SK" sz="1400" dirty="0" smtClean="0"/>
              <a:t>Provision of support services to Slovak public research organisations </a:t>
            </a:r>
            <a:br>
              <a:rPr lang="en-US" altLang="sk-SK" sz="1400" dirty="0" smtClean="0"/>
            </a:br>
            <a:r>
              <a:rPr lang="en-US" altLang="sk-SK" sz="1400" dirty="0" smtClean="0"/>
              <a:t>in area of IP </a:t>
            </a:r>
            <a:r>
              <a:rPr lang="en-US" altLang="sk-SK" sz="1400" dirty="0"/>
              <a:t>protection and commercialization</a:t>
            </a:r>
          </a:p>
          <a:p>
            <a:pPr lvl="1">
              <a:spcBef>
                <a:spcPts val="900"/>
              </a:spcBef>
              <a:buBlip>
                <a:blip r:embed="rId2"/>
              </a:buBlip>
            </a:pPr>
            <a:r>
              <a:rPr lang="en-US" altLang="sk-SK" sz="1400" dirty="0" smtClean="0"/>
              <a:t>PATENT FUND administration</a:t>
            </a:r>
          </a:p>
          <a:p>
            <a:pPr lvl="1">
              <a:spcBef>
                <a:spcPts val="900"/>
              </a:spcBef>
              <a:buBlip>
                <a:blip r:embed="rId2"/>
              </a:buBlip>
            </a:pPr>
            <a:r>
              <a:rPr lang="en-US" altLang="sk-SK" sz="1400" dirty="0" smtClean="0"/>
              <a:t>Improving conditions (including legal framework) for technology transfer </a:t>
            </a:r>
            <a:br>
              <a:rPr lang="en-US" altLang="sk-SK" sz="1400" dirty="0" smtClean="0"/>
            </a:br>
            <a:r>
              <a:rPr lang="en-US" altLang="sk-SK" sz="1400" dirty="0" smtClean="0"/>
              <a:t>in Slovakia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en-US" altLang="sk-SK" sz="1400" dirty="0" smtClean="0"/>
          </a:p>
          <a:p>
            <a:pPr marL="0" indent="0">
              <a:buNone/>
            </a:pPr>
            <a:endParaRPr lang="en-US" altLang="sk-SK" sz="1800" dirty="0" smtClean="0"/>
          </a:p>
          <a:p>
            <a:pPr marL="0" indent="0">
              <a:buNone/>
            </a:pPr>
            <a:endParaRPr lang="en-US" altLang="sk-SK" sz="1800" dirty="0" smtClean="0"/>
          </a:p>
          <a:p>
            <a:pPr marL="0" indent="0">
              <a:buNone/>
            </a:pPr>
            <a:endParaRPr lang="sk-SK" altLang="sk-SK" sz="1800" dirty="0"/>
          </a:p>
          <a:p>
            <a:pPr marL="0" indent="0">
              <a:buNone/>
            </a:pPr>
            <a:endParaRPr lang="en-US" altLang="sk-SK" sz="1800" dirty="0"/>
          </a:p>
        </p:txBody>
      </p:sp>
      <p:sp>
        <p:nvSpPr>
          <p:cNvPr id="9" name="Zástupný symbol päty 4"/>
          <p:cNvSpPr txBox="1">
            <a:spLocks/>
          </p:cNvSpPr>
          <p:nvPr/>
        </p:nvSpPr>
        <p:spPr bwMode="auto">
          <a:xfrm>
            <a:off x="3925909" y="6318345"/>
            <a:ext cx="496924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122A62"/>
                </a:solidFill>
                <a:cs typeface="Tahoma" charset="0"/>
              </a:rPr>
              <a:t>Supporting research in Slovakia / Project co-financed from the EU </a:t>
            </a:r>
            <a:r>
              <a:rPr lang="en-US" dirty="0" smtClean="0">
                <a:solidFill>
                  <a:srgbClr val="122A62"/>
                </a:solidFill>
                <a:cs typeface="Tahoma" charset="0"/>
              </a:rPr>
              <a:t>funds</a:t>
            </a:r>
            <a:endParaRPr lang="sk-SK" dirty="0">
              <a:solidFill>
                <a:srgbClr val="122A62"/>
              </a:solidFill>
              <a:cs typeface="Tahoma" charset="0"/>
            </a:endParaRPr>
          </a:p>
        </p:txBody>
      </p:sp>
      <p:pic>
        <p:nvPicPr>
          <p:cNvPr id="10" name="Picture 5" descr="C:\Documents and Settings\Administrator\My Documents\Daniela\NISPEZ\logo_OP_Va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25" y="6021288"/>
            <a:ext cx="692375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ABAKA~1.SPA\AppData\Local\Temp\Rar$DR13.609\Europsky fond regionalneho rozvoja\EU-EFRR-VERTICAL-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76" y="6021288"/>
            <a:ext cx="750469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7668344" y="44624"/>
            <a:ext cx="1440160" cy="1100732"/>
            <a:chOff x="7668344" y="44624"/>
            <a:chExt cx="1440160" cy="1100732"/>
          </a:xfrm>
        </p:grpSpPr>
        <p:sp>
          <p:nvSpPr>
            <p:cNvPr id="13" name="Obdĺžnik 12"/>
            <p:cNvSpPr/>
            <p:nvPr/>
          </p:nvSpPr>
          <p:spPr>
            <a:xfrm>
              <a:off x="7668344" y="44624"/>
              <a:ext cx="1440160" cy="1100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4" name="Obrázo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583" y="336702"/>
              <a:ext cx="785889" cy="788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5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521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sk-SK" sz="2000" dirty="0" smtClean="0">
                <a:solidFill>
                  <a:schemeClr val="tx2">
                    <a:lumMod val="75000"/>
                  </a:schemeClr>
                </a:solidFill>
              </a:rPr>
              <a:t>NATIONAL BUSINESS CENTRE</a:t>
            </a:r>
            <a:br>
              <a:rPr lang="en-US" altLang="sk-SK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sk-SK" sz="1600" i="1" dirty="0" smtClean="0">
                <a:solidFill>
                  <a:schemeClr val="tx2">
                    <a:lumMod val="75000"/>
                  </a:schemeClr>
                </a:solidFill>
              </a:rPr>
              <a:t>in co-operation with Slovak Business Agency</a:t>
            </a:r>
            <a:endParaRPr lang="sk-SK" altLang="sk-SK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518864" y="2010676"/>
            <a:ext cx="8229600" cy="3722580"/>
          </a:xfrm>
        </p:spPr>
        <p:txBody>
          <a:bodyPr>
            <a:normAutofit/>
          </a:bodyPr>
          <a:lstStyle/>
          <a:p>
            <a:r>
              <a:rPr lang="en-US" altLang="sk-SK" sz="1800" dirty="0" smtClean="0"/>
              <a:t>Support of existing, new and potential entrepreneurs, including </a:t>
            </a:r>
            <a:r>
              <a:rPr lang="sk-SK" altLang="sk-SK" sz="1800" dirty="0" smtClean="0"/>
              <a:t>start-up</a:t>
            </a:r>
            <a:r>
              <a:rPr lang="en-US" altLang="sk-SK" sz="1800" dirty="0" smtClean="0"/>
              <a:t>s </a:t>
            </a:r>
            <a:r>
              <a:rPr lang="en-US" altLang="sk-SK" sz="1800" dirty="0" smtClean="0"/>
              <a:t>&amp;</a:t>
            </a:r>
            <a:r>
              <a:rPr lang="sk-SK" altLang="sk-SK" sz="1800" dirty="0" smtClean="0"/>
              <a:t> </a:t>
            </a:r>
            <a:r>
              <a:rPr lang="sk-SK" altLang="sk-SK" sz="1800" dirty="0" smtClean="0"/>
              <a:t>spin-off</a:t>
            </a:r>
            <a:r>
              <a:rPr lang="en-US" altLang="sk-SK" sz="1800" dirty="0" smtClean="0"/>
              <a:t>s creation</a:t>
            </a:r>
            <a:endParaRPr lang="sk-SK" altLang="sk-SK" sz="1800" dirty="0"/>
          </a:p>
          <a:p>
            <a:endParaRPr lang="sk-SK" altLang="sk-SK" sz="1800" dirty="0"/>
          </a:p>
          <a:p>
            <a:r>
              <a:rPr lang="en-US" altLang="sk-SK" sz="1800" dirty="0"/>
              <a:t>Enhancing the R&amp;D co-operation of academy and </a:t>
            </a:r>
            <a:r>
              <a:rPr lang="en-US" altLang="sk-SK" sz="1800" dirty="0" smtClean="0"/>
              <a:t>industry</a:t>
            </a:r>
          </a:p>
          <a:p>
            <a:endParaRPr lang="en-US" altLang="sk-SK" sz="1800" dirty="0"/>
          </a:p>
          <a:p>
            <a:r>
              <a:rPr lang="en-US" altLang="sk-SK" sz="1800" dirty="0" smtClean="0"/>
              <a:t>Consultancy in area of IP protection and commercialization</a:t>
            </a:r>
            <a:endParaRPr lang="en-US" altLang="sk-SK" sz="1800" dirty="0" smtClean="0"/>
          </a:p>
          <a:p>
            <a:endParaRPr lang="en-US" altLang="sk-SK" sz="1800" dirty="0" smtClean="0"/>
          </a:p>
          <a:p>
            <a:pPr marL="0" indent="0">
              <a:buNone/>
            </a:pPr>
            <a:endParaRPr lang="en-US" altLang="sk-SK" sz="1800" dirty="0" smtClean="0"/>
          </a:p>
          <a:p>
            <a:pPr marL="0" indent="0">
              <a:buNone/>
            </a:pPr>
            <a:endParaRPr lang="en-US" altLang="sk-SK" sz="1800" dirty="0" smtClean="0"/>
          </a:p>
          <a:p>
            <a:pPr marL="0" indent="0">
              <a:buNone/>
            </a:pPr>
            <a:r>
              <a:rPr lang="en-US" altLang="sk-SK" sz="1800" dirty="0" smtClean="0"/>
              <a:t>COMPLEX SUPPORT TO SMES FROM A SINGLE POINT:</a:t>
            </a:r>
          </a:p>
          <a:p>
            <a:pPr marL="0" indent="0">
              <a:buNone/>
            </a:pPr>
            <a:endParaRPr lang="sk-SK" altLang="sk-SK" sz="1800" dirty="0"/>
          </a:p>
          <a:p>
            <a:pPr marL="0" indent="0">
              <a:buNone/>
            </a:pPr>
            <a:endParaRPr lang="en-US" altLang="sk-SK" sz="18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00761"/>
            <a:ext cx="1277888" cy="851926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6960566" y="78702"/>
            <a:ext cx="2099915" cy="862756"/>
            <a:chOff x="6804248" y="1630140"/>
            <a:chExt cx="2099915" cy="862756"/>
          </a:xfrm>
        </p:grpSpPr>
        <p:pic>
          <p:nvPicPr>
            <p:cNvPr id="7" name="Obrázok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630140"/>
              <a:ext cx="2099915" cy="86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8"/>
            <p:cNvSpPr txBox="1"/>
            <p:nvPr/>
          </p:nvSpPr>
          <p:spPr>
            <a:xfrm>
              <a:off x="7935131" y="1815494"/>
              <a:ext cx="96903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NATIONAL BUSINESS CENTRE</a:t>
              </a:r>
              <a:endParaRPr lang="en-GB" sz="1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Zástupný symbol päty 4"/>
          <p:cNvSpPr txBox="1">
            <a:spLocks/>
          </p:cNvSpPr>
          <p:nvPr/>
        </p:nvSpPr>
        <p:spPr bwMode="auto">
          <a:xfrm>
            <a:off x="3925909" y="6318345"/>
            <a:ext cx="496924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122A62"/>
                </a:solidFill>
                <a:cs typeface="Tahoma" charset="0"/>
              </a:rPr>
              <a:t>Supporting research in Slovakia / Project co-financed from the EU </a:t>
            </a:r>
            <a:r>
              <a:rPr lang="en-US" dirty="0" smtClean="0">
                <a:solidFill>
                  <a:srgbClr val="122A62"/>
                </a:solidFill>
                <a:cs typeface="Tahoma" charset="0"/>
              </a:rPr>
              <a:t>funds</a:t>
            </a:r>
            <a:endParaRPr lang="sk-SK" dirty="0">
              <a:solidFill>
                <a:srgbClr val="122A62"/>
              </a:solidFill>
              <a:cs typeface="Tahoma" charset="0"/>
            </a:endParaRPr>
          </a:p>
        </p:txBody>
      </p:sp>
      <p:pic>
        <p:nvPicPr>
          <p:cNvPr id="10" name="Picture 5" descr="C:\Documents and Settings\Administrator\My Documents\Daniela\NISPEZ\logo_OP_Va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25" y="6021288"/>
            <a:ext cx="692375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ABAKA~1.SPA\AppData\Local\Temp\Rar$DR13.609\Europsky fond regionalneho rozvoja\EU-EFRR-VERTICAL-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76" y="6021288"/>
            <a:ext cx="750469" cy="6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392</Words>
  <Application>Microsoft Office PowerPoint</Application>
  <PresentationFormat>Prezentácia na obrazovke (4:3)</PresentationFormat>
  <Paragraphs>101</Paragraphs>
  <Slides>11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Larissa-Design</vt:lpstr>
      <vt:lpstr>National Support System for Technology Transfer in Slovakia</vt:lpstr>
      <vt:lpstr>Prezentácia programu PowerPoint</vt:lpstr>
      <vt:lpstr>TECHNOLOGY TRANSFER SUPPORT AT NATIONAL LEVEL</vt:lpstr>
      <vt:lpstr>Prezentácia programu PowerPoint</vt:lpstr>
      <vt:lpstr>TT Support Services</vt:lpstr>
      <vt:lpstr>TT Support Outcomes</vt:lpstr>
      <vt:lpstr>Prezentácia programu PowerPoint</vt:lpstr>
      <vt:lpstr>NATIONAL TECHNOLOGY TRANSFER CENTRE</vt:lpstr>
      <vt:lpstr>NATIONAL BUSINESS CENTRE in co-operation with Slovak Business Agency</vt:lpstr>
      <vt:lpstr>Prezentácia programu PowerPoint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Lilischkis</dc:creator>
  <cp:lastModifiedBy>Bilsky Lubomir</cp:lastModifiedBy>
  <cp:revision>194</cp:revision>
  <cp:lastPrinted>2015-05-14T10:46:00Z</cp:lastPrinted>
  <dcterms:created xsi:type="dcterms:W3CDTF">2011-01-18T09:51:04Z</dcterms:created>
  <dcterms:modified xsi:type="dcterms:W3CDTF">2015-09-10T15:53:50Z</dcterms:modified>
</cp:coreProperties>
</file>