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>
  <p:sldMasterIdLst>
    <p:sldMasterId id="2147483664" r:id="rId2"/>
  </p:sldMasterIdLst>
  <p:notesMasterIdLst>
    <p:notesMasterId r:id="rId19"/>
  </p:notesMasterIdLst>
  <p:handoutMasterIdLst>
    <p:handoutMasterId r:id="rId20"/>
  </p:handoutMasterIdLst>
  <p:sldIdLst>
    <p:sldId id="256" r:id="rId3"/>
    <p:sldId id="293" r:id="rId4"/>
    <p:sldId id="291" r:id="rId5"/>
    <p:sldId id="284" r:id="rId6"/>
    <p:sldId id="259" r:id="rId7"/>
    <p:sldId id="269" r:id="rId8"/>
    <p:sldId id="285" r:id="rId9"/>
    <p:sldId id="286" r:id="rId10"/>
    <p:sldId id="294" r:id="rId11"/>
    <p:sldId id="295" r:id="rId12"/>
    <p:sldId id="288" r:id="rId13"/>
    <p:sldId id="287" r:id="rId14"/>
    <p:sldId id="277" r:id="rId15"/>
    <p:sldId id="289" r:id="rId16"/>
    <p:sldId id="290" r:id="rId17"/>
    <p:sldId id="292" r:id="rId18"/>
  </p:sldIdLst>
  <p:sldSz cx="9144000" cy="6858000" type="screen4x3"/>
  <p:notesSz cx="6797675" cy="987425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247"/>
    <a:srgbClr val="1775AA"/>
    <a:srgbClr val="68BE5E"/>
    <a:srgbClr val="484D51"/>
    <a:srgbClr val="F26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3B4B98B0-60AC-42C2-AFA5-B58CD77FA1E5}" styleName="Svetlý štýl 1 - zvýrazneni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636" autoAdjust="0"/>
    <p:restoredTop sz="93143" autoAdjust="0"/>
  </p:normalViewPr>
  <p:slideViewPr>
    <p:cSldViewPr>
      <p:cViewPr varScale="1">
        <p:scale>
          <a:sx n="65" d="100"/>
          <a:sy n="65" d="100"/>
        </p:scale>
        <p:origin x="1152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May 23, 2015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European trends in ITS - fulfilment of the Slovak smart specialization strategy</a:t>
            </a:r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/>
          <a:lstStyle/>
          <a:p>
            <a:fld id="{D6790D8E-0C56-4F61-9B17-7A387442778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5025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May 23, 2015</a:t>
            </a:r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noProof="1" smtClean="0"/>
              <a:t>Click to edit Master text styles</a:t>
            </a:r>
            <a:endParaRPr lang="en-US"/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European trends in ITS - fulfilment of the Slovak smart specialization strategy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/>
          <a:lstStyle/>
          <a:p>
            <a:fld id="{1399807D-D128-4837-BF84-5EA633F317A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07552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May 23, 2015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European trends in ITS - fulfilment of the Slovak smart specialization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432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23, 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trends in ITS - fulfilment of the Slovak smart specialization strategy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243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23, 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trends in ITS - fulfilment of the Slovak smart specialization strategy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176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3712549" y="3418341"/>
            <a:ext cx="4675875" cy="685800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solidFill>
                  <a:srgbClr val="072247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dirty="0" smtClean="0"/>
              <a:t>nadpis</a:t>
            </a:r>
            <a:endParaRPr lang="en-US" dirty="0"/>
          </a:p>
        </p:txBody>
      </p:sp>
      <p:sp>
        <p:nvSpPr>
          <p:cNvPr id="2" name="Obdĺžnik 1"/>
          <p:cNvSpPr/>
          <p:nvPr userDrawn="1"/>
        </p:nvSpPr>
        <p:spPr>
          <a:xfrm>
            <a:off x="1683843" y="764704"/>
            <a:ext cx="42563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ŽILNSKÁ UNIVERZITA V ŽILINE</a:t>
            </a:r>
          </a:p>
          <a:p>
            <a:r>
              <a:rPr lang="sk-SK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Univerzitný vedecký park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ubtitle 8"/>
          <p:cNvSpPr txBox="1">
            <a:spLocks/>
          </p:cNvSpPr>
          <p:nvPr userDrawn="1"/>
        </p:nvSpPr>
        <p:spPr>
          <a:xfrm>
            <a:off x="6500834" y="5877272"/>
            <a:ext cx="2387001" cy="685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rgbClr val="072247"/>
              </a:buClr>
              <a:buSzPct val="90000"/>
              <a:buFont typeface="Arial" panose="020B0604020202020204" pitchFamily="34" charset="0"/>
              <a:buNone/>
              <a:defRPr lang="en-US" sz="2000" b="0" i="0" u="none" strike="noStrike" kern="1200" baseline="0">
                <a:solidFill>
                  <a:srgbClr val="07224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rgbClr val="072247"/>
              </a:buClr>
              <a:buSzPct val="90000"/>
              <a:buFont typeface="Wingdings" panose="05000000000000000000" pitchFamily="2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rgbClr val="072247"/>
              </a:buClr>
              <a:buSzPct val="90000"/>
              <a:buFont typeface="Wingdings" panose="05000000000000000000" pitchFamily="2" charset="2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rgbClr val="072247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sk-SK" sz="1600" dirty="0"/>
          </a:p>
        </p:txBody>
      </p:sp>
      <p:sp>
        <p:nvSpPr>
          <p:cNvPr id="25" name="Subtitle 8"/>
          <p:cNvSpPr txBox="1">
            <a:spLocks/>
          </p:cNvSpPr>
          <p:nvPr userDrawn="1"/>
        </p:nvSpPr>
        <p:spPr>
          <a:xfrm>
            <a:off x="4220716" y="4365104"/>
            <a:ext cx="4675875" cy="685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rgbClr val="072247"/>
              </a:buClr>
              <a:buSzPct val="90000"/>
              <a:buFont typeface="Arial" panose="020B0604020202020204" pitchFamily="34" charset="0"/>
              <a:buNone/>
              <a:defRPr lang="en-US" sz="2000" b="0" i="0" u="none" strike="noStrike" kern="1200" baseline="0">
                <a:solidFill>
                  <a:srgbClr val="07224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rgbClr val="072247"/>
              </a:buClr>
              <a:buSzPct val="90000"/>
              <a:buFont typeface="Wingdings" panose="05000000000000000000" pitchFamily="2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rgbClr val="072247"/>
              </a:buClr>
              <a:buSzPct val="90000"/>
              <a:buFont typeface="Wingdings" panose="05000000000000000000" pitchFamily="2" charset="2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rgbClr val="072247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dirty="0"/>
          </a:p>
        </p:txBody>
      </p:sp>
      <p:sp>
        <p:nvSpPr>
          <p:cNvPr id="23" name="Rectangle 10"/>
          <p:cNvSpPr/>
          <p:nvPr userDrawn="1"/>
        </p:nvSpPr>
        <p:spPr>
          <a:xfrm>
            <a:off x="0" y="0"/>
            <a:ext cx="9144000" cy="1916832"/>
          </a:xfrm>
          <a:prstGeom prst="rect">
            <a:avLst/>
          </a:prstGeom>
          <a:solidFill>
            <a:srgbClr val="072247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grpSp>
        <p:nvGrpSpPr>
          <p:cNvPr id="26" name="Skupina 25"/>
          <p:cNvGrpSpPr/>
          <p:nvPr userDrawn="1"/>
        </p:nvGrpSpPr>
        <p:grpSpPr>
          <a:xfrm>
            <a:off x="-4514" y="1916832"/>
            <a:ext cx="9180000" cy="108000"/>
            <a:chOff x="-11400" y="1448792"/>
            <a:chExt cx="1364347" cy="108000"/>
          </a:xfrm>
        </p:grpSpPr>
        <p:sp>
          <p:nvSpPr>
            <p:cNvPr id="27" name="Rectangle 8"/>
            <p:cNvSpPr/>
            <p:nvPr userDrawn="1"/>
          </p:nvSpPr>
          <p:spPr>
            <a:xfrm>
              <a:off x="-11400" y="1448792"/>
              <a:ext cx="341594" cy="108000"/>
            </a:xfrm>
            <a:prstGeom prst="rect">
              <a:avLst/>
            </a:prstGeom>
            <a:solidFill>
              <a:srgbClr val="1775AA"/>
            </a:soli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8" name="Rectangle 8"/>
            <p:cNvSpPr/>
            <p:nvPr userDrawn="1"/>
          </p:nvSpPr>
          <p:spPr>
            <a:xfrm>
              <a:off x="330194" y="1448792"/>
              <a:ext cx="341594" cy="108000"/>
            </a:xfrm>
            <a:prstGeom prst="rect">
              <a:avLst/>
            </a:prstGeom>
            <a:solidFill>
              <a:srgbClr val="F2623D"/>
            </a:soli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9" name="Rectangle 8"/>
            <p:cNvSpPr/>
            <p:nvPr userDrawn="1"/>
          </p:nvSpPr>
          <p:spPr>
            <a:xfrm>
              <a:off x="669759" y="1448792"/>
              <a:ext cx="341594" cy="108000"/>
            </a:xfrm>
            <a:prstGeom prst="rect">
              <a:avLst/>
            </a:prstGeom>
            <a:solidFill>
              <a:srgbClr val="484D51"/>
            </a:soli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30" name="Rectangle 8"/>
            <p:cNvSpPr/>
            <p:nvPr userDrawn="1"/>
          </p:nvSpPr>
          <p:spPr>
            <a:xfrm>
              <a:off x="1011353" y="1448792"/>
              <a:ext cx="341594" cy="108000"/>
            </a:xfrm>
            <a:prstGeom prst="rect">
              <a:avLst/>
            </a:prstGeom>
            <a:solidFill>
              <a:srgbClr val="68BE5E"/>
            </a:soli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bdĺžnik 30"/>
          <p:cNvSpPr/>
          <p:nvPr userDrawn="1"/>
        </p:nvSpPr>
        <p:spPr>
          <a:xfrm>
            <a:off x="1684993" y="764704"/>
            <a:ext cx="42563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sk-SK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ZILINA</a:t>
            </a:r>
            <a:endParaRPr lang="sk-SK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sk-SK" sz="12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aseline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sk-SK" sz="12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Park</a:t>
            </a:r>
            <a:endParaRPr lang="sk-SK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Obrázok 3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1145441" cy="1127762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3" y="2024832"/>
            <a:ext cx="3072384" cy="48006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72247"/>
                </a:solidFill>
              </a:defRPr>
            </a:lvl1pPr>
          </a:lstStyle>
          <a:p>
            <a:r>
              <a:rPr lang="sk-SK" noProof="1" smtClean="0"/>
              <a:t>Nadpis</a:t>
            </a:r>
            <a:endParaRPr lang="en-US" dirty="0"/>
          </a:p>
        </p:txBody>
      </p:sp>
      <p:sp>
        <p:nvSpPr>
          <p:cNvPr id="12" name="Rectangle 3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-228600" algn="l">
              <a:buClr>
                <a:srgbClr val="072247"/>
              </a:buClr>
              <a:buSzPct val="9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noProof="1" smtClean="0"/>
              <a:t>Upravte štýl predlohy textu.</a:t>
            </a:r>
          </a:p>
          <a:p>
            <a:pPr lvl="1"/>
            <a:r>
              <a:rPr lang="sk-SK" noProof="1" smtClean="0"/>
              <a:t>Druhá úroveň</a:t>
            </a:r>
          </a:p>
          <a:p>
            <a:pPr lvl="2"/>
            <a:r>
              <a:rPr lang="sk-SK" noProof="1" smtClean="0"/>
              <a:t>Tretia úroveň</a:t>
            </a:r>
          </a:p>
          <a:p>
            <a:pPr lvl="3"/>
            <a:r>
              <a:rPr lang="sk-SK" noProof="1" smtClean="0"/>
              <a:t>Štvrtá úroveň</a:t>
            </a:r>
          </a:p>
          <a:p>
            <a:pPr lvl="4"/>
            <a:r>
              <a:rPr lang="sk-SK" noProof="1" smtClean="0"/>
              <a:t>Piata úroveň</a:t>
            </a:r>
            <a:endParaRPr lang="en-US" dirty="0"/>
          </a:p>
        </p:txBody>
      </p:sp>
      <p:sp>
        <p:nvSpPr>
          <p:cNvPr id="5" name="Subtitle 8"/>
          <p:cNvSpPr txBox="1">
            <a:spLocks/>
          </p:cNvSpPr>
          <p:nvPr userDrawn="1"/>
        </p:nvSpPr>
        <p:spPr>
          <a:xfrm rot="16200000">
            <a:off x="-1059440" y="4379924"/>
            <a:ext cx="3595755" cy="685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rgbClr val="072247"/>
              </a:buClr>
              <a:buSzPct val="90000"/>
              <a:buFont typeface="Arial" panose="020B0604020202020204" pitchFamily="34" charset="0"/>
              <a:buNone/>
              <a:defRPr lang="en-US" sz="2000" b="0" i="0" u="none" strike="noStrike" kern="1200" baseline="0">
                <a:solidFill>
                  <a:srgbClr val="07224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rgbClr val="072247"/>
              </a:buClr>
              <a:buSzPct val="90000"/>
              <a:buFont typeface="Wingdings" panose="05000000000000000000" pitchFamily="2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rgbClr val="072247"/>
              </a:buClr>
              <a:buSzPct val="90000"/>
              <a:buFont typeface="Wingdings" panose="05000000000000000000" pitchFamily="2" charset="2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rgbClr val="072247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600" dirty="0" smtClean="0">
                <a:solidFill>
                  <a:schemeClr val="bg1"/>
                </a:solidFill>
              </a:rPr>
              <a:t>UNIVERSITY OF ZILINA</a:t>
            </a:r>
          </a:p>
          <a:p>
            <a:r>
              <a:rPr lang="sk-SK" sz="1100" dirty="0" err="1" smtClean="0">
                <a:solidFill>
                  <a:schemeClr val="bg1"/>
                </a:solidFill>
              </a:rPr>
              <a:t>University</a:t>
            </a:r>
            <a:r>
              <a:rPr lang="sk-SK" sz="1100" baseline="0" dirty="0" smtClean="0">
                <a:solidFill>
                  <a:schemeClr val="bg1"/>
                </a:solidFill>
              </a:rPr>
              <a:t> </a:t>
            </a:r>
            <a:r>
              <a:rPr lang="sk-SK" sz="1100" baseline="0" dirty="0" err="1" smtClean="0">
                <a:solidFill>
                  <a:schemeClr val="bg1"/>
                </a:solidFill>
              </a:rPr>
              <a:t>Science</a:t>
            </a:r>
            <a:r>
              <a:rPr lang="sk-SK" sz="1100" baseline="0" dirty="0" smtClean="0">
                <a:solidFill>
                  <a:schemeClr val="bg1"/>
                </a:solidFill>
              </a:rPr>
              <a:t> Park</a:t>
            </a:r>
            <a:endParaRPr lang="en-US" sz="1100" dirty="0" smtClean="0">
              <a:solidFill>
                <a:schemeClr val="bg1"/>
              </a:solidFill>
            </a:endParaRPr>
          </a:p>
          <a:p>
            <a:pPr algn="r"/>
            <a:endParaRPr lang="sk-SK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916832"/>
          </a:xfrm>
          <a:prstGeom prst="rect">
            <a:avLst/>
          </a:prstGeom>
          <a:solidFill>
            <a:srgbClr val="072247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grpSp>
        <p:nvGrpSpPr>
          <p:cNvPr id="18" name="Skupina 17"/>
          <p:cNvGrpSpPr/>
          <p:nvPr userDrawn="1"/>
        </p:nvGrpSpPr>
        <p:grpSpPr>
          <a:xfrm>
            <a:off x="-4514" y="1916832"/>
            <a:ext cx="9180000" cy="108000"/>
            <a:chOff x="-11400" y="1448792"/>
            <a:chExt cx="1364347" cy="108000"/>
          </a:xfrm>
        </p:grpSpPr>
        <p:sp>
          <p:nvSpPr>
            <p:cNvPr id="19" name="Rectangle 8"/>
            <p:cNvSpPr/>
            <p:nvPr userDrawn="1"/>
          </p:nvSpPr>
          <p:spPr>
            <a:xfrm>
              <a:off x="-11400" y="1448792"/>
              <a:ext cx="341594" cy="108000"/>
            </a:xfrm>
            <a:prstGeom prst="rect">
              <a:avLst/>
            </a:prstGeom>
            <a:solidFill>
              <a:srgbClr val="1775AA"/>
            </a:soli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8"/>
            <p:cNvSpPr/>
            <p:nvPr userDrawn="1"/>
          </p:nvSpPr>
          <p:spPr>
            <a:xfrm>
              <a:off x="330194" y="1448792"/>
              <a:ext cx="341594" cy="108000"/>
            </a:xfrm>
            <a:prstGeom prst="rect">
              <a:avLst/>
            </a:prstGeom>
            <a:solidFill>
              <a:srgbClr val="F2623D"/>
            </a:soli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8"/>
            <p:cNvSpPr/>
            <p:nvPr userDrawn="1"/>
          </p:nvSpPr>
          <p:spPr>
            <a:xfrm>
              <a:off x="669759" y="1448792"/>
              <a:ext cx="341594" cy="108000"/>
            </a:xfrm>
            <a:prstGeom prst="rect">
              <a:avLst/>
            </a:prstGeom>
            <a:solidFill>
              <a:srgbClr val="484D51"/>
            </a:soli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8"/>
            <p:cNvSpPr/>
            <p:nvPr userDrawn="1"/>
          </p:nvSpPr>
          <p:spPr>
            <a:xfrm>
              <a:off x="1011353" y="1448792"/>
              <a:ext cx="341594" cy="108000"/>
            </a:xfrm>
            <a:prstGeom prst="rect">
              <a:avLst/>
            </a:prstGeom>
            <a:solidFill>
              <a:srgbClr val="68BE5E"/>
            </a:soli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Obdĺžnik 1"/>
          <p:cNvSpPr/>
          <p:nvPr userDrawn="1"/>
        </p:nvSpPr>
        <p:spPr>
          <a:xfrm>
            <a:off x="1684993" y="764704"/>
            <a:ext cx="42563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sk-SK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ZILINA</a:t>
            </a:r>
            <a:endParaRPr lang="sk-SK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noProof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sk-SK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noProof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sk-SK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Park</a:t>
            </a:r>
            <a:endParaRPr lang="sk-SK" sz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Univerzitná 8215/1, 010 26 Žilina</a:t>
            </a:r>
          </a:p>
          <a:p>
            <a:endParaRPr lang="sk-SK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Obrázok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1145441" cy="1127762"/>
          </a:xfrm>
          <a:prstGeom prst="rect">
            <a:avLst/>
          </a:prstGeom>
        </p:spPr>
      </p:pic>
      <p:sp>
        <p:nvSpPr>
          <p:cNvPr id="6" name="Obdĺžnik 5"/>
          <p:cNvSpPr/>
          <p:nvPr userDrawn="1"/>
        </p:nvSpPr>
        <p:spPr>
          <a:xfrm>
            <a:off x="7499748" y="1633019"/>
            <a:ext cx="15311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cs-CZ" sz="1800" b="0" i="0" u="none" strike="noStrike" kern="12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ITMS 26220220184</a:t>
            </a:r>
          </a:p>
        </p:txBody>
      </p:sp>
      <p:sp>
        <p:nvSpPr>
          <p:cNvPr id="16" name="Subtitle 8"/>
          <p:cNvSpPr txBox="1">
            <a:spLocks/>
          </p:cNvSpPr>
          <p:nvPr userDrawn="1"/>
        </p:nvSpPr>
        <p:spPr>
          <a:xfrm>
            <a:off x="395536" y="3429000"/>
            <a:ext cx="8136904" cy="685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rgbClr val="072247"/>
              </a:buClr>
              <a:buSzPct val="90000"/>
              <a:buFont typeface="Arial" panose="020B0604020202020204" pitchFamily="34" charset="0"/>
              <a:buNone/>
              <a:defRPr lang="en-US" sz="2000" b="0" i="0" u="none" strike="noStrike" kern="1200" baseline="0">
                <a:solidFill>
                  <a:srgbClr val="07224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rgbClr val="072247"/>
              </a:buClr>
              <a:buSzPct val="90000"/>
              <a:buFont typeface="Wingdings" panose="05000000000000000000" pitchFamily="2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rgbClr val="072247"/>
              </a:buClr>
              <a:buSzPct val="90000"/>
              <a:buFont typeface="Wingdings" panose="05000000000000000000" pitchFamily="2" charset="2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rgbClr val="072247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72247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US" sz="3200" dirty="0" smtClean="0">
                <a:effectLst/>
              </a:rPr>
              <a:t>Thank you.</a:t>
            </a:r>
            <a:endParaRPr lang="en-US" sz="3200" dirty="0" smtClean="0"/>
          </a:p>
        </p:txBody>
      </p:sp>
      <p:sp>
        <p:nvSpPr>
          <p:cNvPr id="17" name="BlokTextu 16"/>
          <p:cNvSpPr txBox="1"/>
          <p:nvPr userDrawn="1"/>
        </p:nvSpPr>
        <p:spPr>
          <a:xfrm>
            <a:off x="384880" y="6248732"/>
            <a:ext cx="847604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u="none" strike="noStrike" kern="1200" baseline="30000" noProof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presentation is the result of the project implementation: University research park of the</a:t>
            </a:r>
            <a:r>
              <a:rPr lang="en-US" sz="1600" b="0" i="0" u="none" strike="noStrike" kern="1200" baseline="0" noProof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b="0" i="0" u="none" strike="noStrike" kern="1200" baseline="30000" noProof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of </a:t>
            </a:r>
            <a:r>
              <a:rPr lang="en-US" sz="1600" b="0" i="0" u="none" strike="noStrike" kern="1200" baseline="30000" noProof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Zilina</a:t>
            </a:r>
            <a:r>
              <a:rPr lang="en-US" sz="1600" b="0" i="0" u="none" strike="noStrike" kern="1200" baseline="30000" noProof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(ITMS: 26220220184) supported by the Research &amp; Development Operational </a:t>
            </a:r>
            <a:r>
              <a:rPr lang="en-US" sz="1600" b="0" i="0" u="none" strike="noStrike" kern="1200" baseline="30000" noProof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Programme</a:t>
            </a:r>
            <a:r>
              <a:rPr lang="en-US" sz="1600" b="0" i="0" u="none" strike="noStrike" kern="1200" baseline="30000" noProof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funded by the European Regional Development Fund.</a:t>
            </a:r>
            <a:endParaRPr lang="en-US" sz="1600" b="0" i="0" u="none" strike="noStrike" kern="1200" baseline="300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171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3132138" y="4868863"/>
            <a:ext cx="6029325" cy="288925"/>
          </a:xfrm>
          <a:prstGeom prst="rect">
            <a:avLst/>
          </a:prstGeom>
          <a:solidFill>
            <a:srgbClr val="1775A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Obrázok 15" descr="obdlzni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8"/>
          <p:cNvSpPr txBox="1">
            <a:spLocks/>
          </p:cNvSpPr>
          <p:nvPr userDrawn="1"/>
        </p:nvSpPr>
        <p:spPr>
          <a:xfrm>
            <a:off x="6500813" y="5876925"/>
            <a:ext cx="2387600" cy="685800"/>
          </a:xfrm>
          <a:prstGeom prst="rect">
            <a:avLst/>
          </a:prstGeom>
        </p:spPr>
        <p:txBody>
          <a:bodyPr anchor="ctr"/>
          <a:lstStyle>
            <a:lvl1pPr marL="0" indent="0" algn="l" rtl="0" eaLnBrk="1" latinLnBrk="0" hangingPunct="1">
              <a:spcBef>
                <a:spcPts val="700"/>
              </a:spcBef>
              <a:buClr>
                <a:srgbClr val="072247"/>
              </a:buClr>
              <a:buSzPct val="90000"/>
              <a:buFont typeface="Arial" panose="020B0604020202020204" pitchFamily="34" charset="0"/>
              <a:buNone/>
              <a:defRPr lang="en-US" sz="2000" b="0" i="0" u="none" strike="noStrike" kern="1200" baseline="0">
                <a:solidFill>
                  <a:srgbClr val="07224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rgbClr val="072247"/>
              </a:buClr>
              <a:buSzPct val="90000"/>
              <a:buFont typeface="Wingdings" panose="05000000000000000000" pitchFamily="2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rgbClr val="072247"/>
              </a:buClr>
              <a:buSzPct val="90000"/>
              <a:buFont typeface="Wingdings" panose="05000000000000000000" pitchFamily="2" charset="2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rgbClr val="072247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sk-SK" sz="1600" dirty="0"/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>
          <a:xfrm>
            <a:off x="4221163" y="4365625"/>
            <a:ext cx="4675187" cy="685800"/>
          </a:xfrm>
          <a:prstGeom prst="rect">
            <a:avLst/>
          </a:prstGeom>
        </p:spPr>
        <p:txBody>
          <a:bodyPr anchor="ctr"/>
          <a:lstStyle>
            <a:lvl1pPr marL="0" indent="0" algn="l" rtl="0" eaLnBrk="1" latinLnBrk="0" hangingPunct="1">
              <a:spcBef>
                <a:spcPts val="700"/>
              </a:spcBef>
              <a:buClr>
                <a:srgbClr val="072247"/>
              </a:buClr>
              <a:buSzPct val="90000"/>
              <a:buFont typeface="Arial" panose="020B0604020202020204" pitchFamily="34" charset="0"/>
              <a:buNone/>
              <a:defRPr lang="en-US" sz="2000" b="0" i="0" u="none" strike="noStrike" kern="1200" baseline="0">
                <a:solidFill>
                  <a:srgbClr val="07224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rgbClr val="072247"/>
              </a:buClr>
              <a:buSzPct val="90000"/>
              <a:buFont typeface="Wingdings" panose="05000000000000000000" pitchFamily="2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rgbClr val="072247"/>
              </a:buClr>
              <a:buSzPct val="90000"/>
              <a:buFont typeface="Wingdings" panose="05000000000000000000" pitchFamily="2" charset="2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rgbClr val="072247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sk-SK" dirty="0"/>
          </a:p>
        </p:txBody>
      </p:sp>
      <p:sp>
        <p:nvSpPr>
          <p:cNvPr id="10" name="Obdĺžnik 19"/>
          <p:cNvSpPr/>
          <p:nvPr userDrawn="1"/>
        </p:nvSpPr>
        <p:spPr>
          <a:xfrm>
            <a:off x="2835275" y="933450"/>
            <a:ext cx="42576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ERA</a:t>
            </a:r>
            <a:r>
              <a:rPr lang="sk-SK" sz="3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sk-SK" sz="3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Chair</a:t>
            </a:r>
            <a:r>
              <a:rPr lang="sk-SK" sz="3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sk-SK" sz="3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Holder</a:t>
            </a:r>
            <a:endParaRPr lang="sk-SK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angle 8"/>
          <p:cNvSpPr/>
          <p:nvPr userDrawn="1"/>
        </p:nvSpPr>
        <p:spPr>
          <a:xfrm>
            <a:off x="539750" y="404813"/>
            <a:ext cx="1871663" cy="1944687"/>
          </a:xfrm>
          <a:prstGeom prst="rect">
            <a:avLst/>
          </a:prstGeom>
          <a:solidFill>
            <a:schemeClr val="bg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2" descr="75bf5d3184c4f38e796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620713"/>
            <a:ext cx="14112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Skupina 22"/>
          <p:cNvGrpSpPr>
            <a:grpSpLocks/>
          </p:cNvGrpSpPr>
          <p:nvPr userDrawn="1"/>
        </p:nvGrpSpPr>
        <p:grpSpPr bwMode="auto">
          <a:xfrm>
            <a:off x="3121025" y="5229225"/>
            <a:ext cx="3251200" cy="71438"/>
            <a:chOff x="-11400" y="1448792"/>
            <a:chExt cx="1364347" cy="108000"/>
          </a:xfrm>
        </p:grpSpPr>
        <p:sp>
          <p:nvSpPr>
            <p:cNvPr id="14" name="Rectangle 8"/>
            <p:cNvSpPr/>
            <p:nvPr userDrawn="1"/>
          </p:nvSpPr>
          <p:spPr>
            <a:xfrm>
              <a:off x="-11400" y="1448792"/>
              <a:ext cx="341753" cy="108000"/>
            </a:xfrm>
            <a:prstGeom prst="rect">
              <a:avLst/>
            </a:prstGeom>
            <a:solidFill>
              <a:srgbClr val="072247"/>
            </a:soli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8"/>
            <p:cNvSpPr/>
            <p:nvPr userDrawn="1"/>
          </p:nvSpPr>
          <p:spPr>
            <a:xfrm>
              <a:off x="330353" y="1448792"/>
              <a:ext cx="341753" cy="108000"/>
            </a:xfrm>
            <a:prstGeom prst="rect">
              <a:avLst/>
            </a:prstGeom>
            <a:solidFill>
              <a:srgbClr val="F2623D"/>
            </a:soli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8"/>
            <p:cNvSpPr/>
            <p:nvPr userDrawn="1"/>
          </p:nvSpPr>
          <p:spPr>
            <a:xfrm>
              <a:off x="669441" y="1448792"/>
              <a:ext cx="341753" cy="108000"/>
            </a:xfrm>
            <a:prstGeom prst="rect">
              <a:avLst/>
            </a:prstGeom>
            <a:solidFill>
              <a:srgbClr val="484D51"/>
            </a:soli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8"/>
            <p:cNvSpPr/>
            <p:nvPr userDrawn="1"/>
          </p:nvSpPr>
          <p:spPr>
            <a:xfrm>
              <a:off x="1011194" y="1448792"/>
              <a:ext cx="341753" cy="108000"/>
            </a:xfrm>
            <a:prstGeom prst="rect">
              <a:avLst/>
            </a:prstGeom>
            <a:solidFill>
              <a:srgbClr val="68BE5E"/>
            </a:soli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" name="Zástupný symbol textu 4"/>
          <p:cNvSpPr>
            <a:spLocks noGrp="1"/>
          </p:cNvSpPr>
          <p:nvPr>
            <p:ph type="body" sz="quarter" idx="10"/>
          </p:nvPr>
        </p:nvSpPr>
        <p:spPr>
          <a:xfrm>
            <a:off x="3128484" y="5661496"/>
            <a:ext cx="4251828" cy="4315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72247"/>
                </a:solidFill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7" name="Zástupný symbol textu 6"/>
          <p:cNvSpPr>
            <a:spLocks noGrp="1"/>
          </p:cNvSpPr>
          <p:nvPr>
            <p:ph type="body" sz="quarter" idx="11"/>
          </p:nvPr>
        </p:nvSpPr>
        <p:spPr>
          <a:xfrm>
            <a:off x="3131840" y="3428479"/>
            <a:ext cx="5832647" cy="1008633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072247"/>
                </a:solidFill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8605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/>
          <p:nvPr userDrawn="1"/>
        </p:nvSpPr>
        <p:spPr>
          <a:xfrm>
            <a:off x="-15053" y="1556792"/>
            <a:ext cx="1368000" cy="5301208"/>
          </a:xfrm>
          <a:prstGeom prst="rect">
            <a:avLst/>
          </a:prstGeom>
          <a:solidFill>
            <a:srgbClr val="072247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655536" y="548680"/>
            <a:ext cx="7107144" cy="7881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sk-SK" dirty="0" smtClean="0"/>
              <a:t>Nadpis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655856" y="1772816"/>
            <a:ext cx="7110192" cy="482453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rtl="0"/>
            <a:r>
              <a:rPr lang="sk-SK" dirty="0" smtClean="0"/>
              <a:t>UVP ako hybný motor rozvoja regiónu severozápadného Slovenska:</a:t>
            </a:r>
          </a:p>
          <a:p>
            <a:pPr marL="285750" indent="-285750">
              <a:buSzPct val="120000"/>
              <a:buFont typeface="Wingdings" panose="05000000000000000000" pitchFamily="2" charset="2"/>
              <a:buChar char="§"/>
            </a:pPr>
            <a:r>
              <a:rPr lang="sk-SK" dirty="0" smtClean="0"/>
              <a:t>skvalitňuje technickú infraštruktúru,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r>
              <a:rPr lang="sk-SK" dirty="0" smtClean="0"/>
              <a:t>pripravuje novú generáciu vedeckých pracovníkov pre oblasti </a:t>
            </a:r>
          </a:p>
          <a:p>
            <a:pPr marL="925830" lvl="1" indent="-285750">
              <a:buFont typeface="Wingdings" panose="05000000000000000000" pitchFamily="2" charset="2"/>
              <a:buChar char="§"/>
            </a:pPr>
            <a:r>
              <a:rPr lang="sk-SK" sz="18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dopravných systémov,</a:t>
            </a:r>
          </a:p>
          <a:p>
            <a:pPr marL="925830" lvl="1" indent="-285750">
              <a:buFont typeface="Wingdings" panose="05000000000000000000" pitchFamily="2" charset="2"/>
              <a:buChar char="§"/>
            </a:pPr>
            <a:r>
              <a:rPr lang="sk-SK" sz="18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výrobných systémov,</a:t>
            </a:r>
          </a:p>
          <a:p>
            <a:pPr marL="925830" lvl="1" indent="-285750">
              <a:buFont typeface="Wingdings" panose="05000000000000000000" pitchFamily="2" charset="2"/>
              <a:buChar char="§"/>
            </a:pPr>
            <a:r>
              <a:rPr lang="sk-SK" sz="18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IKT,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 smtClean="0"/>
              <a:t>pokrokových materiálov,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 smtClean="0"/>
              <a:t>zjednodušuje prístup vedeckých tímov do medzinárodných sietí,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 smtClean="0"/>
              <a:t>zlepšuje spoluprácu akademického a podnikateľského sektora,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 smtClean="0"/>
              <a:t>zefektívňuje ochranu a komercializáciu duševného vlastníctva,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 smtClean="0"/>
              <a:t>posilňuje transfer výsledkov vedy a výskumu do praxe.</a:t>
            </a:r>
          </a:p>
          <a:p>
            <a:pPr rtl="0"/>
            <a:endParaRPr lang="sk-SK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16200000">
            <a:off x="-1695254" y="4082520"/>
            <a:ext cx="4392490" cy="493162"/>
          </a:xfrm>
          <a:prstGeom prst="rect">
            <a:avLst/>
          </a:prstGeom>
        </p:spPr>
        <p:txBody>
          <a:bodyPr vert="horz" anchor="ctr"/>
          <a:lstStyle>
            <a:lvl1pPr algn="l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sz="1200" dirty="0"/>
          </a:p>
        </p:txBody>
      </p:sp>
      <p:grpSp>
        <p:nvGrpSpPr>
          <p:cNvPr id="5" name="Skupina 4"/>
          <p:cNvGrpSpPr/>
          <p:nvPr userDrawn="1"/>
        </p:nvGrpSpPr>
        <p:grpSpPr>
          <a:xfrm>
            <a:off x="1652832" y="1448792"/>
            <a:ext cx="7091968" cy="216000"/>
            <a:chOff x="1655856" y="1442268"/>
            <a:chExt cx="7091968" cy="216000"/>
          </a:xfrm>
        </p:grpSpPr>
        <p:sp>
          <p:nvSpPr>
            <p:cNvPr id="9" name="Rectangle 8"/>
            <p:cNvSpPr/>
            <p:nvPr/>
          </p:nvSpPr>
          <p:spPr>
            <a:xfrm>
              <a:off x="2987824" y="1442268"/>
              <a:ext cx="5760000" cy="25200"/>
            </a:xfrm>
            <a:prstGeom prst="rect">
              <a:avLst/>
            </a:prstGeom>
            <a:solidFill>
              <a:srgbClr val="072247"/>
            </a:soli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0" name="Rectangle 8"/>
            <p:cNvSpPr/>
            <p:nvPr userDrawn="1"/>
          </p:nvSpPr>
          <p:spPr>
            <a:xfrm>
              <a:off x="1655856" y="1442268"/>
              <a:ext cx="1620000" cy="216000"/>
            </a:xfrm>
            <a:prstGeom prst="rect">
              <a:avLst/>
            </a:prstGeom>
            <a:solidFill>
              <a:srgbClr val="072247"/>
            </a:soli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Skupina 5"/>
          <p:cNvGrpSpPr/>
          <p:nvPr userDrawn="1"/>
        </p:nvGrpSpPr>
        <p:grpSpPr>
          <a:xfrm>
            <a:off x="-11400" y="1448792"/>
            <a:ext cx="1364347" cy="108000"/>
            <a:chOff x="-11400" y="1448792"/>
            <a:chExt cx="1364347" cy="108000"/>
          </a:xfrm>
        </p:grpSpPr>
        <p:sp>
          <p:nvSpPr>
            <p:cNvPr id="12" name="Rectangle 8"/>
            <p:cNvSpPr/>
            <p:nvPr userDrawn="1"/>
          </p:nvSpPr>
          <p:spPr>
            <a:xfrm>
              <a:off x="-11400" y="1448792"/>
              <a:ext cx="341594" cy="108000"/>
            </a:xfrm>
            <a:prstGeom prst="rect">
              <a:avLst/>
            </a:prstGeom>
            <a:solidFill>
              <a:srgbClr val="1775AA"/>
            </a:soli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5" name="Rectangle 8"/>
            <p:cNvSpPr/>
            <p:nvPr userDrawn="1"/>
          </p:nvSpPr>
          <p:spPr>
            <a:xfrm>
              <a:off x="330194" y="1448792"/>
              <a:ext cx="341594" cy="108000"/>
            </a:xfrm>
            <a:prstGeom prst="rect">
              <a:avLst/>
            </a:prstGeom>
            <a:solidFill>
              <a:srgbClr val="F2623D"/>
            </a:soli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6" name="Rectangle 8"/>
            <p:cNvSpPr/>
            <p:nvPr userDrawn="1"/>
          </p:nvSpPr>
          <p:spPr>
            <a:xfrm>
              <a:off x="669759" y="1448792"/>
              <a:ext cx="341594" cy="108000"/>
            </a:xfrm>
            <a:prstGeom prst="rect">
              <a:avLst/>
            </a:prstGeom>
            <a:solidFill>
              <a:srgbClr val="484D51"/>
            </a:soli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7" name="Rectangle 8"/>
            <p:cNvSpPr/>
            <p:nvPr userDrawn="1"/>
          </p:nvSpPr>
          <p:spPr>
            <a:xfrm>
              <a:off x="1011353" y="1448792"/>
              <a:ext cx="341594" cy="108000"/>
            </a:xfrm>
            <a:prstGeom prst="rect">
              <a:avLst/>
            </a:prstGeom>
            <a:solidFill>
              <a:srgbClr val="68BE5E"/>
            </a:soli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Obrázok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3776"/>
            <a:ext cx="1031443" cy="10149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70" r:id="rId3"/>
    <p:sldLayoutId id="214748367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sz="3200" b="0" kern="1200" baseline="0">
          <a:solidFill>
            <a:srgbClr val="072247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rtl="0" eaLnBrk="1" latinLnBrk="0" hangingPunct="1">
        <a:spcBef>
          <a:spcPts val="700"/>
        </a:spcBef>
        <a:buClr>
          <a:srgbClr val="072247"/>
        </a:buClr>
        <a:buSzPct val="90000"/>
        <a:buFont typeface="Arial" panose="020B0604020202020204" pitchFamily="34" charset="0"/>
        <a:buNone/>
        <a:defRPr lang="en-US" sz="1800" b="0" i="0" u="none" strike="noStrike" kern="1200" baseline="0" dirty="0">
          <a:solidFill>
            <a:schemeClr val="tx1">
              <a:lumMod val="75000"/>
              <a:lumOff val="25000"/>
            </a:schemeClr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25830" indent="-285750" algn="l" rtl="0" eaLnBrk="1" latinLnBrk="0" hangingPunct="1">
        <a:spcBef>
          <a:spcPts val="550"/>
        </a:spcBef>
        <a:buClr>
          <a:srgbClr val="072247"/>
        </a:buClr>
        <a:buSzPct val="90000"/>
        <a:buFont typeface="Wingdings" panose="05000000000000000000" pitchFamily="2" charset="2"/>
        <a:buChar char="§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rgbClr val="072247"/>
        </a:buClr>
        <a:buSzPct val="90000"/>
        <a:buFont typeface="Wingdings" panose="05000000000000000000" pitchFamily="2" charset="2"/>
        <a:buChar char="§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rgbClr val="072247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arl.europa.eu/meetdocs/2009_2014/documents/com/com_com(2011)0112_/com_com(2011)0112_en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achair.uniza.sk/" TargetMode="External"/><Relationship Id="rId2" Type="http://schemas.openxmlformats.org/officeDocument/2006/relationships/hyperlink" Target="mailto:karl.ambrosch@uniza.s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275856" y="2924944"/>
            <a:ext cx="5616625" cy="3024336"/>
          </a:xfrm>
        </p:spPr>
        <p:txBody>
          <a:bodyPr/>
          <a:lstStyle/>
          <a:p>
            <a:r>
              <a:rPr lang="en-GB" sz="2800" b="1" dirty="0" smtClean="0"/>
              <a:t>Intelligent Transport Systems &amp; Challenges for the 21</a:t>
            </a:r>
            <a:r>
              <a:rPr lang="en-GB" sz="2800" b="1" baseline="30000" dirty="0" smtClean="0"/>
              <a:t>st</a:t>
            </a:r>
            <a:r>
              <a:rPr lang="en-GB" sz="2800" b="1" dirty="0" smtClean="0"/>
              <a:t> Century</a:t>
            </a:r>
            <a:endParaRPr lang="en-GB" sz="2400" dirty="0"/>
          </a:p>
          <a:p>
            <a:r>
              <a:rPr lang="en-GB" sz="2400" dirty="0"/>
              <a:t>Karl Ernst </a:t>
            </a:r>
            <a:r>
              <a:rPr lang="en-GB" sz="2400" dirty="0" smtClean="0"/>
              <a:t>Ambrosch </a:t>
            </a:r>
            <a:br>
              <a:rPr lang="en-GB" sz="2400" dirty="0" smtClean="0"/>
            </a:br>
            <a:r>
              <a:rPr lang="en-GB" sz="2400" dirty="0" smtClean="0"/>
              <a:t>ERA </a:t>
            </a:r>
            <a:r>
              <a:rPr lang="en-GB" sz="2400" dirty="0"/>
              <a:t>Chair </a:t>
            </a:r>
            <a:r>
              <a:rPr lang="en-GB" sz="2400" dirty="0" smtClean="0"/>
              <a:t>Holder @ </a:t>
            </a:r>
            <a:r>
              <a:rPr lang="en-GB" sz="2400" dirty="0"/>
              <a:t>University of </a:t>
            </a:r>
            <a:r>
              <a:rPr lang="de-AT" sz="2400" dirty="0"/>
              <a:t>Žilina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3168352" cy="190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24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7" t="10173" r="9064" b="6700"/>
          <a:stretch>
            <a:fillRect/>
          </a:stretch>
        </p:blipFill>
        <p:spPr>
          <a:xfrm>
            <a:off x="1626972" y="1268760"/>
            <a:ext cx="7058025" cy="474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4999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EU – </a:t>
            </a:r>
            <a:r>
              <a:rPr lang="de-AT" dirty="0" err="1"/>
              <a:t>Energy</a:t>
            </a:r>
            <a:r>
              <a:rPr lang="de-AT" dirty="0"/>
              <a:t> Roadmap 2050</a:t>
            </a:r>
          </a:p>
        </p:txBody>
      </p:sp>
      <p:sp>
        <p:nvSpPr>
          <p:cNvPr id="5" name="Textfeld 3"/>
          <p:cNvSpPr txBox="1">
            <a:spLocks noChangeArrowheads="1"/>
          </p:cNvSpPr>
          <p:nvPr/>
        </p:nvSpPr>
        <p:spPr bwMode="auto">
          <a:xfrm>
            <a:off x="1259632" y="5877272"/>
            <a:ext cx="7776418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>
                <a:solidFill>
                  <a:srgbClr val="000000"/>
                </a:solidFill>
                <a:latin typeface="Euphemia UCAS" charset="0"/>
                <a:ea typeface="Euphemia UCAS" charset="0"/>
                <a:cs typeface="Euphemia UCAS" charset="0"/>
                <a:sym typeface="Euphemia UCAS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Euphemia UCAS" charset="0"/>
                <a:ea typeface="Euphemia UCAS" charset="0"/>
                <a:cs typeface="Euphemia UCAS" charset="0"/>
                <a:sym typeface="Euphemia UCAS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Euphemia UCAS" charset="0"/>
                <a:ea typeface="Euphemia UCAS" charset="0"/>
                <a:cs typeface="Euphemia UCAS" charset="0"/>
                <a:sym typeface="Euphemia UCAS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Euphemia UCAS" charset="0"/>
                <a:ea typeface="Euphemia UCAS" charset="0"/>
                <a:cs typeface="Euphemia UCAS" charset="0"/>
                <a:sym typeface="Euphemia UCAS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Euphemia UCAS" charset="0"/>
                <a:ea typeface="Euphemia UCAS" charset="0"/>
                <a:cs typeface="Euphemia UCAS" charset="0"/>
                <a:sym typeface="Euphemia UCA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Euphemia UCAS" charset="0"/>
                <a:ea typeface="Euphemia UCAS" charset="0"/>
                <a:cs typeface="Euphemia UCAS" charset="0"/>
                <a:sym typeface="Euphemia UCA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Euphemia UCAS" charset="0"/>
                <a:ea typeface="Euphemia UCAS" charset="0"/>
                <a:cs typeface="Euphemia UCAS" charset="0"/>
                <a:sym typeface="Euphemia UCA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Euphemia UCAS" charset="0"/>
                <a:ea typeface="Euphemia UCAS" charset="0"/>
                <a:cs typeface="Euphemia UCAS" charset="0"/>
                <a:sym typeface="Euphemia UCA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Euphemia UCAS" charset="0"/>
                <a:ea typeface="Euphemia UCAS" charset="0"/>
                <a:cs typeface="Euphemia UCAS" charset="0"/>
                <a:sym typeface="Euphemia UCAS" charset="0"/>
              </a:defRPr>
            </a:lvl9pPr>
          </a:lstStyle>
          <a:p>
            <a:pPr algn="r" eaLnBrk="1"/>
            <a:r>
              <a:rPr lang="de-AT" altLang="de-DE" sz="1200" b="1" dirty="0">
                <a:latin typeface="+mn-lt"/>
              </a:rPr>
              <a:t>COMMUNICATION FROM THE COMMISSION </a:t>
            </a:r>
            <a:r>
              <a:rPr lang="en-US" altLang="de-DE" sz="1200" b="1" dirty="0">
                <a:latin typeface="+mn-lt"/>
              </a:rPr>
              <a:t>TO THE EUROPEAN PARLIAMENT, THE COUNCIL, </a:t>
            </a:r>
            <a:br>
              <a:rPr lang="en-US" altLang="de-DE" sz="1200" b="1" dirty="0">
                <a:latin typeface="+mn-lt"/>
              </a:rPr>
            </a:br>
            <a:r>
              <a:rPr lang="en-US" altLang="de-DE" sz="1200" b="1" dirty="0">
                <a:latin typeface="+mn-lt"/>
              </a:rPr>
              <a:t>THE EUROPEAN ECONOMIC AND SOCIAL COMMITTEE AND THE COMMITTEE OF THE </a:t>
            </a:r>
            <a:r>
              <a:rPr lang="de-AT" altLang="de-DE" sz="1200" b="1" dirty="0">
                <a:latin typeface="+mn-lt"/>
              </a:rPr>
              <a:t>REGIONS</a:t>
            </a:r>
          </a:p>
          <a:p>
            <a:pPr algn="r" eaLnBrk="1"/>
            <a:r>
              <a:rPr lang="en-US" altLang="de-DE" sz="1200" b="1" dirty="0">
                <a:latin typeface="+mn-lt"/>
              </a:rPr>
              <a:t>A Roadmap for moving to a competitive low carbon economy in 2050</a:t>
            </a:r>
          </a:p>
          <a:p>
            <a:pPr algn="r" eaLnBrk="1"/>
            <a:r>
              <a:rPr lang="en-GB" altLang="de-DE" sz="1200" dirty="0">
                <a:latin typeface="+mn-lt"/>
              </a:rPr>
              <a:t>Brussels, 8.3.2011 - COM(2011) 112 fina</a:t>
            </a:r>
            <a:r>
              <a:rPr lang="en-GB" altLang="de-DE" sz="1200" dirty="0"/>
              <a:t>l</a:t>
            </a:r>
            <a:endParaRPr lang="de-AT" altLang="de-DE" sz="1200" dirty="0"/>
          </a:p>
          <a:p>
            <a:pPr algn="r" eaLnBrk="1"/>
            <a:r>
              <a:rPr lang="de-AT" altLang="de-DE" sz="1100" dirty="0">
                <a:solidFill>
                  <a:srgbClr val="FF0000"/>
                </a:solidFill>
                <a:hlinkClick r:id="rId3"/>
              </a:rPr>
              <a:t>http://www.europarl.europa.eu/meetdocs/2009_2014/documents/com/com_com(2011)0112_/com_com(2011)0112_en.pdf</a:t>
            </a:r>
            <a:r>
              <a:rPr lang="de-AT" altLang="de-DE" sz="11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7" t="10173" r="9064" b="6700"/>
          <a:stretch>
            <a:fillRect/>
          </a:stretch>
        </p:blipFill>
        <p:spPr>
          <a:xfrm>
            <a:off x="1669449" y="1336800"/>
            <a:ext cx="7058025" cy="474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4999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57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691680" y="620688"/>
            <a:ext cx="7107144" cy="648072"/>
          </a:xfrm>
        </p:spPr>
        <p:txBody>
          <a:bodyPr>
            <a:noAutofit/>
          </a:bodyPr>
          <a:lstStyle/>
          <a:p>
            <a:r>
              <a:rPr lang="en-US" dirty="0"/>
              <a:t>Challenges for the 21</a:t>
            </a:r>
            <a:r>
              <a:rPr lang="en-US" baseline="30000" dirty="0"/>
              <a:t>st</a:t>
            </a:r>
            <a:r>
              <a:rPr lang="en-US" dirty="0"/>
              <a:t> Century</a:t>
            </a:r>
            <a:endParaRPr lang="en-US" sz="32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>
          <a:xfrm>
            <a:off x="1655856" y="1700808"/>
            <a:ext cx="7110192" cy="4824536"/>
          </a:xfrm>
        </p:spPr>
        <p:txBody>
          <a:bodyPr anchor="t">
            <a:normAutofit lnSpcReduction="10000"/>
          </a:bodyPr>
          <a:lstStyle/>
          <a:p>
            <a:pPr marL="285750" indent="-285750">
              <a:buSzPct val="120000"/>
              <a:buFont typeface="Wingdings" panose="05000000000000000000" pitchFamily="2" charset="2"/>
              <a:buChar char="§"/>
            </a:pPr>
            <a:r>
              <a:rPr lang="en-US" sz="2800" dirty="0" smtClean="0"/>
              <a:t>Mobility</a:t>
            </a:r>
          </a:p>
          <a:p>
            <a:pPr marL="1383030" lvl="1" indent="-457200">
              <a:buSzPct val="120000"/>
              <a:buFont typeface="Wingdings" panose="05000000000000000000" pitchFamily="2" charset="2"/>
              <a:buChar char="Ø"/>
            </a:pPr>
            <a:r>
              <a:rPr lang="en-US" sz="2400" dirty="0" smtClean="0"/>
              <a:t>EU: Compromises on the quality of mobility are not an option</a:t>
            </a:r>
          </a:p>
          <a:p>
            <a:pPr marL="1383030" lvl="1" indent="-457200">
              <a:buSzPct val="120000"/>
              <a:buFont typeface="Wingdings" panose="05000000000000000000" pitchFamily="2" charset="2"/>
              <a:buChar char="Ø"/>
            </a:pPr>
            <a:r>
              <a:rPr lang="en-US" sz="2400" dirty="0" smtClean="0"/>
              <a:t>Inclusive mobility for the </a:t>
            </a:r>
            <a:r>
              <a:rPr lang="en-US" sz="2400" dirty="0"/>
              <a:t>informed </a:t>
            </a:r>
            <a:r>
              <a:rPr lang="en-US" sz="2400" dirty="0" smtClean="0"/>
              <a:t>citizen</a:t>
            </a:r>
            <a:endParaRPr lang="en-US" sz="2400" dirty="0"/>
          </a:p>
          <a:p>
            <a:pPr marL="1383030" lvl="1" indent="-457200">
              <a:buSzPct val="120000"/>
              <a:buFont typeface="Wingdings" panose="05000000000000000000" pitchFamily="2" charset="2"/>
              <a:buChar char="Ø"/>
            </a:pPr>
            <a:r>
              <a:rPr lang="en-US" sz="2400" dirty="0"/>
              <a:t>Optimized </a:t>
            </a:r>
            <a:r>
              <a:rPr lang="en-US" sz="2400" dirty="0" smtClean="0"/>
              <a:t>city logistics </a:t>
            </a:r>
            <a:r>
              <a:rPr lang="en-US" sz="2400" dirty="0"/>
              <a:t>including last mile transport and removal of </a:t>
            </a:r>
            <a:r>
              <a:rPr lang="en-US" sz="2400" dirty="0" smtClean="0"/>
              <a:t>waste</a:t>
            </a:r>
          </a:p>
          <a:p>
            <a:pPr marL="342900" lvl="1" indent="-342900">
              <a:spcBef>
                <a:spcPts val="700"/>
              </a:spcBef>
              <a:buSzPct val="120000"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Sustainable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Urban Mobility Plans (SUMPs)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consider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the functional urban area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based on a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wider urban and territorial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strategy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lvl="1" indent="-342900">
              <a:spcBef>
                <a:spcPts val="700"/>
              </a:spcBef>
              <a:buSzPct val="120000"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Cleaner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and more sustainable transport modes, such as walking, cycling, public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transport</a:t>
            </a:r>
          </a:p>
          <a:p>
            <a:pPr marL="342900" lvl="1" indent="-342900">
              <a:spcBef>
                <a:spcPts val="700"/>
              </a:spcBef>
              <a:buSzPct val="120000"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New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patterns for car use and ownership</a:t>
            </a:r>
          </a:p>
        </p:txBody>
      </p:sp>
    </p:spTree>
    <p:extLst>
      <p:ext uri="{BB962C8B-B14F-4D97-AF65-F5344CB8AC3E}">
        <p14:creationId xmlns:p14="http://schemas.microsoft.com/office/powerpoint/2010/main" val="44465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691680" y="620688"/>
            <a:ext cx="7107144" cy="648072"/>
          </a:xfrm>
        </p:spPr>
        <p:txBody>
          <a:bodyPr>
            <a:noAutofit/>
          </a:bodyPr>
          <a:lstStyle/>
          <a:p>
            <a:r>
              <a:rPr lang="en-US" dirty="0"/>
              <a:t>Challenges for the 21</a:t>
            </a:r>
            <a:r>
              <a:rPr lang="en-US" baseline="30000" dirty="0"/>
              <a:t>st</a:t>
            </a:r>
            <a:r>
              <a:rPr lang="en-US" dirty="0"/>
              <a:t> Century</a:t>
            </a:r>
            <a:endParaRPr lang="en-US" sz="32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>
          <a:xfrm>
            <a:off x="1655856" y="1700808"/>
            <a:ext cx="7110192" cy="4824536"/>
          </a:xfrm>
        </p:spPr>
        <p:txBody>
          <a:bodyPr anchor="t">
            <a:normAutofit lnSpcReduction="10000"/>
          </a:bodyPr>
          <a:lstStyle/>
          <a:p>
            <a:pPr marL="285750" indent="-285750">
              <a:buSzPct val="120000"/>
              <a:buFont typeface="Wingdings" panose="05000000000000000000" pitchFamily="2" charset="2"/>
              <a:buChar char="§"/>
            </a:pPr>
            <a:r>
              <a:rPr lang="en-US" sz="2800" dirty="0" smtClean="0"/>
              <a:t>Energy</a:t>
            </a:r>
          </a:p>
          <a:p>
            <a:pPr marL="1383030" lvl="1" indent="-457200">
              <a:buSzPct val="120000"/>
              <a:buFont typeface="Wingdings" panose="05000000000000000000" pitchFamily="2" charset="2"/>
              <a:buChar char="Ø"/>
            </a:pPr>
            <a:r>
              <a:rPr lang="en-US" sz="2400" dirty="0" smtClean="0"/>
              <a:t>Sustainability &amp; energy saving</a:t>
            </a:r>
          </a:p>
          <a:p>
            <a:pPr marL="1383030" lvl="1" indent="-457200">
              <a:buSzPct val="120000"/>
              <a:buFont typeface="Wingdings" panose="05000000000000000000" pitchFamily="2" charset="2"/>
              <a:buChar char="Ø"/>
            </a:pPr>
            <a:r>
              <a:rPr lang="en-US" sz="2400" dirty="0" smtClean="0"/>
              <a:t>Decarbonisation </a:t>
            </a:r>
          </a:p>
          <a:p>
            <a:pPr marL="1383030" lvl="1" indent="-457200">
              <a:buSzPct val="120000"/>
              <a:buFont typeface="Wingdings" panose="05000000000000000000" pitchFamily="2" charset="2"/>
              <a:buChar char="Ø"/>
            </a:pPr>
            <a:r>
              <a:rPr lang="en-US" sz="2400" dirty="0" smtClean="0"/>
              <a:t>Avoiding of </a:t>
            </a:r>
            <a:r>
              <a:rPr lang="en-US" sz="2400" dirty="0"/>
              <a:t>air pollution</a:t>
            </a:r>
          </a:p>
          <a:p>
            <a:pPr marL="1383030" lvl="1" indent="-457200">
              <a:buSzPct val="120000"/>
              <a:buFont typeface="Wingdings" panose="05000000000000000000" pitchFamily="2" charset="2"/>
              <a:buChar char="Ø"/>
            </a:pPr>
            <a:r>
              <a:rPr lang="en-US" sz="2400" dirty="0"/>
              <a:t>Smart meters and </a:t>
            </a:r>
            <a:r>
              <a:rPr lang="en-US" sz="2400" dirty="0" smtClean="0"/>
              <a:t>awareness</a:t>
            </a:r>
          </a:p>
          <a:p>
            <a:pPr marL="1383030" lvl="1" indent="-457200">
              <a:buSzPct val="120000"/>
              <a:buFont typeface="Wingdings" panose="05000000000000000000" pitchFamily="2" charset="2"/>
              <a:buChar char="Ø"/>
            </a:pPr>
            <a:r>
              <a:rPr lang="en-US" sz="2400" dirty="0" smtClean="0"/>
              <a:t>Cost saving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lvl="1" indent="-342900">
              <a:spcBef>
                <a:spcPts val="700"/>
              </a:spcBef>
              <a:buSzPct val="120000"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Electrical networks become bidirectional due to distributed renewable power sources</a:t>
            </a:r>
          </a:p>
          <a:p>
            <a:pPr marL="342900" lvl="1" indent="-342900">
              <a:spcBef>
                <a:spcPts val="700"/>
              </a:spcBef>
              <a:buSzPct val="120000"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Pollution &amp; climate change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are becoming visible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lvl="1" indent="-342900">
              <a:spcBef>
                <a:spcPts val="700"/>
              </a:spcBef>
              <a:buSzPct val="120000"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Electrical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vehicles contribute to better air quality in cities and have their CO</a:t>
            </a:r>
            <a:r>
              <a:rPr lang="en-US" sz="2400" baseline="-25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-emissions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elsewhere (if any)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3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691680" y="620688"/>
            <a:ext cx="7107144" cy="648072"/>
          </a:xfrm>
        </p:spPr>
        <p:txBody>
          <a:bodyPr>
            <a:noAutofit/>
          </a:bodyPr>
          <a:lstStyle/>
          <a:p>
            <a:r>
              <a:rPr lang="en-US" sz="3200" dirty="0" smtClean="0"/>
              <a:t>Challenges for the 21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Century</a:t>
            </a:r>
            <a:endParaRPr lang="en-US" sz="32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>
          <a:xfrm>
            <a:off x="1655856" y="1700808"/>
            <a:ext cx="7110192" cy="4824536"/>
          </a:xfrm>
        </p:spPr>
        <p:txBody>
          <a:bodyPr anchor="t">
            <a:normAutofit/>
          </a:bodyPr>
          <a:lstStyle/>
          <a:p>
            <a:pPr marL="285750" indent="-285750">
              <a:buSzPct val="120000"/>
              <a:buFont typeface="Wingdings" panose="05000000000000000000" pitchFamily="2" charset="2"/>
              <a:buChar char="§"/>
            </a:pPr>
            <a:r>
              <a:rPr lang="en-US" sz="2800" dirty="0" smtClean="0"/>
              <a:t>Networks</a:t>
            </a:r>
          </a:p>
          <a:p>
            <a:pPr marL="1383030" lvl="1" indent="-457200">
              <a:buSzPct val="120000"/>
              <a:buFont typeface="Wingdings" panose="05000000000000000000" pitchFamily="2" charset="2"/>
              <a:buChar char="Ø"/>
            </a:pPr>
            <a:r>
              <a:rPr lang="en-US" sz="2400" dirty="0" smtClean="0"/>
              <a:t>Managing information &amp; communication</a:t>
            </a:r>
          </a:p>
          <a:p>
            <a:pPr marL="1383030" lvl="1" indent="-457200">
              <a:buSzPct val="120000"/>
              <a:buFont typeface="Wingdings" panose="05000000000000000000" pitchFamily="2" charset="2"/>
              <a:buChar char="Ø"/>
            </a:pPr>
            <a:r>
              <a:rPr lang="en-US" sz="2400" dirty="0" smtClean="0"/>
              <a:t>Supplying electrical energy</a:t>
            </a:r>
          </a:p>
          <a:p>
            <a:pPr marL="1383030" lvl="1" indent="-457200">
              <a:buSzPct val="120000"/>
              <a:buFont typeface="Wingdings" panose="05000000000000000000" pitchFamily="2" charset="2"/>
              <a:buChar char="Ø"/>
            </a:pPr>
            <a:r>
              <a:rPr lang="en-US" sz="2400" dirty="0" smtClean="0"/>
              <a:t>Supplying heat </a:t>
            </a:r>
          </a:p>
          <a:p>
            <a:pPr marL="1383030" lvl="1" indent="-457200">
              <a:buSzPct val="120000"/>
              <a:buFont typeface="Wingdings" panose="05000000000000000000" pitchFamily="2" charset="2"/>
              <a:buChar char="Ø"/>
            </a:pPr>
            <a:r>
              <a:rPr lang="en-US" sz="2400" dirty="0"/>
              <a:t>Supplying </a:t>
            </a:r>
            <a:r>
              <a:rPr lang="en-US" sz="2400" dirty="0" smtClean="0"/>
              <a:t>cooling</a:t>
            </a:r>
          </a:p>
          <a:p>
            <a:pPr marL="1383030" lvl="1" indent="-457200">
              <a:buSzPct val="120000"/>
              <a:buFont typeface="Wingdings" panose="05000000000000000000" pitchFamily="2" charset="2"/>
              <a:buChar char="Ø"/>
            </a:pPr>
            <a:r>
              <a:rPr lang="en-US" sz="2400" dirty="0" smtClean="0"/>
              <a:t>Removing waste water</a:t>
            </a:r>
          </a:p>
          <a:p>
            <a:pPr marL="342900" lvl="1" indent="-342900">
              <a:spcBef>
                <a:spcPts val="700"/>
              </a:spcBef>
              <a:buSzPct val="120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rice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for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infrastructure services increases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faster than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economic growth</a:t>
            </a:r>
          </a:p>
          <a:p>
            <a:pPr marL="342900" lvl="1" indent="-342900">
              <a:spcBef>
                <a:spcPts val="700"/>
              </a:spcBef>
              <a:buSzPct val="120000"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Effective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management of the infrastructure 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lvl="1" indent="-342900">
              <a:spcBef>
                <a:spcPts val="700"/>
              </a:spcBef>
              <a:buSzPct val="120000"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Behavioral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changes of the informed users</a:t>
            </a:r>
          </a:p>
        </p:txBody>
      </p:sp>
    </p:spTree>
    <p:extLst>
      <p:ext uri="{BB962C8B-B14F-4D97-AF65-F5344CB8AC3E}">
        <p14:creationId xmlns:p14="http://schemas.microsoft.com/office/powerpoint/2010/main" val="292230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691680" y="620688"/>
            <a:ext cx="7107144" cy="648072"/>
          </a:xfrm>
        </p:spPr>
        <p:txBody>
          <a:bodyPr>
            <a:noAutofit/>
          </a:bodyPr>
          <a:lstStyle/>
          <a:p>
            <a:r>
              <a:rPr lang="en-US" dirty="0"/>
              <a:t>Challenges for the 21</a:t>
            </a:r>
            <a:r>
              <a:rPr lang="en-US" baseline="30000" dirty="0"/>
              <a:t>st</a:t>
            </a:r>
            <a:r>
              <a:rPr lang="en-US" dirty="0"/>
              <a:t> Century</a:t>
            </a:r>
            <a:endParaRPr lang="en-US" sz="32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>
          <a:xfrm>
            <a:off x="1655856" y="1700808"/>
            <a:ext cx="7110192" cy="4824536"/>
          </a:xfrm>
        </p:spPr>
        <p:txBody>
          <a:bodyPr anchor="t">
            <a:normAutofit/>
          </a:bodyPr>
          <a:lstStyle/>
          <a:p>
            <a:pPr marL="285750" indent="-285750">
              <a:buSzPct val="120000"/>
              <a:buFont typeface="Wingdings" panose="05000000000000000000" pitchFamily="2" charset="2"/>
              <a:buChar char="§"/>
            </a:pPr>
            <a:r>
              <a:rPr lang="en-US" sz="2800" dirty="0"/>
              <a:t>ICT and applications</a:t>
            </a:r>
          </a:p>
          <a:p>
            <a:pPr marL="1383030" lvl="1" indent="-457200">
              <a:buSzPct val="120000"/>
              <a:buFont typeface="Wingdings" panose="05000000000000000000" pitchFamily="2" charset="2"/>
              <a:buChar char="Ø"/>
            </a:pPr>
            <a:r>
              <a:rPr lang="en-US" sz="2400" dirty="0" smtClean="0"/>
              <a:t>Creating </a:t>
            </a:r>
            <a:r>
              <a:rPr lang="en-US" sz="2400" dirty="0"/>
              <a:t>the connected </a:t>
            </a:r>
            <a:r>
              <a:rPr lang="en-US" sz="2400" dirty="0" smtClean="0"/>
              <a:t>world</a:t>
            </a:r>
          </a:p>
          <a:p>
            <a:pPr marL="1383030" lvl="1" indent="-457200">
              <a:buSzPct val="120000"/>
              <a:buFont typeface="Wingdings" panose="05000000000000000000" pitchFamily="2" charset="2"/>
              <a:buChar char="Ø"/>
            </a:pPr>
            <a:r>
              <a:rPr lang="en-US" sz="2400" dirty="0" smtClean="0"/>
              <a:t>Applications available for any purpose</a:t>
            </a:r>
          </a:p>
          <a:p>
            <a:pPr marL="1383030" lvl="1" indent="-457200">
              <a:buSzPct val="120000"/>
              <a:buFont typeface="Wingdings" panose="05000000000000000000" pitchFamily="2" charset="2"/>
              <a:buChar char="Ø"/>
            </a:pPr>
            <a:r>
              <a:rPr lang="en-US" sz="2400" dirty="0" smtClean="0"/>
              <a:t>Internet of Things </a:t>
            </a:r>
          </a:p>
          <a:p>
            <a:pPr marL="1383030" lvl="1" indent="-457200">
              <a:buSzPct val="120000"/>
              <a:buFont typeface="Wingdings" panose="05000000000000000000" pitchFamily="2" charset="2"/>
              <a:buChar char="Ø"/>
            </a:pPr>
            <a:r>
              <a:rPr lang="en-US" sz="2400" dirty="0"/>
              <a:t>Big Data </a:t>
            </a:r>
            <a:r>
              <a:rPr lang="en-US" sz="2400" dirty="0" smtClean="0"/>
              <a:t>/ Open Data</a:t>
            </a:r>
          </a:p>
          <a:p>
            <a:pPr marL="342900" lvl="1" indent="-342900">
              <a:spcBef>
                <a:spcPts val="700"/>
              </a:spcBef>
              <a:buSzPct val="120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Usability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has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to be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improved</a:t>
            </a:r>
          </a:p>
          <a:p>
            <a:pPr marL="342900" lvl="1" indent="-342900">
              <a:spcBef>
                <a:spcPts val="700"/>
              </a:spcBef>
              <a:buSzPct val="120000"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Value of information is accepted only when aggregated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, processed,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refined,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validated</a:t>
            </a:r>
          </a:p>
          <a:p>
            <a:pPr marL="342900" lvl="1" indent="-342900">
              <a:spcBef>
                <a:spcPts val="700"/>
              </a:spcBef>
              <a:buSzPct val="120000"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PROVIDING INFORMATION IS A SOCIETAL TASK OF HIGH IMPACT! It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contributes to an inclusive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livable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world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4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691680" y="620688"/>
            <a:ext cx="7107144" cy="648072"/>
          </a:xfrm>
        </p:spPr>
        <p:txBody>
          <a:bodyPr>
            <a:noAutofit/>
          </a:bodyPr>
          <a:lstStyle/>
          <a:p>
            <a:r>
              <a:rPr lang="en-US" dirty="0"/>
              <a:t>Challenges for the 21</a:t>
            </a:r>
            <a:r>
              <a:rPr lang="en-US" baseline="30000" dirty="0"/>
              <a:t>st</a:t>
            </a:r>
            <a:r>
              <a:rPr lang="en-US" dirty="0"/>
              <a:t> Century</a:t>
            </a:r>
            <a:endParaRPr lang="en-US" sz="32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>
          <a:xfrm>
            <a:off x="1655856" y="1700808"/>
            <a:ext cx="7110192" cy="4824536"/>
          </a:xfrm>
        </p:spPr>
        <p:txBody>
          <a:bodyPr anchor="t">
            <a:normAutofit fontScale="92500" lnSpcReduction="10000"/>
          </a:bodyPr>
          <a:lstStyle/>
          <a:p>
            <a:pPr marL="285750" indent="-285750">
              <a:buSzPct val="120000"/>
              <a:buFont typeface="Wingdings" panose="05000000000000000000" pitchFamily="2" charset="2"/>
              <a:buChar char="§"/>
            </a:pPr>
            <a:r>
              <a:rPr lang="en-US" sz="2800" dirty="0" smtClean="0"/>
              <a:t>Smart </a:t>
            </a:r>
            <a:r>
              <a:rPr lang="en-US" sz="2800" dirty="0"/>
              <a:t>citizens</a:t>
            </a:r>
          </a:p>
          <a:p>
            <a:pPr marL="1383030" lvl="1" indent="-457200">
              <a:buSzPct val="120000"/>
              <a:buFont typeface="Wingdings" panose="05000000000000000000" pitchFamily="2" charset="2"/>
              <a:buChar char="Ø"/>
            </a:pPr>
            <a:r>
              <a:rPr lang="en-US" sz="2400" dirty="0" smtClean="0"/>
              <a:t>The education of citizens how to use their city may be more effective with gamification replacing teaching in schools</a:t>
            </a:r>
          </a:p>
          <a:p>
            <a:pPr marL="1383030" lvl="1" indent="-457200">
              <a:buSzPct val="120000"/>
              <a:buFont typeface="Wingdings" panose="05000000000000000000" pitchFamily="2" charset="2"/>
              <a:buChar char="Ø"/>
            </a:pPr>
            <a:r>
              <a:rPr lang="en-US" sz="2400" dirty="0" smtClean="0"/>
              <a:t>Improvements in quality of life and convenience are more important than technology for the sake of itself. </a:t>
            </a:r>
          </a:p>
          <a:p>
            <a:pPr marL="1383030" lvl="1" indent="-457200">
              <a:buSzPct val="120000"/>
              <a:buFont typeface="Wingdings" panose="05000000000000000000" pitchFamily="2" charset="2"/>
              <a:buChar char="Ø"/>
            </a:pPr>
            <a:r>
              <a:rPr lang="en-US" sz="2400" dirty="0" smtClean="0"/>
              <a:t>Solutions </a:t>
            </a:r>
            <a:r>
              <a:rPr lang="en-US" sz="2400" dirty="0"/>
              <a:t>requiring activity from citizens have to care for </a:t>
            </a:r>
            <a:r>
              <a:rPr lang="en-US" sz="2400" dirty="0" smtClean="0"/>
              <a:t>usability</a:t>
            </a:r>
          </a:p>
          <a:p>
            <a:pPr marL="1383030" lvl="1" indent="-457200">
              <a:buSzPct val="120000"/>
              <a:buFont typeface="Wingdings" panose="05000000000000000000" pitchFamily="2" charset="2"/>
              <a:buChar char="Ø"/>
            </a:pPr>
            <a:r>
              <a:rPr lang="en-US" sz="2400" dirty="0" smtClean="0"/>
              <a:t>Awareness </a:t>
            </a:r>
            <a:r>
              <a:rPr lang="en-US" sz="2400" dirty="0"/>
              <a:t>for environmental effects and cost-saving will be </a:t>
            </a:r>
            <a:r>
              <a:rPr lang="en-US" sz="2400" dirty="0" smtClean="0"/>
              <a:t>important drivers </a:t>
            </a:r>
            <a:r>
              <a:rPr lang="en-US" sz="2400" dirty="0"/>
              <a:t>for applications in smart cities. </a:t>
            </a:r>
            <a:endParaRPr lang="en-US" sz="2400" dirty="0" smtClean="0"/>
          </a:p>
          <a:p>
            <a:pPr marL="342900" lvl="1" indent="-342900">
              <a:spcBef>
                <a:spcPts val="700"/>
              </a:spcBef>
              <a:buSzPct val="120000"/>
              <a:buFont typeface="Wingdings" panose="05000000000000000000" pitchFamily="2" charset="2"/>
              <a:buChar char="v"/>
            </a:pP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Each City is unique and shall be livable</a:t>
            </a:r>
            <a:endParaRPr lang="en-US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18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3831099" y="3429000"/>
            <a:ext cx="4675875" cy="685800"/>
          </a:xfrm>
        </p:spPr>
        <p:txBody>
          <a:bodyPr/>
          <a:lstStyle/>
          <a:p>
            <a:r>
              <a:rPr lang="de-AT" sz="2800" b="1" dirty="0" err="1" smtClean="0">
                <a:latin typeface="Calibri Light" panose="020F0302020204030204" pitchFamily="34" charset="0"/>
              </a:rPr>
              <a:t>Thank</a:t>
            </a:r>
            <a:r>
              <a:rPr lang="de-AT" sz="2800" b="1" dirty="0" smtClean="0">
                <a:latin typeface="Calibri Light" panose="020F0302020204030204" pitchFamily="34" charset="0"/>
              </a:rPr>
              <a:t> </a:t>
            </a:r>
            <a:r>
              <a:rPr lang="de-AT" sz="2800" b="1" dirty="0" err="1" smtClean="0">
                <a:latin typeface="Calibri Light" panose="020F0302020204030204" pitchFamily="34" charset="0"/>
              </a:rPr>
              <a:t>you</a:t>
            </a:r>
            <a:r>
              <a:rPr lang="de-AT" sz="2800" b="1" dirty="0" smtClean="0">
                <a:latin typeface="Calibri Light" panose="020F0302020204030204" pitchFamily="34" charset="0"/>
              </a:rPr>
              <a:t> </a:t>
            </a:r>
            <a:r>
              <a:rPr lang="de-AT" sz="2800" b="1" dirty="0" err="1" smtClean="0">
                <a:latin typeface="Calibri Light" panose="020F0302020204030204" pitchFamily="34" charset="0"/>
              </a:rPr>
              <a:t>for</a:t>
            </a:r>
            <a:r>
              <a:rPr lang="de-AT" sz="2800" b="1" dirty="0" smtClean="0">
                <a:latin typeface="Calibri Light" panose="020F0302020204030204" pitchFamily="34" charset="0"/>
              </a:rPr>
              <a:t> </a:t>
            </a:r>
            <a:r>
              <a:rPr lang="de-AT" sz="2800" b="1" dirty="0" err="1" smtClean="0">
                <a:latin typeface="Calibri Light" panose="020F0302020204030204" pitchFamily="34" charset="0"/>
              </a:rPr>
              <a:t>your</a:t>
            </a:r>
            <a:r>
              <a:rPr lang="de-AT" sz="2800" b="1" dirty="0" smtClean="0">
                <a:latin typeface="Calibri Light" panose="020F0302020204030204" pitchFamily="34" charset="0"/>
              </a:rPr>
              <a:t> </a:t>
            </a:r>
            <a:r>
              <a:rPr lang="de-AT" sz="2800" b="1" dirty="0" err="1" smtClean="0">
                <a:latin typeface="Calibri Light" panose="020F0302020204030204" pitchFamily="34" charset="0"/>
              </a:rPr>
              <a:t>attention</a:t>
            </a:r>
            <a:r>
              <a:rPr lang="de-AT" sz="2800" b="1" dirty="0" smtClean="0">
                <a:latin typeface="Calibri Light" panose="020F0302020204030204" pitchFamily="34" charset="0"/>
              </a:rPr>
              <a:t>!</a:t>
            </a:r>
            <a:endParaRPr lang="de-AT" sz="2800" b="1" dirty="0">
              <a:latin typeface="Calibri Light" panose="020F030202020403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806201" y="4509120"/>
            <a:ext cx="4870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latin typeface="Calibri Light" panose="020F0302020204030204" pitchFamily="34" charset="0"/>
              </a:rPr>
              <a:t>Dr. Karl Ernst Ambrosch</a:t>
            </a:r>
            <a:endParaRPr lang="de-AT" dirty="0">
              <a:latin typeface="Calibri Light" panose="020F0302020204030204" pitchFamily="34" charset="0"/>
            </a:endParaRPr>
          </a:p>
          <a:p>
            <a:r>
              <a:rPr lang="de-AT" dirty="0">
                <a:latin typeface="Calibri Light" panose="020F0302020204030204" pitchFamily="34" charset="0"/>
              </a:rPr>
              <a:t>ERA </a:t>
            </a:r>
            <a:r>
              <a:rPr lang="de-AT" dirty="0" err="1">
                <a:latin typeface="Calibri Light" panose="020F0302020204030204" pitchFamily="34" charset="0"/>
              </a:rPr>
              <a:t>Chair</a:t>
            </a:r>
            <a:r>
              <a:rPr lang="de-AT" dirty="0">
                <a:latin typeface="Calibri Light" panose="020F0302020204030204" pitchFamily="34" charset="0"/>
              </a:rPr>
              <a:t> Holder </a:t>
            </a:r>
            <a:r>
              <a:rPr lang="de-AT" dirty="0" err="1">
                <a:latin typeface="Calibri Light" panose="020F0302020204030204" pitchFamily="34" charset="0"/>
              </a:rPr>
              <a:t>for</a:t>
            </a:r>
            <a:r>
              <a:rPr lang="de-AT" dirty="0">
                <a:latin typeface="Calibri Light" panose="020F0302020204030204" pitchFamily="34" charset="0"/>
              </a:rPr>
              <a:t> Intelligent Transport </a:t>
            </a:r>
            <a:r>
              <a:rPr lang="de-AT" dirty="0" smtClean="0">
                <a:latin typeface="Calibri Light" panose="020F0302020204030204" pitchFamily="34" charset="0"/>
              </a:rPr>
              <a:t>Systems</a:t>
            </a:r>
          </a:p>
          <a:p>
            <a:endParaRPr lang="de-AT" dirty="0">
              <a:latin typeface="Calibri Light" panose="020F0302020204030204" pitchFamily="34" charset="0"/>
            </a:endParaRPr>
          </a:p>
          <a:p>
            <a:r>
              <a:rPr lang="de-AT" u="sng" dirty="0">
                <a:latin typeface="Calibri Light" panose="020F0302020204030204" pitchFamily="34" charset="0"/>
                <a:hlinkClick r:id="rId2"/>
              </a:rPr>
              <a:t>karl.ambrosch@uniza.sk</a:t>
            </a:r>
            <a:endParaRPr lang="de-AT" dirty="0">
              <a:latin typeface="Calibri Light" panose="020F0302020204030204" pitchFamily="34" charset="0"/>
            </a:endParaRPr>
          </a:p>
          <a:p>
            <a:r>
              <a:rPr lang="de-AT" u="sng" dirty="0">
                <a:latin typeface="Calibri Light" panose="020F0302020204030204" pitchFamily="34" charset="0"/>
                <a:hlinkClick r:id="rId3"/>
              </a:rPr>
              <a:t>www.erachair.uniza.sk</a:t>
            </a:r>
            <a:r>
              <a:rPr lang="de-AT" dirty="0">
                <a:latin typeface="Calibri Light" panose="020F0302020204030204" pitchFamily="34" charset="0"/>
              </a:rPr>
              <a:t> </a:t>
            </a:r>
            <a:r>
              <a:rPr lang="en-US" dirty="0">
                <a:latin typeface="Calibri Light" panose="020F0302020204030204" pitchFamily="34" charset="0"/>
              </a:rPr>
              <a:t>   </a:t>
            </a:r>
            <a:r>
              <a:rPr lang="en-US" dirty="0"/>
              <a:t>      </a:t>
            </a:r>
            <a:endParaRPr lang="de-AT" dirty="0"/>
          </a:p>
          <a:p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550" y="404664"/>
            <a:ext cx="4483697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4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University of Žilina </a:t>
            </a:r>
            <a:endParaRPr lang="de-AT" sz="36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1692275" y="1844675"/>
            <a:ext cx="7056438" cy="4752975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/>
              <a:t>1953 established as College of Railway </a:t>
            </a:r>
            <a:r>
              <a:rPr lang="en-US" sz="2800" b="1" dirty="0" smtClean="0"/>
              <a:t>Transport </a:t>
            </a:r>
            <a:r>
              <a:rPr lang="en-US" sz="2800" dirty="0" smtClean="0"/>
              <a:t>by separation from the Czech Technical University in Prague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 smtClean="0"/>
              <a:t>1959 </a:t>
            </a:r>
            <a:r>
              <a:rPr lang="en-US" sz="2800" dirty="0" smtClean="0"/>
              <a:t>name changed  </a:t>
            </a:r>
            <a:r>
              <a:rPr lang="en-US" sz="2800" dirty="0"/>
              <a:t>to </a:t>
            </a:r>
            <a:r>
              <a:rPr lang="en-US" sz="2800" b="1" dirty="0" smtClean="0"/>
              <a:t>College </a:t>
            </a:r>
            <a:r>
              <a:rPr lang="en-US" sz="2800" b="1" dirty="0"/>
              <a:t>of </a:t>
            </a:r>
            <a:r>
              <a:rPr lang="en-US" sz="2800" b="1" dirty="0" smtClean="0"/>
              <a:t>Transport</a:t>
            </a:r>
            <a:endParaRPr lang="en-US" sz="28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 smtClean="0"/>
              <a:t>1960 </a:t>
            </a:r>
            <a:r>
              <a:rPr lang="en-US" sz="2800" dirty="0" smtClean="0"/>
              <a:t>relocation </a:t>
            </a:r>
            <a:r>
              <a:rPr lang="en-US" sz="2800" dirty="0"/>
              <a:t>to </a:t>
            </a:r>
            <a:r>
              <a:rPr lang="en-US" sz="2800" dirty="0" smtClean="0"/>
              <a:t>Žilina</a:t>
            </a:r>
            <a:endParaRPr lang="en-US" sz="28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 smtClean="0"/>
              <a:t>1980 University </a:t>
            </a:r>
            <a:r>
              <a:rPr lang="en-US" sz="2800" b="1" dirty="0"/>
              <a:t>of Transport </a:t>
            </a:r>
            <a:r>
              <a:rPr lang="en-US" sz="2800" b="1" dirty="0" smtClean="0"/>
              <a:t>and Communications </a:t>
            </a:r>
            <a:endParaRPr lang="en-US" sz="28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 smtClean="0"/>
              <a:t>1996 University </a:t>
            </a:r>
            <a:r>
              <a:rPr lang="en-US" sz="2800" b="1" dirty="0"/>
              <a:t>of </a:t>
            </a:r>
            <a:r>
              <a:rPr lang="en-US" sz="2800" b="1" dirty="0" smtClean="0"/>
              <a:t>Žilina</a:t>
            </a:r>
            <a:endParaRPr lang="de-AT" sz="2400" strike="sngStrike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2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1700808"/>
            <a:ext cx="9144000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Transport </a:t>
            </a:r>
            <a:r>
              <a:rPr lang="de-AT" dirty="0" err="1" smtClean="0">
                <a:solidFill>
                  <a:schemeClr val="tx1"/>
                </a:solidFill>
              </a:rPr>
              <a:t>Activities</a:t>
            </a:r>
            <a:r>
              <a:rPr lang="sk-SK" dirty="0" smtClean="0">
                <a:solidFill>
                  <a:schemeClr val="tx1"/>
                </a:solidFill>
              </a:rPr>
              <a:t> in EU </a:t>
            </a:r>
            <a:r>
              <a:rPr lang="sk-SK" dirty="0" err="1" smtClean="0">
                <a:solidFill>
                  <a:schemeClr val="tx1"/>
                </a:solidFill>
              </a:rPr>
              <a:t>projects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55536" y="2261211"/>
            <a:ext cx="7110192" cy="4596789"/>
          </a:xfrm>
        </p:spPr>
        <p:txBody>
          <a:bodyPr>
            <a:normAutofit lnSpcReduction="10000"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r>
              <a:rPr lang="de-AT" b="1" dirty="0" err="1" smtClean="0"/>
              <a:t>Important</a:t>
            </a:r>
            <a:r>
              <a:rPr lang="de-AT" b="1" dirty="0" smtClean="0"/>
              <a:t> EU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ITRANSNET (2002-2005) http://www.intransnet.org </a:t>
            </a:r>
            <a:endParaRPr lang="de-A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chemeClr val="tx1"/>
                </a:solidFill>
              </a:rPr>
              <a:t>C</a:t>
            </a:r>
            <a:r>
              <a:rPr lang="de-AT" dirty="0" smtClean="0">
                <a:solidFill>
                  <a:schemeClr val="tx1"/>
                </a:solidFill>
              </a:rPr>
              <a:t>ETRA </a:t>
            </a:r>
            <a:r>
              <a:rPr lang="sk-SK" sz="2000" dirty="0" smtClean="0">
                <a:solidFill>
                  <a:schemeClr val="tx1"/>
                </a:solidFill>
              </a:rPr>
              <a:t>(</a:t>
            </a:r>
            <a:r>
              <a:rPr lang="sk-SK" dirty="0" smtClean="0">
                <a:solidFill>
                  <a:schemeClr val="tx1"/>
                </a:solidFill>
              </a:rPr>
              <a:t>2000-2OO4</a:t>
            </a:r>
            <a:r>
              <a:rPr lang="sk-SK" dirty="0" smtClean="0">
                <a:solidFill>
                  <a:schemeClr val="tx1"/>
                </a:solidFill>
              </a:rPr>
              <a:t>)</a:t>
            </a:r>
            <a:endParaRPr lang="de-AT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/>
              <a:t>SurfTran</a:t>
            </a:r>
            <a:r>
              <a:rPr lang="de-AT" dirty="0"/>
              <a:t> (</a:t>
            </a:r>
            <a:r>
              <a:rPr lang="de-AT" dirty="0" smtClean="0"/>
              <a:t>2004-2006)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EURNEX (2004-2008) http://www.eurnex.net </a:t>
            </a:r>
            <a:endParaRPr lang="de-A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EURO-</a:t>
            </a:r>
            <a:r>
              <a:rPr lang="de-AT" dirty="0" err="1"/>
              <a:t>TRANS_Days</a:t>
            </a:r>
            <a:r>
              <a:rPr lang="de-AT" dirty="0"/>
              <a:t> (2006-2008</a:t>
            </a:r>
            <a:r>
              <a:rPr lang="de-AT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USTIR (2008-2010</a:t>
            </a:r>
            <a:r>
              <a:rPr lang="de-AT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Star-</a:t>
            </a:r>
            <a:r>
              <a:rPr lang="de-AT" dirty="0" err="1"/>
              <a:t>net</a:t>
            </a:r>
            <a:r>
              <a:rPr lang="de-AT" dirty="0"/>
              <a:t> Transport (2008-2010)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72816"/>
            <a:ext cx="8894835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5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Zástupný symbol textu 1"/>
          <p:cNvSpPr>
            <a:spLocks noGrp="1"/>
          </p:cNvSpPr>
          <p:nvPr>
            <p:ph type="body" sz="quarter" idx="10"/>
          </p:nvPr>
        </p:nvSpPr>
        <p:spPr bwMode="auto">
          <a:xfrm>
            <a:off x="3132138" y="5661025"/>
            <a:ext cx="5573712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altLang="de-DE" sz="2400" dirty="0" smtClean="0"/>
          </a:p>
        </p:txBody>
      </p:sp>
      <p:sp>
        <p:nvSpPr>
          <p:cNvPr id="7170" name="Zástupný symbol textu 2"/>
          <p:cNvSpPr>
            <a:spLocks noGrp="1"/>
          </p:cNvSpPr>
          <p:nvPr>
            <p:ph type="body" sz="quarter" idx="11"/>
          </p:nvPr>
        </p:nvSpPr>
        <p:spPr bwMode="auto">
          <a:xfrm>
            <a:off x="3132138" y="2420888"/>
            <a:ext cx="5832475" cy="2160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altLang="de-DE" b="1" dirty="0" smtClean="0"/>
              <a:t>The </a:t>
            </a:r>
            <a:r>
              <a:rPr altLang="de-DE" b="1" dirty="0" smtClean="0">
                <a:solidFill>
                  <a:srgbClr val="FF0000"/>
                </a:solidFill>
              </a:rPr>
              <a:t>ERAdiate</a:t>
            </a:r>
            <a:r>
              <a:rPr altLang="de-DE" b="1" dirty="0" smtClean="0"/>
              <a:t> Project</a:t>
            </a: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E</a:t>
            </a:r>
            <a:r>
              <a:rPr lang="en-US" sz="2400" b="1" dirty="0" smtClean="0"/>
              <a:t>nhancing </a:t>
            </a:r>
            <a:r>
              <a:rPr lang="en-US" sz="2400" b="1" dirty="0">
                <a:solidFill>
                  <a:srgbClr val="FF0000"/>
                </a:solidFill>
              </a:rPr>
              <a:t>R</a:t>
            </a:r>
            <a:r>
              <a:rPr lang="en-US" sz="2400" b="1" dirty="0"/>
              <a:t>esearch and </a:t>
            </a:r>
            <a:r>
              <a:rPr lang="en-US" sz="2400" b="1" dirty="0" err="1"/>
              <a:t>innov</a:t>
            </a:r>
            <a:r>
              <a:rPr lang="en-US" sz="2400" b="1" dirty="0" err="1">
                <a:solidFill>
                  <a:srgbClr val="FF0000"/>
                </a:solidFill>
              </a:rPr>
              <a:t>A</a:t>
            </a:r>
            <a:r>
              <a:rPr lang="en-US" sz="2400" b="1" dirty="0" err="1"/>
              <a:t>tion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d</a:t>
            </a:r>
            <a:r>
              <a:rPr lang="en-US" sz="2400" b="1" dirty="0"/>
              <a:t>imension of the University of </a:t>
            </a:r>
            <a:r>
              <a:rPr lang="en-US" sz="2400" b="1" dirty="0" err="1"/>
              <a:t>Zilina</a:t>
            </a:r>
            <a:r>
              <a:rPr lang="en-US" sz="2400" b="1" dirty="0"/>
              <a:t> in </a:t>
            </a:r>
            <a:r>
              <a:rPr lang="en-US" sz="2400" b="1" dirty="0">
                <a:solidFill>
                  <a:srgbClr val="FF0000"/>
                </a:solidFill>
              </a:rPr>
              <a:t>i</a:t>
            </a:r>
            <a:r>
              <a:rPr lang="en-US" sz="2400" b="1" dirty="0"/>
              <a:t>ntelligent tr</a:t>
            </a:r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n-US" sz="2400" b="1" dirty="0"/>
              <a:t>nsport sys</a:t>
            </a:r>
            <a:r>
              <a:rPr lang="en-US" sz="2400" b="1" dirty="0">
                <a:solidFill>
                  <a:srgbClr val="FF0000"/>
                </a:solidFill>
              </a:rPr>
              <a:t>te</a:t>
            </a:r>
            <a:r>
              <a:rPr lang="en-US" sz="2400" b="1" dirty="0"/>
              <a:t>ms </a:t>
            </a:r>
            <a:endParaRPr altLang="de-DE" sz="2400" b="1" dirty="0" smtClean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3" t="40834" r="7434" b="36482"/>
          <a:stretch>
            <a:fillRect/>
          </a:stretch>
        </p:blipFill>
        <p:spPr bwMode="auto">
          <a:xfrm>
            <a:off x="2297113" y="404813"/>
            <a:ext cx="6408737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 descr="EU 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60575"/>
            <a:ext cx="1728788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zu_logo_tran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3598863"/>
            <a:ext cx="1655762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logo_univerzitny_vedecky_park_EN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589588"/>
            <a:ext cx="187325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04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691680" y="620688"/>
            <a:ext cx="7107144" cy="648072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Project Highlights</a:t>
            </a:r>
            <a:endParaRPr lang="en-US" sz="32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>
          <a:xfrm>
            <a:off x="1655856" y="1700808"/>
            <a:ext cx="7110192" cy="4824536"/>
          </a:xfrm>
        </p:spPr>
        <p:txBody>
          <a:bodyPr>
            <a:normAutofit/>
          </a:bodyPr>
          <a:lstStyle/>
          <a:p>
            <a:pPr marL="285750" indent="-285750">
              <a:buSzPct val="12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72247"/>
                </a:solidFill>
                <a:latin typeface="Arial" charset="0"/>
                <a:cs typeface="Arial" charset="0"/>
              </a:rPr>
              <a:t>11 ERA Chairs granted </a:t>
            </a:r>
            <a:r>
              <a:rPr lang="en-US" sz="2800" dirty="0" smtClean="0">
                <a:solidFill>
                  <a:srgbClr val="072247"/>
                </a:solidFill>
                <a:latin typeface="Arial" charset="0"/>
                <a:cs typeface="Arial" charset="0"/>
              </a:rPr>
              <a:t/>
            </a:r>
            <a:br>
              <a:rPr lang="en-US" sz="2800" dirty="0" smtClean="0">
                <a:solidFill>
                  <a:srgbClr val="072247"/>
                </a:solidFill>
                <a:latin typeface="Arial" charset="0"/>
                <a:cs typeface="Arial" charset="0"/>
              </a:rPr>
            </a:br>
            <a:r>
              <a:rPr lang="en-US" sz="2800" dirty="0" smtClean="0">
                <a:solidFill>
                  <a:srgbClr val="072247"/>
                </a:solidFill>
                <a:latin typeface="Arial" charset="0"/>
                <a:cs typeface="Arial" charset="0"/>
              </a:rPr>
              <a:t>out </a:t>
            </a:r>
            <a:r>
              <a:rPr lang="en-US" sz="2800" dirty="0">
                <a:solidFill>
                  <a:srgbClr val="072247"/>
                </a:solidFill>
                <a:latin typeface="Arial" charset="0"/>
                <a:cs typeface="Arial" charset="0"/>
              </a:rPr>
              <a:t>of 111 </a:t>
            </a:r>
            <a:r>
              <a:rPr lang="en-US" sz="2800" dirty="0" smtClean="0">
                <a:solidFill>
                  <a:srgbClr val="072247"/>
                </a:solidFill>
                <a:latin typeface="Arial" charset="0"/>
                <a:cs typeface="Arial" charset="0"/>
              </a:rPr>
              <a:t>applications</a:t>
            </a:r>
          </a:p>
          <a:p>
            <a:pPr marL="285750" indent="-285750">
              <a:buSzPct val="12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72247"/>
                </a:solidFill>
                <a:latin typeface="Arial" charset="0"/>
                <a:cs typeface="Arial" charset="0"/>
              </a:rPr>
              <a:t>Project volume &gt; 2.5 million </a:t>
            </a:r>
            <a:r>
              <a:rPr lang="en-US" sz="2800" dirty="0" smtClean="0">
                <a:solidFill>
                  <a:srgbClr val="072247"/>
                </a:solidFill>
                <a:latin typeface="Arial" charset="0"/>
                <a:cs typeface="Arial" charset="0"/>
              </a:rPr>
              <a:t>€ (5 years)</a:t>
            </a:r>
            <a:endParaRPr lang="en-US" sz="2800" dirty="0">
              <a:solidFill>
                <a:srgbClr val="072247"/>
              </a:solidFill>
              <a:latin typeface="Arial" charset="0"/>
              <a:cs typeface="Arial" charset="0"/>
            </a:endParaRPr>
          </a:p>
          <a:p>
            <a:pPr marL="285750" indent="-285750">
              <a:buSzPct val="120000"/>
              <a:buFont typeface="Wingdings" panose="05000000000000000000" pitchFamily="2" charset="2"/>
              <a:buChar char="§"/>
            </a:pPr>
            <a:r>
              <a:rPr lang="de-AT" altLang="de-DE" sz="2800" dirty="0" err="1" smtClean="0">
                <a:solidFill>
                  <a:srgbClr val="072247"/>
                </a:solidFill>
                <a:latin typeface="Arial" charset="0"/>
                <a:cs typeface="Arial" charset="0"/>
              </a:rPr>
              <a:t>Contribution</a:t>
            </a:r>
            <a:r>
              <a:rPr lang="de-AT" altLang="de-DE" sz="2800" dirty="0" smtClean="0">
                <a:solidFill>
                  <a:srgbClr val="072247"/>
                </a:solidFill>
                <a:latin typeface="Arial" charset="0"/>
                <a:cs typeface="Arial" charset="0"/>
              </a:rPr>
              <a:t> </a:t>
            </a:r>
            <a:r>
              <a:rPr lang="de-AT" altLang="de-DE" sz="2800" dirty="0" err="1">
                <a:solidFill>
                  <a:srgbClr val="072247"/>
                </a:solidFill>
                <a:latin typeface="Arial" charset="0"/>
                <a:cs typeface="Arial" charset="0"/>
              </a:rPr>
              <a:t>to</a:t>
            </a:r>
            <a:endParaRPr lang="de-AT" altLang="de-DE" sz="2800" dirty="0">
              <a:solidFill>
                <a:srgbClr val="072247"/>
              </a:solidFill>
              <a:latin typeface="Arial" charset="0"/>
              <a:cs typeface="Arial" charset="0"/>
            </a:endParaRPr>
          </a:p>
          <a:p>
            <a:pPr marL="1268730" lvl="1" indent="-342900">
              <a:buSzPct val="120000"/>
              <a:buFont typeface="Wingdings" panose="05000000000000000000" pitchFamily="2" charset="2"/>
              <a:buChar char="Ø"/>
            </a:pPr>
            <a:r>
              <a:rPr lang="de-AT" altLang="de-DE" sz="2800" dirty="0" err="1" smtClean="0">
                <a:solidFill>
                  <a:srgbClr val="072247"/>
                </a:solidFill>
                <a:latin typeface="Arial" charset="0"/>
                <a:cs typeface="Arial" charset="0"/>
              </a:rPr>
              <a:t>Excellent</a:t>
            </a:r>
            <a:r>
              <a:rPr lang="de-AT" altLang="de-DE" sz="2800" dirty="0" smtClean="0">
                <a:solidFill>
                  <a:srgbClr val="072247"/>
                </a:solidFill>
                <a:latin typeface="Arial" charset="0"/>
                <a:cs typeface="Arial" charset="0"/>
              </a:rPr>
              <a:t> </a:t>
            </a:r>
            <a:r>
              <a:rPr lang="de-AT" altLang="de-DE" sz="2800" dirty="0" err="1" smtClean="0">
                <a:solidFill>
                  <a:srgbClr val="072247"/>
                </a:solidFill>
                <a:latin typeface="Arial" charset="0"/>
                <a:cs typeface="Arial" charset="0"/>
              </a:rPr>
              <a:t>research</a:t>
            </a:r>
            <a:endParaRPr lang="de-AT" altLang="de-DE" sz="2800" dirty="0" smtClean="0">
              <a:solidFill>
                <a:srgbClr val="072247"/>
              </a:solidFill>
              <a:latin typeface="Arial" charset="0"/>
              <a:cs typeface="Arial" charset="0"/>
            </a:endParaRPr>
          </a:p>
          <a:p>
            <a:pPr marL="1268730" lvl="1" indent="-342900">
              <a:buSzPct val="120000"/>
              <a:buFont typeface="Wingdings" panose="05000000000000000000" pitchFamily="2" charset="2"/>
              <a:buChar char="Ø"/>
            </a:pPr>
            <a:r>
              <a:rPr lang="de-AT" altLang="de-DE" sz="2800" dirty="0" smtClean="0">
                <a:solidFill>
                  <a:srgbClr val="072247"/>
                </a:solidFill>
                <a:latin typeface="Arial" charset="0"/>
                <a:cs typeface="Arial" charset="0"/>
              </a:rPr>
              <a:t>Enhanced </a:t>
            </a:r>
            <a:r>
              <a:rPr lang="de-AT" altLang="de-DE" sz="2800" dirty="0" err="1" smtClean="0">
                <a:solidFill>
                  <a:srgbClr val="072247"/>
                </a:solidFill>
                <a:latin typeface="Arial" charset="0"/>
                <a:cs typeface="Arial" charset="0"/>
              </a:rPr>
              <a:t>competitiveness</a:t>
            </a:r>
            <a:endParaRPr lang="de-AT" altLang="de-DE" sz="2800" dirty="0" smtClean="0">
              <a:solidFill>
                <a:srgbClr val="072247"/>
              </a:solidFill>
              <a:latin typeface="Arial" charset="0"/>
              <a:cs typeface="Arial" charset="0"/>
            </a:endParaRPr>
          </a:p>
          <a:p>
            <a:pPr marL="1268730" lvl="1" indent="-342900">
              <a:buSzPct val="120000"/>
              <a:buFont typeface="Wingdings" panose="05000000000000000000" pitchFamily="2" charset="2"/>
              <a:buChar char="Ø"/>
            </a:pPr>
            <a:r>
              <a:rPr lang="en-US" altLang="de-DE" sz="2800" dirty="0" smtClean="0">
                <a:solidFill>
                  <a:srgbClr val="072247"/>
                </a:solidFill>
                <a:latin typeface="Arial" charset="0"/>
                <a:cs typeface="Arial" charset="0"/>
              </a:rPr>
              <a:t>Growth </a:t>
            </a:r>
            <a:r>
              <a:rPr lang="en-US" altLang="de-DE" sz="2800" dirty="0">
                <a:solidFill>
                  <a:srgbClr val="072247"/>
                </a:solidFill>
                <a:latin typeface="Arial" charset="0"/>
                <a:cs typeface="Arial" charset="0"/>
              </a:rPr>
              <a:t>and jobs in line with </a:t>
            </a:r>
            <a:r>
              <a:rPr lang="en-US" altLang="de-DE" sz="2800" dirty="0" smtClean="0">
                <a:solidFill>
                  <a:srgbClr val="072247"/>
                </a:solidFill>
                <a:latin typeface="Arial" charset="0"/>
                <a:cs typeface="Arial" charset="0"/>
              </a:rPr>
              <a:t/>
            </a:r>
            <a:br>
              <a:rPr lang="en-US" altLang="de-DE" sz="2800" dirty="0" smtClean="0">
                <a:solidFill>
                  <a:srgbClr val="072247"/>
                </a:solidFill>
                <a:latin typeface="Arial" charset="0"/>
                <a:cs typeface="Arial" charset="0"/>
              </a:rPr>
            </a:br>
            <a:r>
              <a:rPr lang="en-US" altLang="de-DE" sz="2800" dirty="0" smtClean="0">
                <a:solidFill>
                  <a:srgbClr val="072247"/>
                </a:solidFill>
                <a:latin typeface="Arial" charset="0"/>
                <a:cs typeface="Arial" charset="0"/>
              </a:rPr>
              <a:t>regional </a:t>
            </a:r>
            <a:r>
              <a:rPr lang="en-US" altLang="de-DE" sz="2800" dirty="0">
                <a:solidFill>
                  <a:srgbClr val="072247"/>
                </a:solidFill>
                <a:latin typeface="Arial" charset="0"/>
                <a:cs typeface="Arial" charset="0"/>
              </a:rPr>
              <a:t>innovation </a:t>
            </a:r>
            <a:r>
              <a:rPr lang="en-US" altLang="de-DE" sz="2800" dirty="0" smtClean="0">
                <a:solidFill>
                  <a:srgbClr val="072247"/>
                </a:solidFill>
                <a:latin typeface="Arial" charset="0"/>
                <a:cs typeface="Arial" charset="0"/>
              </a:rPr>
              <a:t>strategies</a:t>
            </a:r>
            <a:endParaRPr lang="de-AT" altLang="de-DE" sz="2800" dirty="0">
              <a:solidFill>
                <a:srgbClr val="072247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66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of ERA Chair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476375" y="1700213"/>
            <a:ext cx="7210425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lnSpcReduction="10000"/>
          </a:bodyPr>
          <a:lstStyle/>
          <a:p>
            <a:pPr marL="266700" indent="-266700">
              <a:buFont typeface="Wingdings" panose="05000000000000000000" pitchFamily="2" charset="2"/>
              <a:buChar char="§"/>
            </a:pPr>
            <a:r>
              <a:rPr lang="en-US" altLang="de-DE" sz="2800" dirty="0" smtClean="0">
                <a:solidFill>
                  <a:srgbClr val="072247"/>
                </a:solidFill>
              </a:rPr>
              <a:t>Scientific work &amp; publications</a:t>
            </a:r>
          </a:p>
          <a:p>
            <a:pPr marL="266700" indent="-266700">
              <a:buFont typeface="Wingdings" panose="05000000000000000000" pitchFamily="2" charset="2"/>
              <a:buChar char="§"/>
            </a:pPr>
            <a:r>
              <a:rPr altLang="de-DE" sz="2800" dirty="0" smtClean="0">
                <a:solidFill>
                  <a:srgbClr val="072247"/>
                </a:solidFill>
              </a:rPr>
              <a:t>Development of international contacts and cooperation</a:t>
            </a:r>
          </a:p>
          <a:p>
            <a:pPr marL="266700" indent="-266700">
              <a:buFont typeface="Wingdings" panose="05000000000000000000" pitchFamily="2" charset="2"/>
              <a:buChar char="§"/>
            </a:pPr>
            <a:r>
              <a:rPr lang="de-AT" altLang="de-DE" sz="2800" dirty="0" smtClean="0">
                <a:solidFill>
                  <a:srgbClr val="072247"/>
                </a:solidFill>
              </a:rPr>
              <a:t>Workshop &amp; </a:t>
            </a:r>
            <a:r>
              <a:rPr lang="de-AT" altLang="de-DE" sz="2800" dirty="0" err="1" smtClean="0">
                <a:solidFill>
                  <a:srgbClr val="072247"/>
                </a:solidFill>
              </a:rPr>
              <a:t>conference</a:t>
            </a:r>
            <a:r>
              <a:rPr lang="de-AT" altLang="de-DE" sz="2800" dirty="0" smtClean="0">
                <a:solidFill>
                  <a:srgbClr val="072247"/>
                </a:solidFill>
              </a:rPr>
              <a:t> </a:t>
            </a:r>
            <a:r>
              <a:rPr lang="de-AT" altLang="de-DE" sz="2800" dirty="0" err="1" smtClean="0">
                <a:solidFill>
                  <a:srgbClr val="072247"/>
                </a:solidFill>
              </a:rPr>
              <a:t>organization</a:t>
            </a:r>
            <a:endParaRPr lang="de-AT" altLang="de-DE" sz="2800" dirty="0" smtClean="0">
              <a:solidFill>
                <a:srgbClr val="072247"/>
              </a:solidFill>
            </a:endParaRPr>
          </a:p>
          <a:p>
            <a:pPr marL="266700" indent="-266700">
              <a:buFont typeface="Wingdings" panose="05000000000000000000" pitchFamily="2" charset="2"/>
              <a:buChar char="§"/>
            </a:pPr>
            <a:r>
              <a:rPr lang="en-US" altLang="de-DE" sz="2800" dirty="0" smtClean="0">
                <a:solidFill>
                  <a:srgbClr val="072247"/>
                </a:solidFill>
              </a:rPr>
              <a:t>Outreach to global &amp; regional partners</a:t>
            </a:r>
          </a:p>
          <a:p>
            <a:pPr marL="266700" indent="-266700">
              <a:buFont typeface="Wingdings" panose="05000000000000000000" pitchFamily="2" charset="2"/>
              <a:buChar char="§"/>
            </a:pPr>
            <a:r>
              <a:rPr lang="en-US" altLang="de-DE" sz="2800" dirty="0" smtClean="0">
                <a:solidFill>
                  <a:srgbClr val="072247"/>
                </a:solidFill>
              </a:rPr>
              <a:t>Support in ITS deployment</a:t>
            </a:r>
          </a:p>
          <a:p>
            <a:pPr marL="266700" indent="-266700"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rgbClr val="072247"/>
                </a:solidFill>
              </a:rPr>
              <a:t>Cooperation projects with Industry</a:t>
            </a:r>
          </a:p>
          <a:p>
            <a:pPr marL="266700" lvl="0" indent="-266700">
              <a:buFont typeface="Wingdings" panose="05000000000000000000" pitchFamily="2" charset="2"/>
              <a:buChar char="§"/>
            </a:pPr>
            <a:r>
              <a:rPr lang="de-AT" sz="2800" dirty="0" err="1" smtClean="0">
                <a:solidFill>
                  <a:srgbClr val="072247"/>
                </a:solidFill>
              </a:rPr>
              <a:t>Advice</a:t>
            </a:r>
            <a:r>
              <a:rPr lang="de-AT" sz="2800" dirty="0" smtClean="0">
                <a:solidFill>
                  <a:srgbClr val="072247"/>
                </a:solidFill>
              </a:rPr>
              <a:t> </a:t>
            </a:r>
            <a:r>
              <a:rPr lang="de-AT" sz="2800" dirty="0" err="1">
                <a:solidFill>
                  <a:srgbClr val="072247"/>
                </a:solidFill>
              </a:rPr>
              <a:t>to</a:t>
            </a:r>
            <a:r>
              <a:rPr lang="de-AT" sz="2800" dirty="0">
                <a:solidFill>
                  <a:srgbClr val="072247"/>
                </a:solidFill>
              </a:rPr>
              <a:t> </a:t>
            </a:r>
            <a:r>
              <a:rPr lang="de-AT" sz="2800" dirty="0" err="1">
                <a:solidFill>
                  <a:srgbClr val="072247"/>
                </a:solidFill>
              </a:rPr>
              <a:t>decision</a:t>
            </a:r>
            <a:r>
              <a:rPr lang="de-AT" sz="2800" dirty="0">
                <a:solidFill>
                  <a:srgbClr val="072247"/>
                </a:solidFill>
              </a:rPr>
              <a:t> </a:t>
            </a:r>
            <a:r>
              <a:rPr lang="de-AT" sz="2800" dirty="0" err="1">
                <a:solidFill>
                  <a:srgbClr val="072247"/>
                </a:solidFill>
              </a:rPr>
              <a:t>makers</a:t>
            </a:r>
            <a:r>
              <a:rPr lang="de-AT" sz="2800" dirty="0">
                <a:solidFill>
                  <a:srgbClr val="072247"/>
                </a:solidFill>
              </a:rPr>
              <a:t> / </a:t>
            </a:r>
            <a:r>
              <a:rPr lang="de-AT" sz="2800" dirty="0" err="1">
                <a:solidFill>
                  <a:srgbClr val="072247"/>
                </a:solidFill>
              </a:rPr>
              <a:t>Consultancy</a:t>
            </a:r>
            <a:endParaRPr lang="de-AT" sz="2800" dirty="0">
              <a:solidFill>
                <a:srgbClr val="072247"/>
              </a:solidFill>
            </a:endParaRPr>
          </a:p>
          <a:p>
            <a:pPr marL="266700" indent="-266700">
              <a:buFont typeface="Wingdings" panose="05000000000000000000" pitchFamily="2" charset="2"/>
              <a:buChar char="§"/>
            </a:pPr>
            <a:r>
              <a:rPr lang="en-US" altLang="de-DE" sz="2800" dirty="0" smtClean="0">
                <a:solidFill>
                  <a:srgbClr val="072247"/>
                </a:solidFill>
              </a:rPr>
              <a:t>Transfer of best practices </a:t>
            </a:r>
            <a:br>
              <a:rPr lang="en-US" altLang="de-DE" sz="2800" dirty="0" smtClean="0">
                <a:solidFill>
                  <a:srgbClr val="072247"/>
                </a:solidFill>
              </a:rPr>
            </a:br>
            <a:r>
              <a:rPr lang="en-US" altLang="de-DE" sz="2800" dirty="0" smtClean="0">
                <a:solidFill>
                  <a:srgbClr val="072247"/>
                </a:solidFill>
              </a:rPr>
              <a:t>(e.g. Electronic Tolling, Smart Cities, …)</a:t>
            </a:r>
          </a:p>
        </p:txBody>
      </p:sp>
    </p:spTree>
    <p:extLst>
      <p:ext uri="{BB962C8B-B14F-4D97-AF65-F5344CB8AC3E}">
        <p14:creationId xmlns:p14="http://schemas.microsoft.com/office/powerpoint/2010/main" val="428493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Focus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Cooperative </a:t>
            </a:r>
            <a:r>
              <a:rPr lang="en-GB" sz="2800" dirty="0"/>
              <a:t>and complex systems</a:t>
            </a:r>
            <a:endParaRPr lang="de-AT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/>
              <a:t>SMART </a:t>
            </a:r>
            <a:r>
              <a:rPr lang="en-GB" sz="2800" dirty="0" smtClean="0"/>
              <a:t>solutions</a:t>
            </a:r>
          </a:p>
          <a:p>
            <a:pPr marL="1383030" lvl="1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Smart &amp; Liveable Cities</a:t>
            </a:r>
          </a:p>
          <a:p>
            <a:pPr marL="1383030" lvl="1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Access </a:t>
            </a:r>
          </a:p>
          <a:p>
            <a:pPr marL="1383030" lvl="1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Pricing</a:t>
            </a:r>
            <a:endParaRPr lang="de-AT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/>
              <a:t>Decarbonisation of </a:t>
            </a:r>
            <a:r>
              <a:rPr lang="en-GB" sz="2800" dirty="0" smtClean="0"/>
              <a:t>mobility / </a:t>
            </a:r>
            <a:r>
              <a:rPr lang="en-GB" sz="2800" dirty="0" err="1" smtClean="0"/>
              <a:t>eMobility</a:t>
            </a:r>
            <a:r>
              <a:rPr lang="en-GB" sz="2800" dirty="0" smtClean="0"/>
              <a:t> </a:t>
            </a:r>
            <a:endParaRPr lang="de-AT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Business </a:t>
            </a:r>
            <a:r>
              <a:rPr lang="en-GB" sz="2800" dirty="0"/>
              <a:t>models for ITS and ICT </a:t>
            </a:r>
            <a:endParaRPr lang="de-AT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/>
              <a:t>Inclusive mobility</a:t>
            </a:r>
            <a:endParaRPr lang="de-AT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/>
              <a:t>Societal effects of ITS deployment</a:t>
            </a:r>
            <a:endParaRPr lang="de-AT" sz="2800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2431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Applied Research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Decision support (political / commercial)</a:t>
            </a:r>
            <a:endParaRPr lang="de-A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800" dirty="0"/>
              <a:t>Key Performance </a:t>
            </a:r>
            <a:r>
              <a:rPr lang="de-AT" sz="2800" dirty="0" err="1"/>
              <a:t>Indicators</a:t>
            </a:r>
            <a:r>
              <a:rPr lang="de-AT" sz="2800" dirty="0"/>
              <a:t> &amp; SLAs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800" dirty="0"/>
              <a:t>Big Data / Open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Interoperability</a:t>
            </a:r>
            <a:endParaRPr lang="de-A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System Architecture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Roles &amp; responsibilities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Usability / HMI / distraction</a:t>
            </a:r>
            <a:endParaRPr lang="de-A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Data protection and privacy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Liability issues</a:t>
            </a:r>
          </a:p>
        </p:txBody>
      </p:sp>
    </p:spTree>
    <p:extLst>
      <p:ext uri="{BB962C8B-B14F-4D97-AF65-F5344CB8AC3E}">
        <p14:creationId xmlns:p14="http://schemas.microsoft.com/office/powerpoint/2010/main" val="381466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Global Trends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de-DE" sz="2800" dirty="0"/>
              <a:t>Energy Consumption &amp; Climate Change</a:t>
            </a:r>
            <a:endParaRPr lang="de-AT" altLang="de-DE" sz="2800" dirty="0"/>
          </a:p>
          <a:p>
            <a:r>
              <a:rPr lang="en-US" altLang="de-DE" sz="2800" dirty="0"/>
              <a:t>Mobility = Freedom</a:t>
            </a:r>
          </a:p>
          <a:p>
            <a:r>
              <a:rPr lang="en-US" altLang="de-DE" sz="2800" dirty="0"/>
              <a:t>Urbanization</a:t>
            </a:r>
          </a:p>
          <a:p>
            <a:pPr lvl="1"/>
            <a:r>
              <a:rPr lang="en-US" altLang="de-DE" sz="2400" dirty="0"/>
              <a:t>1900: 13% in cities = 220 million inhabitants</a:t>
            </a:r>
          </a:p>
          <a:p>
            <a:pPr lvl="1"/>
            <a:r>
              <a:rPr lang="en-US" altLang="de-DE" sz="2400" dirty="0"/>
              <a:t>1950: 30%</a:t>
            </a:r>
          </a:p>
          <a:p>
            <a:pPr lvl="1"/>
            <a:r>
              <a:rPr lang="en-US" altLang="de-DE" sz="2400" dirty="0"/>
              <a:t>2007: 50%</a:t>
            </a:r>
          </a:p>
          <a:p>
            <a:pPr lvl="1"/>
            <a:r>
              <a:rPr lang="de-AT" altLang="de-DE" sz="2400" dirty="0"/>
              <a:t>2030: 60% </a:t>
            </a:r>
            <a:r>
              <a:rPr lang="en-US" altLang="de-DE" sz="2400" dirty="0"/>
              <a:t>in cities </a:t>
            </a:r>
            <a:r>
              <a:rPr lang="de-AT" altLang="de-DE" sz="2400" dirty="0"/>
              <a:t>= 5 </a:t>
            </a:r>
            <a:r>
              <a:rPr lang="de-AT" altLang="de-DE" sz="2400" dirty="0" err="1"/>
              <a:t>billion</a:t>
            </a:r>
            <a:r>
              <a:rPr lang="de-AT" altLang="de-DE" sz="2400" dirty="0"/>
              <a:t> </a:t>
            </a:r>
            <a:r>
              <a:rPr lang="en-US" altLang="de-DE" sz="2400" dirty="0"/>
              <a:t>inhabitants</a:t>
            </a:r>
            <a:endParaRPr lang="de-AT" altLang="de-DE" sz="2400" dirty="0"/>
          </a:p>
          <a:p>
            <a:pPr lvl="1"/>
            <a:r>
              <a:rPr lang="de-AT" altLang="de-DE" sz="2400" dirty="0"/>
              <a:t>2050: 70%</a:t>
            </a:r>
            <a:endParaRPr lang="en-US" altLang="de-DE" sz="2400" dirty="0"/>
          </a:p>
          <a:p>
            <a:r>
              <a:rPr lang="en-US" altLang="de-DE" sz="2800" dirty="0"/>
              <a:t>Megacities vs. Rural Areas</a:t>
            </a:r>
          </a:p>
          <a:p>
            <a:pPr lvl="1"/>
            <a:r>
              <a:rPr lang="en-US" altLang="de-DE" sz="2400" dirty="0"/>
              <a:t>63 cities &gt; 3 million inhabitants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5249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ketingPl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EF95CFA-9E09-4A73-B9BD-009DD3459B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685</Words>
  <Application>Microsoft Office PowerPoint</Application>
  <PresentationFormat>Bildschirmpräsentation (4:3)</PresentationFormat>
  <Paragraphs>136</Paragraphs>
  <Slides>16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Euphemia UCAS</vt:lpstr>
      <vt:lpstr>Tw Cen MT</vt:lpstr>
      <vt:lpstr>Wingdings</vt:lpstr>
      <vt:lpstr>MarketingPlan</vt:lpstr>
      <vt:lpstr>PowerPoint-Präsentation</vt:lpstr>
      <vt:lpstr>University of Žilina </vt:lpstr>
      <vt:lpstr>Transport Activities in EU projects</vt:lpstr>
      <vt:lpstr>PowerPoint-Präsentation</vt:lpstr>
      <vt:lpstr>Project Highlights</vt:lpstr>
      <vt:lpstr>Tasks of ERA Chair</vt:lpstr>
      <vt:lpstr>Research Focus</vt:lpstr>
      <vt:lpstr>Applied Research</vt:lpstr>
      <vt:lpstr>Global Trends</vt:lpstr>
      <vt:lpstr>EU – Energy Roadmap 2050</vt:lpstr>
      <vt:lpstr>Challenges for the 21st Century</vt:lpstr>
      <vt:lpstr>Challenges for the 21st Century</vt:lpstr>
      <vt:lpstr>Challenges for the 21st Century</vt:lpstr>
      <vt:lpstr>Challenges for the 21st Century</vt:lpstr>
      <vt:lpstr>Challenges for the 21st Century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2013-11-05T07:21:46Z</dcterms:created>
  <dcterms:modified xsi:type="dcterms:W3CDTF">2015-09-04T06:02:45Z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TC101079699990</vt:lpwstr>
  </property>
</Properties>
</file>