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7" r:id="rId7"/>
    <p:sldId id="263" r:id="rId8"/>
    <p:sldId id="264" r:id="rId9"/>
    <p:sldId id="266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598" autoAdjust="0"/>
  </p:normalViewPr>
  <p:slideViewPr>
    <p:cSldViewPr>
      <p:cViewPr varScale="1">
        <p:scale>
          <a:sx n="52" d="100"/>
          <a:sy n="52" d="100"/>
        </p:scale>
        <p:origin x="-16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des\Documents\CSIRT.SK\Rozpracovane-TODO\Brozura-podklady\&#218;loha_701\Preh&#318;ad_incidento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0392390487685964E-2"/>
          <c:y val="2.5971128608923966E-2"/>
          <c:w val="0.96733481429538493"/>
          <c:h val="0.6219536201267527"/>
        </c:manualLayout>
      </c:layout>
      <c:barChart>
        <c:barDir val="col"/>
        <c:grouping val="stacked"/>
        <c:ser>
          <c:idx val="0"/>
          <c:order val="0"/>
          <c:tx>
            <c:strRef>
              <c:f>'2013-2014 Mato (2)'!$A$4</c:f>
              <c:strCache>
                <c:ptCount val="1"/>
                <c:pt idx="0">
                  <c:v>Intrusion attempt/penetration</c:v>
                </c:pt>
              </c:strCache>
            </c:strRef>
          </c:tx>
          <c:cat>
            <c:strRef>
              <c:f>'2013-2014 Mato (2)'!$B$3:$Y$3</c:f>
              <c:strCache>
                <c:ptCount val="24"/>
                <c:pt idx="0">
                  <c:v>I.2013</c:v>
                </c:pt>
                <c:pt idx="1">
                  <c:v>II.2013</c:v>
                </c:pt>
                <c:pt idx="2">
                  <c:v>III.2013</c:v>
                </c:pt>
                <c:pt idx="3">
                  <c:v>IV.2013</c:v>
                </c:pt>
                <c:pt idx="4">
                  <c:v>V.2013</c:v>
                </c:pt>
                <c:pt idx="5">
                  <c:v>VI.2013</c:v>
                </c:pt>
                <c:pt idx="6">
                  <c:v>VII.2013</c:v>
                </c:pt>
                <c:pt idx="7">
                  <c:v>VIII.2013</c:v>
                </c:pt>
                <c:pt idx="8">
                  <c:v>IX.2013</c:v>
                </c:pt>
                <c:pt idx="9">
                  <c:v>X.2013</c:v>
                </c:pt>
                <c:pt idx="10">
                  <c:v>XI.2013</c:v>
                </c:pt>
                <c:pt idx="11">
                  <c:v>XII.2013</c:v>
                </c:pt>
                <c:pt idx="12">
                  <c:v>I.2014</c:v>
                </c:pt>
                <c:pt idx="13">
                  <c:v>II.2014</c:v>
                </c:pt>
                <c:pt idx="14">
                  <c:v>III.2014</c:v>
                </c:pt>
                <c:pt idx="15">
                  <c:v>IV.2014</c:v>
                </c:pt>
                <c:pt idx="16">
                  <c:v>V.2014</c:v>
                </c:pt>
                <c:pt idx="17">
                  <c:v>VI.2014</c:v>
                </c:pt>
                <c:pt idx="18">
                  <c:v>VII.2014</c:v>
                </c:pt>
                <c:pt idx="19">
                  <c:v>VIII.2014</c:v>
                </c:pt>
                <c:pt idx="20">
                  <c:v>IX.2014</c:v>
                </c:pt>
                <c:pt idx="21">
                  <c:v>X.2014</c:v>
                </c:pt>
                <c:pt idx="22">
                  <c:v>XI.2014</c:v>
                </c:pt>
                <c:pt idx="23">
                  <c:v>XII.2014</c:v>
                </c:pt>
              </c:strCache>
            </c:strRef>
          </c:cat>
          <c:val>
            <c:numRef>
              <c:f>'2013-2014 Mato (2)'!$B$4:$Y$4</c:f>
              <c:numCache>
                <c:formatCode>General</c:formatCode>
                <c:ptCount val="2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7</c:v>
                </c:pt>
                <c:pt idx="22">
                  <c:v>2</c:v>
                </c:pt>
                <c:pt idx="23">
                  <c:v>3</c:v>
                </c:pt>
              </c:numCache>
            </c:numRef>
          </c:val>
        </c:ser>
        <c:ser>
          <c:idx val="1"/>
          <c:order val="1"/>
          <c:tx>
            <c:strRef>
              <c:f>'2013-2014 Mato (2)'!$A$5</c:f>
              <c:strCache>
                <c:ptCount val="1"/>
                <c:pt idx="0">
                  <c:v>Phishing</c:v>
                </c:pt>
              </c:strCache>
            </c:strRef>
          </c:tx>
          <c:cat>
            <c:strRef>
              <c:f>'2013-2014 Mato (2)'!$B$3:$Y$3</c:f>
              <c:strCache>
                <c:ptCount val="24"/>
                <c:pt idx="0">
                  <c:v>I.2013</c:v>
                </c:pt>
                <c:pt idx="1">
                  <c:v>II.2013</c:v>
                </c:pt>
                <c:pt idx="2">
                  <c:v>III.2013</c:v>
                </c:pt>
                <c:pt idx="3">
                  <c:v>IV.2013</c:v>
                </c:pt>
                <c:pt idx="4">
                  <c:v>V.2013</c:v>
                </c:pt>
                <c:pt idx="5">
                  <c:v>VI.2013</c:v>
                </c:pt>
                <c:pt idx="6">
                  <c:v>VII.2013</c:v>
                </c:pt>
                <c:pt idx="7">
                  <c:v>VIII.2013</c:v>
                </c:pt>
                <c:pt idx="8">
                  <c:v>IX.2013</c:v>
                </c:pt>
                <c:pt idx="9">
                  <c:v>X.2013</c:v>
                </c:pt>
                <c:pt idx="10">
                  <c:v>XI.2013</c:v>
                </c:pt>
                <c:pt idx="11">
                  <c:v>XII.2013</c:v>
                </c:pt>
                <c:pt idx="12">
                  <c:v>I.2014</c:v>
                </c:pt>
                <c:pt idx="13">
                  <c:v>II.2014</c:v>
                </c:pt>
                <c:pt idx="14">
                  <c:v>III.2014</c:v>
                </c:pt>
                <c:pt idx="15">
                  <c:v>IV.2014</c:v>
                </c:pt>
                <c:pt idx="16">
                  <c:v>V.2014</c:v>
                </c:pt>
                <c:pt idx="17">
                  <c:v>VI.2014</c:v>
                </c:pt>
                <c:pt idx="18">
                  <c:v>VII.2014</c:v>
                </c:pt>
                <c:pt idx="19">
                  <c:v>VIII.2014</c:v>
                </c:pt>
                <c:pt idx="20">
                  <c:v>IX.2014</c:v>
                </c:pt>
                <c:pt idx="21">
                  <c:v>X.2014</c:v>
                </c:pt>
                <c:pt idx="22">
                  <c:v>XI.2014</c:v>
                </c:pt>
                <c:pt idx="23">
                  <c:v>XII.2014</c:v>
                </c:pt>
              </c:strCache>
            </c:strRef>
          </c:cat>
          <c:val>
            <c:numRef>
              <c:f>'2013-2014 Mato (2)'!$B$5:$Y$5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8</c:v>
                </c:pt>
                <c:pt idx="10">
                  <c:v>6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  <c:pt idx="14">
                  <c:v>7</c:v>
                </c:pt>
                <c:pt idx="15">
                  <c:v>4</c:v>
                </c:pt>
                <c:pt idx="16">
                  <c:v>12</c:v>
                </c:pt>
                <c:pt idx="17">
                  <c:v>9</c:v>
                </c:pt>
                <c:pt idx="18">
                  <c:v>17</c:v>
                </c:pt>
                <c:pt idx="19">
                  <c:v>9</c:v>
                </c:pt>
                <c:pt idx="20">
                  <c:v>7</c:v>
                </c:pt>
                <c:pt idx="21">
                  <c:v>6</c:v>
                </c:pt>
                <c:pt idx="22">
                  <c:v>9</c:v>
                </c:pt>
                <c:pt idx="23">
                  <c:v>6</c:v>
                </c:pt>
              </c:numCache>
            </c:numRef>
          </c:val>
        </c:ser>
        <c:ser>
          <c:idx val="2"/>
          <c:order val="2"/>
          <c:tx>
            <c:strRef>
              <c:f>'2013-2014 Mato (2)'!$A$6</c:f>
              <c:strCache>
                <c:ptCount val="1"/>
                <c:pt idx="0">
                  <c:v>Abusive content (Defacement, Spam, ...)</c:v>
                </c:pt>
              </c:strCache>
            </c:strRef>
          </c:tx>
          <c:cat>
            <c:strRef>
              <c:f>'2013-2014 Mato (2)'!$B$3:$Y$3</c:f>
              <c:strCache>
                <c:ptCount val="24"/>
                <c:pt idx="0">
                  <c:v>I.2013</c:v>
                </c:pt>
                <c:pt idx="1">
                  <c:v>II.2013</c:v>
                </c:pt>
                <c:pt idx="2">
                  <c:v>III.2013</c:v>
                </c:pt>
                <c:pt idx="3">
                  <c:v>IV.2013</c:v>
                </c:pt>
                <c:pt idx="4">
                  <c:v>V.2013</c:v>
                </c:pt>
                <c:pt idx="5">
                  <c:v>VI.2013</c:v>
                </c:pt>
                <c:pt idx="6">
                  <c:v>VII.2013</c:v>
                </c:pt>
                <c:pt idx="7">
                  <c:v>VIII.2013</c:v>
                </c:pt>
                <c:pt idx="8">
                  <c:v>IX.2013</c:v>
                </c:pt>
                <c:pt idx="9">
                  <c:v>X.2013</c:v>
                </c:pt>
                <c:pt idx="10">
                  <c:v>XI.2013</c:v>
                </c:pt>
                <c:pt idx="11">
                  <c:v>XII.2013</c:v>
                </c:pt>
                <c:pt idx="12">
                  <c:v>I.2014</c:v>
                </c:pt>
                <c:pt idx="13">
                  <c:v>II.2014</c:v>
                </c:pt>
                <c:pt idx="14">
                  <c:v>III.2014</c:v>
                </c:pt>
                <c:pt idx="15">
                  <c:v>IV.2014</c:v>
                </c:pt>
                <c:pt idx="16">
                  <c:v>V.2014</c:v>
                </c:pt>
                <c:pt idx="17">
                  <c:v>VI.2014</c:v>
                </c:pt>
                <c:pt idx="18">
                  <c:v>VII.2014</c:v>
                </c:pt>
                <c:pt idx="19">
                  <c:v>VIII.2014</c:v>
                </c:pt>
                <c:pt idx="20">
                  <c:v>IX.2014</c:v>
                </c:pt>
                <c:pt idx="21">
                  <c:v>X.2014</c:v>
                </c:pt>
                <c:pt idx="22">
                  <c:v>XI.2014</c:v>
                </c:pt>
                <c:pt idx="23">
                  <c:v>XII.2014</c:v>
                </c:pt>
              </c:strCache>
            </c:strRef>
          </c:cat>
          <c:val>
            <c:numRef>
              <c:f>'2013-2014 Mato (2)'!$B$6:$Y$6</c:f>
              <c:numCache>
                <c:formatCode>General</c:formatCode>
                <c:ptCount val="2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  <c:pt idx="13">
                  <c:v>6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2</c:v>
                </c:pt>
              </c:numCache>
            </c:numRef>
          </c:val>
        </c:ser>
        <c:ser>
          <c:idx val="3"/>
          <c:order val="3"/>
          <c:tx>
            <c:strRef>
              <c:f>'2013-2014 Mato (2)'!$A$7</c:f>
              <c:strCache>
                <c:ptCount val="1"/>
                <c:pt idx="0">
                  <c:v>Malicious code</c:v>
                </c:pt>
              </c:strCache>
            </c:strRef>
          </c:tx>
          <c:cat>
            <c:strRef>
              <c:f>'2013-2014 Mato (2)'!$B$3:$Y$3</c:f>
              <c:strCache>
                <c:ptCount val="24"/>
                <c:pt idx="0">
                  <c:v>I.2013</c:v>
                </c:pt>
                <c:pt idx="1">
                  <c:v>II.2013</c:v>
                </c:pt>
                <c:pt idx="2">
                  <c:v>III.2013</c:v>
                </c:pt>
                <c:pt idx="3">
                  <c:v>IV.2013</c:v>
                </c:pt>
                <c:pt idx="4">
                  <c:v>V.2013</c:v>
                </c:pt>
                <c:pt idx="5">
                  <c:v>VI.2013</c:v>
                </c:pt>
                <c:pt idx="6">
                  <c:v>VII.2013</c:v>
                </c:pt>
                <c:pt idx="7">
                  <c:v>VIII.2013</c:v>
                </c:pt>
                <c:pt idx="8">
                  <c:v>IX.2013</c:v>
                </c:pt>
                <c:pt idx="9">
                  <c:v>X.2013</c:v>
                </c:pt>
                <c:pt idx="10">
                  <c:v>XI.2013</c:v>
                </c:pt>
                <c:pt idx="11">
                  <c:v>XII.2013</c:v>
                </c:pt>
                <c:pt idx="12">
                  <c:v>I.2014</c:v>
                </c:pt>
                <c:pt idx="13">
                  <c:v>II.2014</c:v>
                </c:pt>
                <c:pt idx="14">
                  <c:v>III.2014</c:v>
                </c:pt>
                <c:pt idx="15">
                  <c:v>IV.2014</c:v>
                </c:pt>
                <c:pt idx="16">
                  <c:v>V.2014</c:v>
                </c:pt>
                <c:pt idx="17">
                  <c:v>VI.2014</c:v>
                </c:pt>
                <c:pt idx="18">
                  <c:v>VII.2014</c:v>
                </c:pt>
                <c:pt idx="19">
                  <c:v>VIII.2014</c:v>
                </c:pt>
                <c:pt idx="20">
                  <c:v>IX.2014</c:v>
                </c:pt>
                <c:pt idx="21">
                  <c:v>X.2014</c:v>
                </c:pt>
                <c:pt idx="22">
                  <c:v>XI.2014</c:v>
                </c:pt>
                <c:pt idx="23">
                  <c:v>XII.2014</c:v>
                </c:pt>
              </c:strCache>
            </c:strRef>
          </c:cat>
          <c:val>
            <c:numRef>
              <c:f>'2013-2014 Mato (2)'!$B$7:$Y$7</c:f>
              <c:numCache>
                <c:formatCode>General</c:formatCode>
                <c:ptCount val="24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17</c:v>
                </c:pt>
                <c:pt idx="15">
                  <c:v>6</c:v>
                </c:pt>
                <c:pt idx="16">
                  <c:v>17</c:v>
                </c:pt>
                <c:pt idx="17">
                  <c:v>14</c:v>
                </c:pt>
                <c:pt idx="18">
                  <c:v>21</c:v>
                </c:pt>
                <c:pt idx="19">
                  <c:v>20</c:v>
                </c:pt>
                <c:pt idx="20">
                  <c:v>15</c:v>
                </c:pt>
                <c:pt idx="21">
                  <c:v>19</c:v>
                </c:pt>
                <c:pt idx="22">
                  <c:v>7</c:v>
                </c:pt>
                <c:pt idx="23">
                  <c:v>6</c:v>
                </c:pt>
              </c:numCache>
            </c:numRef>
          </c:val>
        </c:ser>
        <c:ser>
          <c:idx val="4"/>
          <c:order val="4"/>
          <c:tx>
            <c:strRef>
              <c:f>'2013-2014 Mato (2)'!$A$8</c:f>
              <c:strCache>
                <c:ptCount val="1"/>
                <c:pt idx="0">
                  <c:v>Vulnerability</c:v>
                </c:pt>
              </c:strCache>
            </c:strRef>
          </c:tx>
          <c:cat>
            <c:strRef>
              <c:f>'2013-2014 Mato (2)'!$B$3:$Y$3</c:f>
              <c:strCache>
                <c:ptCount val="24"/>
                <c:pt idx="0">
                  <c:v>I.2013</c:v>
                </c:pt>
                <c:pt idx="1">
                  <c:v>II.2013</c:v>
                </c:pt>
                <c:pt idx="2">
                  <c:v>III.2013</c:v>
                </c:pt>
                <c:pt idx="3">
                  <c:v>IV.2013</c:v>
                </c:pt>
                <c:pt idx="4">
                  <c:v>V.2013</c:v>
                </c:pt>
                <c:pt idx="5">
                  <c:v>VI.2013</c:v>
                </c:pt>
                <c:pt idx="6">
                  <c:v>VII.2013</c:v>
                </c:pt>
                <c:pt idx="7">
                  <c:v>VIII.2013</c:v>
                </c:pt>
                <c:pt idx="8">
                  <c:v>IX.2013</c:v>
                </c:pt>
                <c:pt idx="9">
                  <c:v>X.2013</c:v>
                </c:pt>
                <c:pt idx="10">
                  <c:v>XI.2013</c:v>
                </c:pt>
                <c:pt idx="11">
                  <c:v>XII.2013</c:v>
                </c:pt>
                <c:pt idx="12">
                  <c:v>I.2014</c:v>
                </c:pt>
                <c:pt idx="13">
                  <c:v>II.2014</c:v>
                </c:pt>
                <c:pt idx="14">
                  <c:v>III.2014</c:v>
                </c:pt>
                <c:pt idx="15">
                  <c:v>IV.2014</c:v>
                </c:pt>
                <c:pt idx="16">
                  <c:v>V.2014</c:v>
                </c:pt>
                <c:pt idx="17">
                  <c:v>VI.2014</c:v>
                </c:pt>
                <c:pt idx="18">
                  <c:v>VII.2014</c:v>
                </c:pt>
                <c:pt idx="19">
                  <c:v>VIII.2014</c:v>
                </c:pt>
                <c:pt idx="20">
                  <c:v>IX.2014</c:v>
                </c:pt>
                <c:pt idx="21">
                  <c:v>X.2014</c:v>
                </c:pt>
                <c:pt idx="22">
                  <c:v>XI.2014</c:v>
                </c:pt>
                <c:pt idx="23">
                  <c:v>XII.2014</c:v>
                </c:pt>
              </c:strCache>
            </c:strRef>
          </c:cat>
          <c:val>
            <c:numRef>
              <c:f>'2013-2014 Mato (2)'!$B$8:$Y$8</c:f>
              <c:numCache>
                <c:formatCode>General</c:formatCode>
                <c:ptCount val="24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10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ser>
          <c:idx val="5"/>
          <c:order val="5"/>
          <c:tx>
            <c:strRef>
              <c:f>'2013-2014 Mato (2)'!$A$9</c:f>
              <c:strCache>
                <c:ptCount val="1"/>
                <c:pt idx="0">
                  <c:v>Others</c:v>
                </c:pt>
              </c:strCache>
            </c:strRef>
          </c:tx>
          <c:cat>
            <c:strRef>
              <c:f>'2013-2014 Mato (2)'!$B$3:$Y$3</c:f>
              <c:strCache>
                <c:ptCount val="24"/>
                <c:pt idx="0">
                  <c:v>I.2013</c:v>
                </c:pt>
                <c:pt idx="1">
                  <c:v>II.2013</c:v>
                </c:pt>
                <c:pt idx="2">
                  <c:v>III.2013</c:v>
                </c:pt>
                <c:pt idx="3">
                  <c:v>IV.2013</c:v>
                </c:pt>
                <c:pt idx="4">
                  <c:v>V.2013</c:v>
                </c:pt>
                <c:pt idx="5">
                  <c:v>VI.2013</c:v>
                </c:pt>
                <c:pt idx="6">
                  <c:v>VII.2013</c:v>
                </c:pt>
                <c:pt idx="7">
                  <c:v>VIII.2013</c:v>
                </c:pt>
                <c:pt idx="8">
                  <c:v>IX.2013</c:v>
                </c:pt>
                <c:pt idx="9">
                  <c:v>X.2013</c:v>
                </c:pt>
                <c:pt idx="10">
                  <c:v>XI.2013</c:v>
                </c:pt>
                <c:pt idx="11">
                  <c:v>XII.2013</c:v>
                </c:pt>
                <c:pt idx="12">
                  <c:v>I.2014</c:v>
                </c:pt>
                <c:pt idx="13">
                  <c:v>II.2014</c:v>
                </c:pt>
                <c:pt idx="14">
                  <c:v>III.2014</c:v>
                </c:pt>
                <c:pt idx="15">
                  <c:v>IV.2014</c:v>
                </c:pt>
                <c:pt idx="16">
                  <c:v>V.2014</c:v>
                </c:pt>
                <c:pt idx="17">
                  <c:v>VI.2014</c:v>
                </c:pt>
                <c:pt idx="18">
                  <c:v>VII.2014</c:v>
                </c:pt>
                <c:pt idx="19">
                  <c:v>VIII.2014</c:v>
                </c:pt>
                <c:pt idx="20">
                  <c:v>IX.2014</c:v>
                </c:pt>
                <c:pt idx="21">
                  <c:v>X.2014</c:v>
                </c:pt>
                <c:pt idx="22">
                  <c:v>XI.2014</c:v>
                </c:pt>
                <c:pt idx="23">
                  <c:v>XII.2014</c:v>
                </c:pt>
              </c:strCache>
            </c:strRef>
          </c:cat>
          <c:val>
            <c:numRef>
              <c:f>'2013-2014 Mato (2)'!$B$9:$Y$9</c:f>
              <c:numCache>
                <c:formatCode>General</c:formatCode>
                <c:ptCount val="2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1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4</c:v>
                </c:pt>
                <c:pt idx="20">
                  <c:v>7</c:v>
                </c:pt>
                <c:pt idx="21">
                  <c:v>4</c:v>
                </c:pt>
                <c:pt idx="22">
                  <c:v>6</c:v>
                </c:pt>
                <c:pt idx="23">
                  <c:v>3</c:v>
                </c:pt>
              </c:numCache>
            </c:numRef>
          </c:val>
        </c:ser>
        <c:gapWidth val="40"/>
        <c:overlap val="100"/>
        <c:axId val="74014720"/>
        <c:axId val="74016256"/>
      </c:barChart>
      <c:catAx>
        <c:axId val="74014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sk-SK" sz="1200"/>
            </a:pPr>
            <a:endParaRPr lang="en-US"/>
          </a:p>
        </c:txPr>
        <c:crossAx val="74016256"/>
        <c:crosses val="autoZero"/>
        <c:auto val="1"/>
        <c:lblAlgn val="ctr"/>
        <c:lblOffset val="100"/>
      </c:catAx>
      <c:valAx>
        <c:axId val="74016256"/>
        <c:scaling>
          <c:orientation val="minMax"/>
        </c:scaling>
        <c:delete val="1"/>
        <c:axPos val="l"/>
        <c:numFmt formatCode="General" sourceLinked="1"/>
        <c:tickLblPos val="none"/>
        <c:crossAx val="74014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02429673539104"/>
          <c:y val="0.774281660104987"/>
          <c:w val="0.84156656793312956"/>
          <c:h val="0.11382693569553809"/>
        </c:manualLayout>
      </c:layout>
      <c:txPr>
        <a:bodyPr/>
        <a:lstStyle/>
        <a:p>
          <a:pPr>
            <a:defRPr lang="sk-SK" sz="1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3515-0E38-44AA-AF35-9FD350512DFE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BC51B-5EAE-4CE3-A46F-ABC55262C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FF12-64A5-44E6-9C9A-FC4BA62A00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FF12-64A5-44E6-9C9A-FC4BA62A00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986F-8060-4F84-BF25-0AD2EE1A3598}" type="datetimeFigureOut">
              <a:rPr lang="en-US" smtClean="0"/>
              <a:pPr/>
              <a:t>16-Sep-15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0177-9216-4BD4-B8AE-DC6CA4696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momentousins.com/blog/wp-content/uploads/2012/04/bigstockphoto_Internet_Security_990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Digital Economy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New </a:t>
            </a:r>
            <a:r>
              <a:rPr lang="sk-SK" sz="2800" b="1" dirty="0" smtClean="0">
                <a:latin typeface="Copperplate Gothic Bold" pitchFamily="34" charset="0"/>
              </a:rPr>
              <a:t>C</a:t>
            </a:r>
            <a:r>
              <a:rPr lang="en-US" sz="2800" b="1" dirty="0" err="1" smtClean="0">
                <a:latin typeface="Copperplate Gothic Bold" pitchFamily="34" charset="0"/>
              </a:rPr>
              <a:t>hallenges</a:t>
            </a:r>
            <a:r>
              <a:rPr lang="en-US" sz="2800" b="1" dirty="0" smtClean="0">
                <a:latin typeface="Copperplate Gothic Bold" pitchFamily="34" charset="0"/>
              </a:rPr>
              <a:t> and </a:t>
            </a:r>
            <a:r>
              <a:rPr lang="sk-SK" sz="2800" b="1" dirty="0" smtClean="0">
                <a:latin typeface="Copperplate Gothic Bold" pitchFamily="34" charset="0"/>
              </a:rPr>
              <a:t>O</a:t>
            </a:r>
            <a:r>
              <a:rPr lang="en-US" sz="2800" b="1" dirty="0" err="1" smtClean="0">
                <a:latin typeface="Copperplate Gothic Bold" pitchFamily="34" charset="0"/>
              </a:rPr>
              <a:t>pportunities</a:t>
            </a:r>
            <a:r>
              <a:rPr lang="en-US" sz="2800" b="1" dirty="0" smtClean="0">
                <a:latin typeface="Copperplate Gothic Bold" pitchFamily="34" charset="0"/>
              </a:rPr>
              <a:t> </a:t>
            </a:r>
            <a:endParaRPr lang="sk-SK" sz="2800" b="1" dirty="0" smtClean="0">
              <a:latin typeface="Copperplate Gothic Bold" pitchFamily="34" charset="0"/>
            </a:endParaRP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from the point of </a:t>
            </a:r>
            <a:r>
              <a:rPr lang="sk-SK" sz="2800" b="1" dirty="0" smtClean="0">
                <a:latin typeface="Copperplate Gothic Bold" pitchFamily="34" charset="0"/>
              </a:rPr>
              <a:t>I</a:t>
            </a:r>
            <a:r>
              <a:rPr lang="en-US" sz="2800" b="1" dirty="0" err="1" smtClean="0">
                <a:latin typeface="Copperplate Gothic Bold" pitchFamily="34" charset="0"/>
              </a:rPr>
              <a:t>nformation</a:t>
            </a:r>
            <a:r>
              <a:rPr lang="en-US" sz="2800" b="1" dirty="0" smtClean="0">
                <a:latin typeface="Copperplate Gothic Bold" pitchFamily="34" charset="0"/>
              </a:rPr>
              <a:t> </a:t>
            </a:r>
            <a:r>
              <a:rPr lang="sk-SK" sz="2800" b="1" dirty="0" smtClean="0">
                <a:latin typeface="Copperplate Gothic Bold" pitchFamily="34" charset="0"/>
              </a:rPr>
              <a:t>S</a:t>
            </a:r>
            <a:r>
              <a:rPr lang="en-US" sz="2800" b="1" dirty="0" err="1" smtClean="0">
                <a:latin typeface="Copperplate Gothic Bold" pitchFamily="34" charset="0"/>
              </a:rPr>
              <a:t>ecurity</a:t>
            </a:r>
            <a:endParaRPr lang="en-US" sz="2800" b="1" dirty="0" smtClean="0">
              <a:latin typeface="Copperplate Gothic Bold" pitchFamily="34" charset="0"/>
            </a:endParaRPr>
          </a:p>
          <a:p>
            <a:pPr algn="r"/>
            <a:r>
              <a:rPr lang="sk-SK" sz="2400" b="1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Ing. Petra Hochmannová – csirt.sk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10000" r="16250" b="7778"/>
          <a:stretch>
            <a:fillRect/>
          </a:stretch>
        </p:blipFill>
        <p:spPr bwMode="auto">
          <a:xfrm>
            <a:off x="304800" y="76200"/>
            <a:ext cx="85539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0" y="5638800"/>
            <a:ext cx="9144000" cy="123110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Private Sector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Cyber security</a:t>
            </a:r>
            <a:r>
              <a:rPr lang="sk-SK" sz="2800" b="1" dirty="0" smtClean="0">
                <a:latin typeface="Copperplate Gothic Bold" pitchFamily="34" charset="0"/>
              </a:rPr>
              <a:t> </a:t>
            </a:r>
            <a:r>
              <a:rPr lang="en-US" sz="2800" b="1" dirty="0" err="1" smtClean="0">
                <a:latin typeface="Copperplate Gothic Bold" pitchFamily="34" charset="0"/>
              </a:rPr>
              <a:t>Ecosy</a:t>
            </a:r>
            <a:r>
              <a:rPr lang="sk-SK" sz="2800" b="1" dirty="0" smtClean="0">
                <a:latin typeface="Copperplate Gothic Bold" pitchFamily="34" charset="0"/>
              </a:rPr>
              <a:t>s</a:t>
            </a:r>
            <a:r>
              <a:rPr lang="en-US" sz="2800" b="1" dirty="0" smtClean="0">
                <a:latin typeface="Copperplate Gothic Bold" pitchFamily="34" charset="0"/>
              </a:rPr>
              <a:t>tem</a:t>
            </a:r>
            <a:endParaRPr lang="en-US" sz="2800" b="1" dirty="0" smtClean="0">
              <a:latin typeface="Copperplate Gothic Bold" pitchFamily="34" charset="0"/>
            </a:endParaRPr>
          </a:p>
          <a:p>
            <a:pPr algn="r"/>
            <a:r>
              <a:rPr lang="sk-SK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2286000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 smtClean="0"/>
              <a:t>CSIRT.SK</a:t>
            </a:r>
          </a:p>
          <a:p>
            <a:pPr algn="ctr"/>
            <a:r>
              <a:rPr lang="pt-BR" sz="2400" b="1" dirty="0" smtClean="0"/>
              <a:t>DataCentrum</a:t>
            </a:r>
          </a:p>
          <a:p>
            <a:pPr algn="ctr"/>
            <a:r>
              <a:rPr lang="pt-BR" sz="2400" b="1" dirty="0" smtClean="0"/>
              <a:t>Cintorínska 5, 814 88 Bratislava</a:t>
            </a:r>
          </a:p>
          <a:p>
            <a:pPr algn="ctr"/>
            <a:r>
              <a:rPr lang="pt-BR" sz="2400" b="1" dirty="0" smtClean="0"/>
              <a:t>www.csirt.gov.sk</a:t>
            </a:r>
          </a:p>
          <a:p>
            <a:pPr algn="ctr"/>
            <a:r>
              <a:rPr lang="pt-BR" sz="2400" b="1" dirty="0" smtClean="0"/>
              <a:t>tel: 02 59 278 205, 02 59 278 454</a:t>
            </a:r>
          </a:p>
          <a:p>
            <a:pPr algn="ctr"/>
            <a:r>
              <a:rPr lang="pt-BR" sz="2400" b="1" dirty="0" smtClean="0"/>
              <a:t>e-mail: info@csirt.gov.sk</a:t>
            </a:r>
          </a:p>
          <a:p>
            <a:pPr algn="ctr"/>
            <a:r>
              <a:rPr lang="pt-BR" sz="2400" b="1" dirty="0" smtClean="0"/>
              <a:t>incident@csirt.gov.sk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5638800"/>
            <a:ext cx="9144000" cy="123110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Digital Economy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Expectations</a:t>
            </a:r>
          </a:p>
          <a:p>
            <a:pPr algn="r"/>
            <a:endParaRPr lang="en-US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2400"/>
            <a:ext cx="8229600" cy="589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04800" y="2438401"/>
            <a:ext cx="8458200" cy="3124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400" b="1" dirty="0" smtClean="0">
                <a:latin typeface="Copperplate Gothic Bold" pitchFamily="34" charset="0"/>
              </a:rPr>
              <a:t>„</a:t>
            </a:r>
            <a:r>
              <a:rPr lang="en-US" sz="2400" b="1" dirty="0" smtClean="0">
                <a:latin typeface="Copperplate Gothic Bold" pitchFamily="34" charset="0"/>
              </a:rPr>
              <a:t>Digital Economy refers to an economy that is based on digital computing technologies</a:t>
            </a:r>
            <a:r>
              <a:rPr lang="sk-SK" sz="2400" b="1" dirty="0" smtClean="0">
                <a:latin typeface="Copperplate Gothic Bold" pitchFamily="34" charset="0"/>
              </a:rPr>
              <a:t>“ </a:t>
            </a:r>
            <a:r>
              <a:rPr lang="sk-SK" sz="1200" dirty="0" err="1" smtClean="0">
                <a:latin typeface="Copperplate Gothic Bold" pitchFamily="34" charset="0"/>
              </a:rPr>
              <a:t>wikipedia.com</a:t>
            </a:r>
            <a:endParaRPr lang="sk-SK" sz="1200" dirty="0" smtClean="0">
              <a:latin typeface="Copperplate Gothic Bold" pitchFamily="34" charset="0"/>
            </a:endParaRPr>
          </a:p>
          <a:p>
            <a:pPr>
              <a:buNone/>
            </a:pPr>
            <a:endParaRPr lang="sk-SK" sz="1800" dirty="0" smtClean="0"/>
          </a:p>
          <a:p>
            <a:r>
              <a:rPr lang="en-US" sz="2000" dirty="0" smtClean="0"/>
              <a:t>The existing business models are gradually transformed</a:t>
            </a:r>
            <a:r>
              <a:rPr lang="sk-SK" sz="2000" dirty="0" smtClean="0"/>
              <a:t>.</a:t>
            </a:r>
          </a:p>
          <a:p>
            <a:pPr algn="just"/>
            <a:r>
              <a:rPr lang="en-US" sz="2000" dirty="0" smtClean="0"/>
              <a:t>Trends like </a:t>
            </a:r>
            <a:r>
              <a:rPr lang="en-US" sz="2000" b="1" dirty="0" smtClean="0"/>
              <a:t>mobile technologies, cloud computing, big data, business intelligence and social networks </a:t>
            </a:r>
            <a:r>
              <a:rPr lang="en-US" sz="2000" dirty="0" smtClean="0"/>
              <a:t>have not only released innovation potential in businesses and public administrations, but have also successfully generated customers’ pressure for the price, quality and availability of services.</a:t>
            </a:r>
            <a:endParaRPr lang="sk-SK" sz="2000" dirty="0" smtClean="0"/>
          </a:p>
        </p:txBody>
      </p:sp>
      <p:pic>
        <p:nvPicPr>
          <p:cNvPr id="9218" name="Picture 2" descr="https://encrypted-tbn2.gstatic.com/images?q=tbn:ANd9GcTWkNHfYhsdp9gP9xYejaB_wGLlEdqALU9gZHUmV9gT9SkbDL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2372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The cost of cybercrime will continue to increase as more </a:t>
            </a:r>
          </a:p>
          <a:p>
            <a:pPr algn="just"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business functions move online.</a:t>
            </a:r>
            <a:endParaRPr lang="sk-SK" sz="2400" dirty="0" smtClean="0"/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Losses from the theft of intellectual property will also </a:t>
            </a:r>
          </a:p>
          <a:p>
            <a:pPr algn="just"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increase as acquiring countries improve their ability to make </a:t>
            </a:r>
          </a:p>
          <a:p>
            <a:pPr algn="just"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use of it to manufacture competing goods. </a:t>
            </a:r>
            <a:endParaRPr lang="sk-SK" sz="2400" dirty="0" smtClean="0"/>
          </a:p>
          <a:p>
            <a:pPr algn="just">
              <a:buNone/>
            </a:pPr>
            <a:endParaRPr lang="en-US" sz="1600" dirty="0" smtClean="0"/>
          </a:p>
          <a:p>
            <a:pPr algn="just"/>
            <a:r>
              <a:rPr lang="en-US" sz="2400" dirty="0" smtClean="0"/>
              <a:t>Cybercrime is a tax on innovation and slows the pace of </a:t>
            </a:r>
          </a:p>
          <a:p>
            <a:pPr algn="just"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global innovation by reducing the rate of return to innovators </a:t>
            </a:r>
          </a:p>
          <a:p>
            <a:pPr algn="just"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and investors. </a:t>
            </a:r>
            <a:endParaRPr lang="sk-SK" sz="2400" dirty="0" smtClean="0"/>
          </a:p>
          <a:p>
            <a:pPr algn="just">
              <a:buNone/>
            </a:pPr>
            <a:endParaRPr lang="en-US" sz="1600" dirty="0" smtClean="0"/>
          </a:p>
          <a:p>
            <a:pPr algn="just"/>
            <a:r>
              <a:rPr lang="en-US" sz="2400" dirty="0" smtClean="0"/>
              <a:t>Governments need to begin serious, systematic effort to </a:t>
            </a:r>
          </a:p>
          <a:p>
            <a:pPr algn="just">
              <a:buNone/>
            </a:pPr>
            <a:r>
              <a:rPr lang="sk-SK" sz="2400" dirty="0" smtClean="0"/>
              <a:t>	</a:t>
            </a:r>
            <a:r>
              <a:rPr lang="en-US" sz="2400" dirty="0" smtClean="0"/>
              <a:t>collect and publish data on cybercrime</a:t>
            </a:r>
            <a:r>
              <a:rPr lang="sk-SK" sz="2400" dirty="0" smtClean="0"/>
              <a:t>.</a:t>
            </a:r>
            <a:endParaRPr lang="en-US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0" y="5638800"/>
            <a:ext cx="9144000" cy="123110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Information security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Challenge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250" t="22451" r="6250" b="11111"/>
          <a:stretch>
            <a:fillRect/>
          </a:stretch>
        </p:blipFill>
        <p:spPr bwMode="auto">
          <a:xfrm>
            <a:off x="1295401" y="152400"/>
            <a:ext cx="7086600" cy="504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5151437"/>
            <a:ext cx="65532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Copperplate Gothic Bold" pitchFamily="34" charset="0"/>
              </a:rPr>
              <a:t>Zdroj: Mcaffe report 2014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5596116"/>
            <a:ext cx="9144000" cy="126188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Impact of the Cybercrime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Global Perspective</a:t>
            </a:r>
            <a:endParaRPr lang="sk-SK" sz="2800" b="1" dirty="0" smtClean="0">
              <a:latin typeface="Copperplate Gothic Bold" pitchFamily="34" charset="0"/>
            </a:endParaRPr>
          </a:p>
          <a:p>
            <a:pPr algn="r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5596116"/>
            <a:ext cx="9144000" cy="126188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Impact of the Cybercrime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Slovak Republic</a:t>
            </a:r>
            <a:endParaRPr lang="sk-SK" sz="2800" b="1" dirty="0" smtClean="0">
              <a:latin typeface="Copperplate Gothic Bold" pitchFamily="34" charset="0"/>
            </a:endParaRPr>
          </a:p>
          <a:p>
            <a:pPr algn="r"/>
            <a:endParaRPr lang="en-US" b="1" dirty="0" smtClean="0"/>
          </a:p>
        </p:txBody>
      </p:sp>
      <p:graphicFrame>
        <p:nvGraphicFramePr>
          <p:cNvPr id="9" name="Graf 8"/>
          <p:cNvGraphicFramePr/>
          <p:nvPr/>
        </p:nvGraphicFramePr>
        <p:xfrm>
          <a:off x="304800" y="0"/>
          <a:ext cx="8496944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Přímá spojovací šipka 12"/>
          <p:cNvCxnSpPr/>
          <p:nvPr/>
        </p:nvCxnSpPr>
        <p:spPr>
          <a:xfrm flipV="1">
            <a:off x="533400" y="1524000"/>
            <a:ext cx="8229600" cy="2057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28600" y="609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pperplate Gothic Bold" pitchFamily="34" charset="0"/>
              </a:rPr>
              <a:t>Incident reporting trend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.osu.edu/seger.23/files/2013/10/strategy-globe-1cfii4y.jpg"/>
          <p:cNvPicPr>
            <a:picLocks noChangeAspect="1" noChangeArrowheads="1"/>
          </p:cNvPicPr>
          <p:nvPr/>
        </p:nvPicPr>
        <p:blipFill>
          <a:blip r:embed="rId2"/>
          <a:srcRect r="5607"/>
          <a:stretch>
            <a:fillRect/>
          </a:stretch>
        </p:blipFill>
        <p:spPr bwMode="auto">
          <a:xfrm>
            <a:off x="6123061" y="2667000"/>
            <a:ext cx="3020938" cy="32004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1815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National Strategy for Information Security in the Slovak Republic - 2008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Action plan to the National Strategy for Information Security – 2009 – 2013</a:t>
            </a:r>
            <a:endParaRPr lang="sk-SK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Cyber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Security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Conception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Slovak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Republic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– 2015: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b="1" dirty="0" smtClean="0"/>
              <a:t>	</a:t>
            </a:r>
            <a:r>
              <a:rPr lang="sk-SK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Focus</a:t>
            </a: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areas</a:t>
            </a:r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sk-SK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AutoNum type="arabicPeriod"/>
            </a:pPr>
            <a:r>
              <a:rPr lang="en-US" dirty="0" smtClean="0"/>
              <a:t>Information security planning and governance</a:t>
            </a:r>
          </a:p>
          <a:p>
            <a:pPr lvl="1">
              <a:buAutoNum type="arabicPeriod"/>
            </a:pPr>
            <a:r>
              <a:rPr lang="sk-SK" dirty="0" err="1" smtClean="0"/>
              <a:t>Prevention</a:t>
            </a:r>
            <a:endParaRPr lang="sk-SK" dirty="0" smtClean="0"/>
          </a:p>
          <a:p>
            <a:pPr marL="1200150" lvl="2" indent="-342900"/>
            <a:r>
              <a:rPr lang="en-US" dirty="0" smtClean="0"/>
              <a:t>Capacity building</a:t>
            </a:r>
          </a:p>
          <a:p>
            <a:pPr marL="1200150" lvl="2" indent="-342900"/>
            <a:r>
              <a:rPr lang="en-US" dirty="0" smtClean="0"/>
              <a:t>Awareness rising</a:t>
            </a:r>
          </a:p>
          <a:p>
            <a:pPr marL="1200150" lvl="2" indent="-342900"/>
            <a:r>
              <a:rPr lang="en-US" dirty="0" smtClean="0"/>
              <a:t>National and international cooperation</a:t>
            </a:r>
          </a:p>
          <a:p>
            <a:pPr lvl="1">
              <a:buAutoNum type="arabicPeriod"/>
            </a:pPr>
            <a:r>
              <a:rPr lang="sk-SK" dirty="0" err="1" smtClean="0"/>
              <a:t>Reaction</a:t>
            </a:r>
            <a:endParaRPr lang="sk-SK" dirty="0" smtClean="0"/>
          </a:p>
          <a:p>
            <a:pPr marL="1200150" lvl="2" indent="-342900"/>
            <a:r>
              <a:rPr lang="en-US" dirty="0" err="1" smtClean="0"/>
              <a:t>Defence</a:t>
            </a:r>
            <a:r>
              <a:rPr lang="sk-SK" dirty="0" smtClean="0"/>
              <a:t>, </a:t>
            </a:r>
            <a:r>
              <a:rPr lang="en-US" dirty="0" smtClean="0"/>
              <a:t>Offence</a:t>
            </a:r>
            <a:r>
              <a:rPr lang="sk-SK" dirty="0" smtClean="0"/>
              <a:t>, </a:t>
            </a:r>
            <a:r>
              <a:rPr lang="en-US" dirty="0" smtClean="0"/>
              <a:t>Intelligence </a:t>
            </a:r>
          </a:p>
          <a:p>
            <a:pPr lvl="1">
              <a:buAutoNum type="arabicPeriod"/>
            </a:pPr>
            <a:r>
              <a:rPr lang="sk-SK" dirty="0" smtClean="0"/>
              <a:t>R</a:t>
            </a:r>
            <a:r>
              <a:rPr lang="en-US" dirty="0" err="1" smtClean="0"/>
              <a:t>ecovery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626894"/>
            <a:ext cx="9144000" cy="123110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Impact of the Cybercrime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Slovak Republic</a:t>
            </a:r>
            <a:endParaRPr lang="sk-SK" sz="2800" b="1" dirty="0" smtClean="0">
              <a:latin typeface="Copperplate Gothic Bold" pitchFamily="34" charset="0"/>
            </a:endParaRPr>
          </a:p>
          <a:p>
            <a:pPr algn="r"/>
            <a:endParaRPr lang="en-US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7696200" y="1828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accent6"/>
                </a:solidFill>
                <a:latin typeface="Cooper Black" pitchFamily="18" charset="0"/>
              </a:rPr>
              <a:t>NEW </a:t>
            </a:r>
            <a:endParaRPr lang="en-US" b="1" dirty="0">
              <a:solidFill>
                <a:schemeClr val="accent6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1.tnwcdn.com/wp-content/blogs.dir/1/files/2013/11/CyberThreatIntellige_Web.jpg"/>
          <p:cNvPicPr>
            <a:picLocks noChangeAspect="1" noChangeArrowheads="1"/>
          </p:cNvPicPr>
          <p:nvPr/>
        </p:nvPicPr>
        <p:blipFill>
          <a:blip r:embed="rId3" cstate="print"/>
          <a:srcRect t="1834" r="23952" b="17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626894"/>
            <a:ext cx="9144000" cy="123110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Information Security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Opportunities</a:t>
            </a:r>
            <a:endParaRPr lang="sk-SK" sz="2800" b="1" dirty="0" smtClean="0">
              <a:latin typeface="Copperplate Gothic Bold" pitchFamily="34" charset="0"/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http://static.cdn.markiza.sk/media/a501/image/file/21/0114/8hgK.budova_univerzity_komenskeho.jpg"/>
          <p:cNvPicPr>
            <a:picLocks noChangeAspect="1" noChangeArrowheads="1"/>
          </p:cNvPicPr>
          <p:nvPr/>
        </p:nvPicPr>
        <p:blipFill>
          <a:blip r:embed="rId3" cstate="print"/>
          <a:srcRect l="10680"/>
          <a:stretch>
            <a:fillRect/>
          </a:stretch>
        </p:blipFill>
        <p:spPr bwMode="auto">
          <a:xfrm>
            <a:off x="76200" y="3124200"/>
            <a:ext cx="3505200" cy="2208821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</p:txBody>
      </p:sp>
      <p:pic>
        <p:nvPicPr>
          <p:cNvPr id="8194" name="Picture 2" descr="http://okocasopis.sk/wp-content/uploads/2013/06/DSC_0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124200"/>
            <a:ext cx="3300643" cy="2209800"/>
          </a:xfrm>
          <a:prstGeom prst="rect">
            <a:avLst/>
          </a:prstGeom>
          <a:noFill/>
        </p:spPr>
      </p:pic>
      <p:pic>
        <p:nvPicPr>
          <p:cNvPr id="8198" name="Picture 6" descr="http://static.apparata.nl/images/2013/facebook-datacentrum-euro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914400"/>
            <a:ext cx="3870669" cy="22098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5596116"/>
            <a:ext cx="9144000" cy="126188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Research, Development and Innovation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Centrum of Excellence</a:t>
            </a:r>
            <a:endParaRPr lang="sk-SK" sz="2800" b="1" dirty="0" smtClean="0">
              <a:latin typeface="Copperplate Gothic Bold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8202" name="Picture 10" descr="http://nptt.cvtisr.sk/buxus/images/Partneri_-_horne_menu/new_STU_CB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200400"/>
            <a:ext cx="3132154" cy="1752599"/>
          </a:xfrm>
          <a:prstGeom prst="rect">
            <a:avLst/>
          </a:prstGeom>
          <a:noFill/>
        </p:spPr>
      </p:pic>
      <p:pic>
        <p:nvPicPr>
          <p:cNvPr id="8204" name="Picture 12" descr="http://bss-cas.eu/wordpress/wp-content/uploads/2015/01/uk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895600"/>
            <a:ext cx="2209800" cy="2209800"/>
          </a:xfrm>
          <a:prstGeom prst="rect">
            <a:avLst/>
          </a:prstGeom>
          <a:noFill/>
        </p:spPr>
      </p:pic>
      <p:pic>
        <p:nvPicPr>
          <p:cNvPr id="5122" name="Picture 2" descr="http://www.datacentrum.sk/img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04800"/>
            <a:ext cx="3200400" cy="52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0837"/>
            <a:ext cx="8458200" cy="5135563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ublic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-private partnership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dedicated to accelerating the regional economy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sk-SK" sz="2000" dirty="0"/>
              <a:t>	</a:t>
            </a:r>
            <a:r>
              <a:rPr lang="en-US" sz="2000" dirty="0" smtClean="0"/>
              <a:t>Fostering cooperation throughout the established cyber community</a:t>
            </a:r>
            <a:r>
              <a:rPr lang="sk-SK" sz="2000" dirty="0" smtClean="0"/>
              <a:t>, a</a:t>
            </a:r>
            <a:r>
              <a:rPr lang="en-US" sz="2000" dirty="0" err="1" smtClean="0"/>
              <a:t>ttracting</a:t>
            </a:r>
            <a:r>
              <a:rPr lang="en-US" sz="2000" dirty="0" smtClean="0"/>
              <a:t> and nurturing talent</a:t>
            </a:r>
            <a:r>
              <a:rPr lang="sk-SK" sz="2000" dirty="0" smtClean="0"/>
              <a:t> and c</a:t>
            </a:r>
            <a:r>
              <a:rPr lang="en-US" sz="2000" dirty="0" err="1" smtClean="0"/>
              <a:t>reating</a:t>
            </a:r>
            <a:r>
              <a:rPr lang="en-US" sz="2000" dirty="0" smtClean="0"/>
              <a:t> new opportunities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luster: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R</a:t>
            </a:r>
            <a:r>
              <a:rPr lang="en-US" sz="2000" dirty="0" err="1" smtClean="0"/>
              <a:t>esource</a:t>
            </a:r>
            <a:r>
              <a:rPr lang="en-US" sz="2000" dirty="0" smtClean="0"/>
              <a:t> for cyber knowledge and expertise 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</a:t>
            </a:r>
            <a:r>
              <a:rPr lang="sk-SK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ation</a:t>
            </a:r>
            <a:r>
              <a:rPr lang="sk-S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Connecting </a:t>
            </a:r>
            <a:r>
              <a:rPr lang="sk-SK" sz="2000" dirty="0" err="1" smtClean="0"/>
              <a:t>academia</a:t>
            </a:r>
            <a:r>
              <a:rPr lang="sk-SK" sz="2000" dirty="0" smtClean="0"/>
              <a:t>, </a:t>
            </a:r>
            <a:r>
              <a:rPr lang="en-US" sz="2000" dirty="0" smtClean="0"/>
              <a:t>stakeholders and cyber security community</a:t>
            </a:r>
          </a:p>
          <a:p>
            <a:r>
              <a:rPr lang="sk-SK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Progress: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Promoting cyber related issues, ideas and organizations to advance the regional economy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Execution-Oriented</a:t>
            </a:r>
            <a:r>
              <a:rPr lang="sk-SK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Delivering timely and relevant content, programs and networking opportunities</a:t>
            </a:r>
          </a:p>
          <a:p>
            <a:r>
              <a:rPr lang="sk-SK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Hub: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Independent, fact-based, credible source information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5596116"/>
            <a:ext cx="9144000" cy="126188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pperplate Gothic Bold" pitchFamily="34" charset="0"/>
              </a:rPr>
              <a:t>Research, Development and Innovation</a:t>
            </a:r>
          </a:p>
          <a:p>
            <a:pPr algn="r"/>
            <a:r>
              <a:rPr lang="en-US" sz="2800" b="1" dirty="0" smtClean="0">
                <a:latin typeface="Copperplate Gothic Bold" pitchFamily="34" charset="0"/>
              </a:rPr>
              <a:t>Centrum of Excellence</a:t>
            </a:r>
            <a:endParaRPr lang="sk-SK" sz="2800" b="1" dirty="0" smtClean="0">
              <a:latin typeface="Copperplate Gothic Bold" pitchFamily="34" charset="0"/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232</Words>
  <Application>Microsoft Office PowerPoint</Application>
  <PresentationFormat>Předvádění na obrazovce (4:3)</PresentationFormat>
  <Paragraphs>72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</dc:creator>
  <cp:lastModifiedBy>Petra</cp:lastModifiedBy>
  <cp:revision>41</cp:revision>
  <dcterms:created xsi:type="dcterms:W3CDTF">2015-09-16T07:34:57Z</dcterms:created>
  <dcterms:modified xsi:type="dcterms:W3CDTF">2015-09-16T18:39:54Z</dcterms:modified>
</cp:coreProperties>
</file>