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160" r:id="rId1"/>
  </p:sldMasterIdLst>
  <p:notesMasterIdLst>
    <p:notesMasterId r:id="rId14"/>
  </p:notesMasterIdLst>
  <p:sldIdLst>
    <p:sldId id="330" r:id="rId2"/>
    <p:sldId id="369" r:id="rId3"/>
    <p:sldId id="375" r:id="rId4"/>
    <p:sldId id="367" r:id="rId5"/>
    <p:sldId id="408" r:id="rId6"/>
    <p:sldId id="409" r:id="rId7"/>
    <p:sldId id="398" r:id="rId8"/>
    <p:sldId id="392" r:id="rId9"/>
    <p:sldId id="393" r:id="rId10"/>
    <p:sldId id="399" r:id="rId11"/>
    <p:sldId id="394" r:id="rId12"/>
    <p:sldId id="364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3563"/>
    <a:srgbClr val="00B0F0"/>
    <a:srgbClr val="ABDCEF"/>
    <a:srgbClr val="6BC0E3"/>
    <a:srgbClr val="DF890B"/>
    <a:srgbClr val="093366"/>
    <a:srgbClr val="2C5D98"/>
    <a:srgbClr val="B4DE86"/>
    <a:srgbClr val="B5E0F1"/>
    <a:srgbClr val="BCE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52" autoAdjust="0"/>
    <p:restoredTop sz="74156" autoAdjust="0"/>
  </p:normalViewPr>
  <p:slideViewPr>
    <p:cSldViewPr>
      <p:cViewPr>
        <p:scale>
          <a:sx n="50" d="100"/>
          <a:sy n="50" d="100"/>
        </p:scale>
        <p:origin x="-92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79BC8F-FB85-440B-913E-9AA507E601DC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520BFBDB-60F9-4A3D-88BA-481311B45917}">
      <dgm:prSet phldrT="[Text]" custT="1"/>
      <dgm:spPr>
        <a:solidFill>
          <a:srgbClr val="6BC0BD">
            <a:alpha val="50000"/>
          </a:srgbClr>
        </a:solidFill>
      </dgm:spPr>
      <dgm:t>
        <a:bodyPr/>
        <a:lstStyle/>
        <a:p>
          <a:r>
            <a: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Coordination of international programmes</a:t>
          </a:r>
          <a:endParaRPr lang="lt-LT" sz="20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F4008F4-2472-496F-B306-5C24462EA2FF}" type="parTrans" cxnId="{F90A5BF5-6DAC-499B-9A3A-10FB0D926F4F}">
      <dgm:prSet/>
      <dgm:spPr/>
      <dgm:t>
        <a:bodyPr/>
        <a:lstStyle/>
        <a:p>
          <a:endParaRPr lang="lt-LT"/>
        </a:p>
      </dgm:t>
    </dgm:pt>
    <dgm:pt modelId="{37FB5ECB-096F-49A9-9D48-5D54003CAFE0}" type="sibTrans" cxnId="{F90A5BF5-6DAC-499B-9A3A-10FB0D926F4F}">
      <dgm:prSet/>
      <dgm:spPr/>
      <dgm:t>
        <a:bodyPr/>
        <a:lstStyle/>
        <a:p>
          <a:endParaRPr lang="lt-LT"/>
        </a:p>
      </dgm:t>
    </dgm:pt>
    <dgm:pt modelId="{F3EB5B57-5835-4E99-B4A1-F14420839F7B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Promotion of technological ventures</a:t>
          </a:r>
          <a:endParaRPr lang="lt-LT" sz="20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5EB87FE-6A24-4A45-A533-B5D95D54D5D8}" type="parTrans" cxnId="{AACBED69-3258-49EE-95E3-51CED2B1BD31}">
      <dgm:prSet/>
      <dgm:spPr/>
      <dgm:t>
        <a:bodyPr/>
        <a:lstStyle/>
        <a:p>
          <a:endParaRPr lang="lt-LT"/>
        </a:p>
      </dgm:t>
    </dgm:pt>
    <dgm:pt modelId="{30A6B341-9A17-4F96-B1D8-8AA670E12F12}" type="sibTrans" cxnId="{AACBED69-3258-49EE-95E3-51CED2B1BD31}">
      <dgm:prSet/>
      <dgm:spPr/>
      <dgm:t>
        <a:bodyPr/>
        <a:lstStyle/>
        <a:p>
          <a:endParaRPr lang="lt-LT"/>
        </a:p>
      </dgm:t>
    </dgm:pt>
    <dgm:pt modelId="{A2745F37-DA84-478F-9553-B910206FC736}">
      <dgm:prSet phldrT="[Text]" custT="1"/>
      <dgm:spPr>
        <a:solidFill>
          <a:srgbClr val="DF890B">
            <a:alpha val="50000"/>
          </a:srgbClr>
        </a:solidFill>
      </dgm:spPr>
      <dgm:t>
        <a:bodyPr/>
        <a:lstStyle/>
        <a:p>
          <a:r>
            <a: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Administration of national programmes</a:t>
          </a:r>
          <a:endParaRPr lang="lt-LT" sz="20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F0341A8-F00C-4F5E-9BA7-B726A0A95750}" type="parTrans" cxnId="{DABF71BB-98DF-4255-85B6-B80C05D88396}">
      <dgm:prSet/>
      <dgm:spPr/>
      <dgm:t>
        <a:bodyPr/>
        <a:lstStyle/>
        <a:p>
          <a:endParaRPr lang="lt-LT"/>
        </a:p>
      </dgm:t>
    </dgm:pt>
    <dgm:pt modelId="{683389E6-C68F-45F5-B0C1-C0CD98A5CC4F}" type="sibTrans" cxnId="{DABF71BB-98DF-4255-85B6-B80C05D88396}">
      <dgm:prSet/>
      <dgm:spPr/>
      <dgm:t>
        <a:bodyPr/>
        <a:lstStyle/>
        <a:p>
          <a:endParaRPr lang="lt-LT"/>
        </a:p>
      </dgm:t>
    </dgm:pt>
    <dgm:pt modelId="{DBD2012D-7276-446A-A0C0-5C235217EC36}" type="pres">
      <dgm:prSet presAssocID="{7779BC8F-FB85-440B-913E-9AA507E601DC}" presName="Name0" presStyleCnt="0">
        <dgm:presLayoutVars>
          <dgm:chMax val="7"/>
          <dgm:dir/>
          <dgm:resizeHandles val="exact"/>
        </dgm:presLayoutVars>
      </dgm:prSet>
      <dgm:spPr/>
    </dgm:pt>
    <dgm:pt modelId="{2FF1E37A-8955-4428-AE68-CA8735F90904}" type="pres">
      <dgm:prSet presAssocID="{7779BC8F-FB85-440B-913E-9AA507E601DC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781D025-6D4F-465A-8C50-3FFD80D04987}" type="pres">
      <dgm:prSet presAssocID="{7779BC8F-FB85-440B-913E-9AA507E601DC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60CA483-2CFC-44F2-9A1E-498835C8732A}" type="pres">
      <dgm:prSet presAssocID="{7779BC8F-FB85-440B-913E-9AA507E601DC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DABF71BB-98DF-4255-85B6-B80C05D88396}" srcId="{7779BC8F-FB85-440B-913E-9AA507E601DC}" destId="{A2745F37-DA84-478F-9553-B910206FC736}" srcOrd="2" destOrd="0" parTransId="{1F0341A8-F00C-4F5E-9BA7-B726A0A95750}" sibTransId="{683389E6-C68F-45F5-B0C1-C0CD98A5CC4F}"/>
    <dgm:cxn modelId="{45BF9C49-EC99-4386-95EC-3747A18B57D7}" type="presOf" srcId="{A2745F37-DA84-478F-9553-B910206FC736}" destId="{560CA483-2CFC-44F2-9A1E-498835C8732A}" srcOrd="0" destOrd="0" presId="urn:microsoft.com/office/officeart/2005/8/layout/rings+Icon"/>
    <dgm:cxn modelId="{F90A5BF5-6DAC-499B-9A3A-10FB0D926F4F}" srcId="{7779BC8F-FB85-440B-913E-9AA507E601DC}" destId="{520BFBDB-60F9-4A3D-88BA-481311B45917}" srcOrd="0" destOrd="0" parTransId="{5F4008F4-2472-496F-B306-5C24462EA2FF}" sibTransId="{37FB5ECB-096F-49A9-9D48-5D54003CAFE0}"/>
    <dgm:cxn modelId="{C6D84482-7A24-4BD8-98EE-63BB09E1BF70}" type="presOf" srcId="{7779BC8F-FB85-440B-913E-9AA507E601DC}" destId="{DBD2012D-7276-446A-A0C0-5C235217EC36}" srcOrd="0" destOrd="0" presId="urn:microsoft.com/office/officeart/2005/8/layout/rings+Icon"/>
    <dgm:cxn modelId="{B7CEC93D-BC8C-48C7-85E6-36A502A87E4D}" type="presOf" srcId="{F3EB5B57-5835-4E99-B4A1-F14420839F7B}" destId="{F781D025-6D4F-465A-8C50-3FFD80D04987}" srcOrd="0" destOrd="0" presId="urn:microsoft.com/office/officeart/2005/8/layout/rings+Icon"/>
    <dgm:cxn modelId="{AACBED69-3258-49EE-95E3-51CED2B1BD31}" srcId="{7779BC8F-FB85-440B-913E-9AA507E601DC}" destId="{F3EB5B57-5835-4E99-B4A1-F14420839F7B}" srcOrd="1" destOrd="0" parTransId="{35EB87FE-6A24-4A45-A533-B5D95D54D5D8}" sibTransId="{30A6B341-9A17-4F96-B1D8-8AA670E12F12}"/>
    <dgm:cxn modelId="{0FA2F158-D143-402E-8BE8-AC04FD52FACC}" type="presOf" srcId="{520BFBDB-60F9-4A3D-88BA-481311B45917}" destId="{2FF1E37A-8955-4428-AE68-CA8735F90904}" srcOrd="0" destOrd="0" presId="urn:microsoft.com/office/officeart/2005/8/layout/rings+Icon"/>
    <dgm:cxn modelId="{EB15060D-7D43-4E7E-800F-BFAF8BF39F6B}" type="presParOf" srcId="{DBD2012D-7276-446A-A0C0-5C235217EC36}" destId="{2FF1E37A-8955-4428-AE68-CA8735F90904}" srcOrd="0" destOrd="0" presId="urn:microsoft.com/office/officeart/2005/8/layout/rings+Icon"/>
    <dgm:cxn modelId="{206A2440-E94B-4F0C-84C4-A5C7F7E2CFEF}" type="presParOf" srcId="{DBD2012D-7276-446A-A0C0-5C235217EC36}" destId="{F781D025-6D4F-465A-8C50-3FFD80D04987}" srcOrd="1" destOrd="0" presId="urn:microsoft.com/office/officeart/2005/8/layout/rings+Icon"/>
    <dgm:cxn modelId="{90D04ECF-E858-4F30-9052-5DF327AA1B2F}" type="presParOf" srcId="{DBD2012D-7276-446A-A0C0-5C235217EC36}" destId="{560CA483-2CFC-44F2-9A1E-498835C8732A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E722B5-33D8-432F-9BA2-232D5A7EE68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E648EB27-A22D-426A-ABE1-62B7A0B5ED2A}">
      <dgm:prSet phldrT="[Text]" custT="1"/>
      <dgm:spPr>
        <a:solidFill>
          <a:srgbClr val="613563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Strategic aim – to increase the </a:t>
          </a:r>
          <a:r>
            <a:rPr lang="en-US" sz="2000" b="1" dirty="0" smtClean="0">
              <a:solidFill>
                <a:srgbClr val="00B0F0"/>
              </a:solidFill>
            </a:rPr>
            <a:t>competitiveness of the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>
              <a:solidFill>
                <a:srgbClr val="00B0F0"/>
              </a:solidFill>
            </a:rPr>
            <a:t>Lithuanian economy </a:t>
          </a:r>
          <a:r>
            <a:rPr lang="en-US" sz="2000" b="1" dirty="0" smtClean="0"/>
            <a:t>by creating an efficient innovation system for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dirty="0" smtClean="0"/>
            <a:t>the development of innovative economy </a:t>
          </a:r>
          <a:endParaRPr lang="lt-LT" sz="2000" dirty="0"/>
        </a:p>
      </dgm:t>
    </dgm:pt>
    <dgm:pt modelId="{B9301D06-8925-40EA-8A97-B594FB30F388}" type="parTrans" cxnId="{684F215B-8567-4906-8A1E-01B7306ED644}">
      <dgm:prSet/>
      <dgm:spPr/>
      <dgm:t>
        <a:bodyPr/>
        <a:lstStyle/>
        <a:p>
          <a:endParaRPr lang="lt-LT"/>
        </a:p>
      </dgm:t>
    </dgm:pt>
    <dgm:pt modelId="{7463EBAB-06DB-41D2-9CF2-6FF1A5D7A230}" type="sibTrans" cxnId="{684F215B-8567-4906-8A1E-01B7306ED644}">
      <dgm:prSet/>
      <dgm:spPr/>
      <dgm:t>
        <a:bodyPr/>
        <a:lstStyle/>
        <a:p>
          <a:endParaRPr lang="lt-LT"/>
        </a:p>
      </dgm:t>
    </dgm:pt>
    <dgm:pt modelId="{342857F8-8296-4EE8-A426-4B09A8B3CE9E}">
      <dgm:prSet phldrT="[Text]" custT="1"/>
      <dgm:spPr>
        <a:solidFill>
          <a:srgbClr val="7987BD"/>
        </a:solidFill>
      </dgm:spPr>
      <dgm:t>
        <a:bodyPr/>
        <a:lstStyle/>
        <a:p>
          <a:r>
            <a:rPr lang="lt-LT" sz="1700" b="1" dirty="0"/>
            <a:t>1. </a:t>
          </a:r>
          <a:r>
            <a:rPr lang="en-US" sz="1700" b="1" dirty="0" smtClean="0"/>
            <a:t>Strengthen the knowledge base and build innovative society</a:t>
          </a:r>
          <a:endParaRPr lang="lt-LT" sz="1700" b="1" dirty="0"/>
        </a:p>
      </dgm:t>
    </dgm:pt>
    <dgm:pt modelId="{0914B3F0-AE85-4828-B15D-035D44A0A91A}" type="parTrans" cxnId="{FA1F65AB-3A45-42FB-9379-0ABD73F580D7}">
      <dgm:prSet/>
      <dgm:spPr/>
      <dgm:t>
        <a:bodyPr/>
        <a:lstStyle/>
        <a:p>
          <a:endParaRPr lang="lt-LT"/>
        </a:p>
      </dgm:t>
    </dgm:pt>
    <dgm:pt modelId="{811BE927-6CF9-43E7-95C1-BC23A466EE98}" type="sibTrans" cxnId="{FA1F65AB-3A45-42FB-9379-0ABD73F580D7}">
      <dgm:prSet/>
      <dgm:spPr/>
      <dgm:t>
        <a:bodyPr/>
        <a:lstStyle/>
        <a:p>
          <a:endParaRPr lang="lt-LT"/>
        </a:p>
      </dgm:t>
    </dgm:pt>
    <dgm:pt modelId="{BC781505-26AB-4B39-A8AF-086A41340E90}">
      <dgm:prSet phldrT="[Text]" custT="1"/>
      <dgm:spPr>
        <a:solidFill>
          <a:srgbClr val="7987BD"/>
        </a:solidFill>
      </dgm:spPr>
      <dgm:t>
        <a:bodyPr/>
        <a:lstStyle/>
        <a:p>
          <a:r>
            <a:rPr lang="lt-LT" sz="1700" b="1" dirty="0"/>
            <a:t>2. </a:t>
          </a:r>
          <a:r>
            <a:rPr lang="en-US" sz="1700" b="1" dirty="0" smtClean="0"/>
            <a:t>Increase business potential for innovation </a:t>
          </a:r>
          <a:endParaRPr lang="lt-LT" sz="1700" b="1" dirty="0"/>
        </a:p>
      </dgm:t>
    </dgm:pt>
    <dgm:pt modelId="{3E43906C-F0B4-4D0B-9E7B-7A21621CDEAB}" type="parTrans" cxnId="{BB839524-BE75-4C48-9A45-21E5CE6F2C17}">
      <dgm:prSet/>
      <dgm:spPr/>
      <dgm:t>
        <a:bodyPr/>
        <a:lstStyle/>
        <a:p>
          <a:endParaRPr lang="lt-LT"/>
        </a:p>
      </dgm:t>
    </dgm:pt>
    <dgm:pt modelId="{FD725449-F248-498E-9D30-31AE670CA0B6}" type="sibTrans" cxnId="{BB839524-BE75-4C48-9A45-21E5CE6F2C17}">
      <dgm:prSet/>
      <dgm:spPr/>
      <dgm:t>
        <a:bodyPr/>
        <a:lstStyle/>
        <a:p>
          <a:endParaRPr lang="lt-LT"/>
        </a:p>
      </dgm:t>
    </dgm:pt>
    <dgm:pt modelId="{7B36EBBA-A9AF-4E88-A98B-3335D7B62DCA}">
      <dgm:prSet phldrT="[Text]" custT="1"/>
      <dgm:spPr>
        <a:solidFill>
          <a:srgbClr val="7987BD"/>
        </a:solidFill>
      </dgm:spPr>
      <dgm:t>
        <a:bodyPr/>
        <a:lstStyle/>
        <a:p>
          <a:r>
            <a:rPr lang="lt-LT" sz="1700" b="1" dirty="0" smtClean="0"/>
            <a:t>3. </a:t>
          </a:r>
          <a:r>
            <a:rPr lang="en-US" sz="1700" b="1" dirty="0" smtClean="0"/>
            <a:t>Promote creation, development and internationalization of value adding networks</a:t>
          </a:r>
          <a:endParaRPr lang="lt-LT" sz="1700" b="1" dirty="0"/>
        </a:p>
      </dgm:t>
    </dgm:pt>
    <dgm:pt modelId="{4D17D356-815D-4C23-958C-90AFC487F764}" type="parTrans" cxnId="{5CBF7414-C81A-4198-AB41-86BD81F6345D}">
      <dgm:prSet/>
      <dgm:spPr/>
      <dgm:t>
        <a:bodyPr/>
        <a:lstStyle/>
        <a:p>
          <a:endParaRPr lang="lt-LT"/>
        </a:p>
      </dgm:t>
    </dgm:pt>
    <dgm:pt modelId="{9E56FF77-5A64-4314-B125-8E463F776095}" type="sibTrans" cxnId="{5CBF7414-C81A-4198-AB41-86BD81F6345D}">
      <dgm:prSet/>
      <dgm:spPr/>
      <dgm:t>
        <a:bodyPr/>
        <a:lstStyle/>
        <a:p>
          <a:endParaRPr lang="lt-LT"/>
        </a:p>
      </dgm:t>
    </dgm:pt>
    <dgm:pt modelId="{2226D995-0A30-4594-B22D-6C32E2C08698}">
      <dgm:prSet phldrT="[Text]" custT="1"/>
      <dgm:spPr>
        <a:solidFill>
          <a:srgbClr val="7987BD"/>
        </a:solidFill>
      </dgm:spPr>
      <dgm:t>
        <a:bodyPr/>
        <a:lstStyle/>
        <a:p>
          <a:r>
            <a:rPr lang="lt-LT" sz="1700" b="1" dirty="0"/>
            <a:t>4. </a:t>
          </a:r>
          <a:r>
            <a:rPr lang="en-US" sz="1700" b="1" dirty="0" smtClean="0"/>
            <a:t>Increase efficiency of management of innovation policy and promote innovation in public sector </a:t>
          </a:r>
          <a:endParaRPr lang="lt-LT" sz="1700" b="1" dirty="0"/>
        </a:p>
      </dgm:t>
    </dgm:pt>
    <dgm:pt modelId="{0C6BFDE8-A898-486D-82E3-2E9B5A87740C}" type="parTrans" cxnId="{9049B0CA-D56E-4044-967C-2911D399B2F5}">
      <dgm:prSet/>
      <dgm:spPr/>
      <dgm:t>
        <a:bodyPr/>
        <a:lstStyle/>
        <a:p>
          <a:endParaRPr lang="lt-LT"/>
        </a:p>
      </dgm:t>
    </dgm:pt>
    <dgm:pt modelId="{CD78EF3D-34DF-438C-9071-D4EA19F04535}" type="sibTrans" cxnId="{9049B0CA-D56E-4044-967C-2911D399B2F5}">
      <dgm:prSet/>
      <dgm:spPr/>
      <dgm:t>
        <a:bodyPr/>
        <a:lstStyle/>
        <a:p>
          <a:endParaRPr lang="lt-LT"/>
        </a:p>
      </dgm:t>
    </dgm:pt>
    <dgm:pt modelId="{0CBF5727-9C04-4EA5-9275-67E9471F34C0}" type="pres">
      <dgm:prSet presAssocID="{6FE722B5-33D8-432F-9BA2-232D5A7EE68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0A445F30-7335-4D44-8DD6-A26D49F69B86}" type="pres">
      <dgm:prSet presAssocID="{E648EB27-A22D-426A-ABE1-62B7A0B5ED2A}" presName="roof" presStyleLbl="dkBgShp" presStyleIdx="0" presStyleCnt="2"/>
      <dgm:spPr/>
      <dgm:t>
        <a:bodyPr/>
        <a:lstStyle/>
        <a:p>
          <a:endParaRPr lang="lt-LT"/>
        </a:p>
      </dgm:t>
    </dgm:pt>
    <dgm:pt modelId="{900A9164-570F-49F2-807C-15DD9D6B078E}" type="pres">
      <dgm:prSet presAssocID="{E648EB27-A22D-426A-ABE1-62B7A0B5ED2A}" presName="pillars" presStyleCnt="0"/>
      <dgm:spPr/>
    </dgm:pt>
    <dgm:pt modelId="{C56AFCE9-4E5A-415A-802F-01C3B486257A}" type="pres">
      <dgm:prSet presAssocID="{E648EB27-A22D-426A-ABE1-62B7A0B5ED2A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8E684DDF-CEF0-4844-9842-D44F5315B78D}" type="pres">
      <dgm:prSet presAssocID="{BC781505-26AB-4B39-A8AF-086A41340E90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449B94D5-8599-4919-AE22-CA7599A796D7}" type="pres">
      <dgm:prSet presAssocID="{7B36EBBA-A9AF-4E88-A98B-3335D7B62DCA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7ABE96C-8796-4268-AA13-EB42762F2C8F}" type="pres">
      <dgm:prSet presAssocID="{2226D995-0A30-4594-B22D-6C32E2C08698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46778961-4484-4C30-B2CB-F4FA5DD36824}" type="pres">
      <dgm:prSet presAssocID="{E648EB27-A22D-426A-ABE1-62B7A0B5ED2A}" presName="base" presStyleLbl="dkBgShp" presStyleIdx="1" presStyleCnt="2"/>
      <dgm:spPr>
        <a:solidFill>
          <a:srgbClr val="613563"/>
        </a:solidFill>
      </dgm:spPr>
      <dgm:t>
        <a:bodyPr/>
        <a:lstStyle/>
        <a:p>
          <a:endParaRPr lang="lt-LT"/>
        </a:p>
      </dgm:t>
    </dgm:pt>
  </dgm:ptLst>
  <dgm:cxnLst>
    <dgm:cxn modelId="{37CDBE01-37FB-4C41-BC88-D27791D8B878}" type="presOf" srcId="{7B36EBBA-A9AF-4E88-A98B-3335D7B62DCA}" destId="{449B94D5-8599-4919-AE22-CA7599A796D7}" srcOrd="0" destOrd="0" presId="urn:microsoft.com/office/officeart/2005/8/layout/hList3"/>
    <dgm:cxn modelId="{5089A526-3261-46DE-8548-BB8984A0A2AB}" type="presOf" srcId="{E648EB27-A22D-426A-ABE1-62B7A0B5ED2A}" destId="{0A445F30-7335-4D44-8DD6-A26D49F69B86}" srcOrd="0" destOrd="0" presId="urn:microsoft.com/office/officeart/2005/8/layout/hList3"/>
    <dgm:cxn modelId="{9E5E6973-156E-4498-A17B-E53611123711}" type="presOf" srcId="{BC781505-26AB-4B39-A8AF-086A41340E90}" destId="{8E684DDF-CEF0-4844-9842-D44F5315B78D}" srcOrd="0" destOrd="0" presId="urn:microsoft.com/office/officeart/2005/8/layout/hList3"/>
    <dgm:cxn modelId="{BB839524-BE75-4C48-9A45-21E5CE6F2C17}" srcId="{E648EB27-A22D-426A-ABE1-62B7A0B5ED2A}" destId="{BC781505-26AB-4B39-A8AF-086A41340E90}" srcOrd="1" destOrd="0" parTransId="{3E43906C-F0B4-4D0B-9E7B-7A21621CDEAB}" sibTransId="{FD725449-F248-498E-9D30-31AE670CA0B6}"/>
    <dgm:cxn modelId="{9049B0CA-D56E-4044-967C-2911D399B2F5}" srcId="{E648EB27-A22D-426A-ABE1-62B7A0B5ED2A}" destId="{2226D995-0A30-4594-B22D-6C32E2C08698}" srcOrd="3" destOrd="0" parTransId="{0C6BFDE8-A898-486D-82E3-2E9B5A87740C}" sibTransId="{CD78EF3D-34DF-438C-9071-D4EA19F04535}"/>
    <dgm:cxn modelId="{684F215B-8567-4906-8A1E-01B7306ED644}" srcId="{6FE722B5-33D8-432F-9BA2-232D5A7EE68C}" destId="{E648EB27-A22D-426A-ABE1-62B7A0B5ED2A}" srcOrd="0" destOrd="0" parTransId="{B9301D06-8925-40EA-8A97-B594FB30F388}" sibTransId="{7463EBAB-06DB-41D2-9CF2-6FF1A5D7A230}"/>
    <dgm:cxn modelId="{FA1F65AB-3A45-42FB-9379-0ABD73F580D7}" srcId="{E648EB27-A22D-426A-ABE1-62B7A0B5ED2A}" destId="{342857F8-8296-4EE8-A426-4B09A8B3CE9E}" srcOrd="0" destOrd="0" parTransId="{0914B3F0-AE85-4828-B15D-035D44A0A91A}" sibTransId="{811BE927-6CF9-43E7-95C1-BC23A466EE98}"/>
    <dgm:cxn modelId="{5CBF7414-C81A-4198-AB41-86BD81F6345D}" srcId="{E648EB27-A22D-426A-ABE1-62B7A0B5ED2A}" destId="{7B36EBBA-A9AF-4E88-A98B-3335D7B62DCA}" srcOrd="2" destOrd="0" parTransId="{4D17D356-815D-4C23-958C-90AFC487F764}" sibTransId="{9E56FF77-5A64-4314-B125-8E463F776095}"/>
    <dgm:cxn modelId="{D7EEC148-ADD1-4B75-B970-B829DC5D6DAA}" type="presOf" srcId="{2226D995-0A30-4594-B22D-6C32E2C08698}" destId="{17ABE96C-8796-4268-AA13-EB42762F2C8F}" srcOrd="0" destOrd="0" presId="urn:microsoft.com/office/officeart/2005/8/layout/hList3"/>
    <dgm:cxn modelId="{195DEE57-9C2C-42F0-99D8-FF7DF226155A}" type="presOf" srcId="{342857F8-8296-4EE8-A426-4B09A8B3CE9E}" destId="{C56AFCE9-4E5A-415A-802F-01C3B486257A}" srcOrd="0" destOrd="0" presId="urn:microsoft.com/office/officeart/2005/8/layout/hList3"/>
    <dgm:cxn modelId="{6BFD3273-7344-4294-B939-6400D40105E0}" type="presOf" srcId="{6FE722B5-33D8-432F-9BA2-232D5A7EE68C}" destId="{0CBF5727-9C04-4EA5-9275-67E9471F34C0}" srcOrd="0" destOrd="0" presId="urn:microsoft.com/office/officeart/2005/8/layout/hList3"/>
    <dgm:cxn modelId="{CF9E612F-4699-43A1-BA85-4E5DCA9B3B64}" type="presParOf" srcId="{0CBF5727-9C04-4EA5-9275-67E9471F34C0}" destId="{0A445F30-7335-4D44-8DD6-A26D49F69B86}" srcOrd="0" destOrd="0" presId="urn:microsoft.com/office/officeart/2005/8/layout/hList3"/>
    <dgm:cxn modelId="{9A836990-B69D-4B94-B3DA-78483ABE87B9}" type="presParOf" srcId="{0CBF5727-9C04-4EA5-9275-67E9471F34C0}" destId="{900A9164-570F-49F2-807C-15DD9D6B078E}" srcOrd="1" destOrd="0" presId="urn:microsoft.com/office/officeart/2005/8/layout/hList3"/>
    <dgm:cxn modelId="{F5D7719D-71F5-47FD-8F41-9AC8159160EC}" type="presParOf" srcId="{900A9164-570F-49F2-807C-15DD9D6B078E}" destId="{C56AFCE9-4E5A-415A-802F-01C3B486257A}" srcOrd="0" destOrd="0" presId="urn:microsoft.com/office/officeart/2005/8/layout/hList3"/>
    <dgm:cxn modelId="{DDCCADDC-18B1-4157-B1CC-CDDDF5911600}" type="presParOf" srcId="{900A9164-570F-49F2-807C-15DD9D6B078E}" destId="{8E684DDF-CEF0-4844-9842-D44F5315B78D}" srcOrd="1" destOrd="0" presId="urn:microsoft.com/office/officeart/2005/8/layout/hList3"/>
    <dgm:cxn modelId="{C3B26593-300C-427C-81BB-59F6DE752EFE}" type="presParOf" srcId="{900A9164-570F-49F2-807C-15DD9D6B078E}" destId="{449B94D5-8599-4919-AE22-CA7599A796D7}" srcOrd="2" destOrd="0" presId="urn:microsoft.com/office/officeart/2005/8/layout/hList3"/>
    <dgm:cxn modelId="{A00CC158-4164-458D-945B-3F7E970ABEBF}" type="presParOf" srcId="{900A9164-570F-49F2-807C-15DD9D6B078E}" destId="{17ABE96C-8796-4268-AA13-EB42762F2C8F}" srcOrd="3" destOrd="0" presId="urn:microsoft.com/office/officeart/2005/8/layout/hList3"/>
    <dgm:cxn modelId="{D4FB72B4-CA6A-471F-812F-234107ED8B05}" type="presParOf" srcId="{0CBF5727-9C04-4EA5-9275-67E9471F34C0}" destId="{46778961-4484-4C30-B2CB-F4FA5DD3682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1E37A-8955-4428-AE68-CA8735F90904}">
      <dsp:nvSpPr>
        <dsp:cNvPr id="0" name=""/>
        <dsp:cNvSpPr/>
      </dsp:nvSpPr>
      <dsp:spPr>
        <a:xfrm>
          <a:off x="657866" y="0"/>
          <a:ext cx="2620880" cy="2620843"/>
        </a:xfrm>
        <a:prstGeom prst="ellipse">
          <a:avLst/>
        </a:prstGeom>
        <a:solidFill>
          <a:srgbClr val="6BC0BD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Coordination of international programmes</a:t>
          </a:r>
          <a:endParaRPr lang="lt-LT" sz="20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041685" y="383814"/>
        <a:ext cx="1853242" cy="1853215"/>
      </dsp:txXfrm>
    </dsp:sp>
    <dsp:sp modelId="{F781D025-6D4F-465A-8C50-3FFD80D04987}">
      <dsp:nvSpPr>
        <dsp:cNvPr id="0" name=""/>
        <dsp:cNvSpPr/>
      </dsp:nvSpPr>
      <dsp:spPr>
        <a:xfrm>
          <a:off x="2006857" y="1747956"/>
          <a:ext cx="2620880" cy="262084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Promotion of technological ventures</a:t>
          </a:r>
          <a:endParaRPr lang="lt-LT" sz="20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390676" y="2131770"/>
        <a:ext cx="1853242" cy="1853215"/>
      </dsp:txXfrm>
    </dsp:sp>
    <dsp:sp modelId="{560CA483-2CFC-44F2-9A1E-498835C8732A}">
      <dsp:nvSpPr>
        <dsp:cNvPr id="0" name=""/>
        <dsp:cNvSpPr/>
      </dsp:nvSpPr>
      <dsp:spPr>
        <a:xfrm>
          <a:off x="3354252" y="0"/>
          <a:ext cx="2620880" cy="2620843"/>
        </a:xfrm>
        <a:prstGeom prst="ellipse">
          <a:avLst/>
        </a:prstGeom>
        <a:solidFill>
          <a:srgbClr val="DF890B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Administration of national programmes</a:t>
          </a:r>
          <a:endParaRPr lang="lt-LT" sz="20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738071" y="383814"/>
        <a:ext cx="1853242" cy="18532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45F30-7335-4D44-8DD6-A26D49F69B86}">
      <dsp:nvSpPr>
        <dsp:cNvPr id="0" name=""/>
        <dsp:cNvSpPr/>
      </dsp:nvSpPr>
      <dsp:spPr>
        <a:xfrm>
          <a:off x="0" y="0"/>
          <a:ext cx="8409940" cy="960120"/>
        </a:xfrm>
        <a:prstGeom prst="rect">
          <a:avLst/>
        </a:prstGeom>
        <a:solidFill>
          <a:srgbClr val="61356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/>
            <a:t>Strategic aim – to increase the </a:t>
          </a:r>
          <a:r>
            <a:rPr lang="en-US" sz="2000" b="1" kern="1200" dirty="0" smtClean="0">
              <a:solidFill>
                <a:srgbClr val="00B0F0"/>
              </a:solidFill>
            </a:rPr>
            <a:t>competitiveness of the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rgbClr val="00B0F0"/>
              </a:solidFill>
            </a:rPr>
            <a:t>Lithuanian economy </a:t>
          </a:r>
          <a:r>
            <a:rPr lang="en-US" sz="2000" b="1" kern="1200" dirty="0" smtClean="0"/>
            <a:t>by creating an efficient innovation system for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/>
            <a:t>the development of innovative economy </a:t>
          </a:r>
          <a:endParaRPr lang="lt-LT" sz="2000" kern="1200" dirty="0"/>
        </a:p>
      </dsp:txBody>
      <dsp:txXfrm>
        <a:off x="0" y="0"/>
        <a:ext cx="8409940" cy="960120"/>
      </dsp:txXfrm>
    </dsp:sp>
    <dsp:sp modelId="{C56AFCE9-4E5A-415A-802F-01C3B486257A}">
      <dsp:nvSpPr>
        <dsp:cNvPr id="0" name=""/>
        <dsp:cNvSpPr/>
      </dsp:nvSpPr>
      <dsp:spPr>
        <a:xfrm>
          <a:off x="0" y="960120"/>
          <a:ext cx="2102485" cy="2016252"/>
        </a:xfrm>
        <a:prstGeom prst="rect">
          <a:avLst/>
        </a:prstGeom>
        <a:solidFill>
          <a:srgbClr val="7987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b="1" kern="1200" dirty="0"/>
            <a:t>1. </a:t>
          </a:r>
          <a:r>
            <a:rPr lang="en-US" sz="1700" b="1" kern="1200" dirty="0" smtClean="0"/>
            <a:t>Strengthen the knowledge base and build innovative society</a:t>
          </a:r>
          <a:endParaRPr lang="lt-LT" sz="1700" b="1" kern="1200" dirty="0"/>
        </a:p>
      </dsp:txBody>
      <dsp:txXfrm>
        <a:off x="0" y="960120"/>
        <a:ext cx="2102485" cy="2016252"/>
      </dsp:txXfrm>
    </dsp:sp>
    <dsp:sp modelId="{8E684DDF-CEF0-4844-9842-D44F5315B78D}">
      <dsp:nvSpPr>
        <dsp:cNvPr id="0" name=""/>
        <dsp:cNvSpPr/>
      </dsp:nvSpPr>
      <dsp:spPr>
        <a:xfrm>
          <a:off x="2102485" y="960120"/>
          <a:ext cx="2102485" cy="2016252"/>
        </a:xfrm>
        <a:prstGeom prst="rect">
          <a:avLst/>
        </a:prstGeom>
        <a:solidFill>
          <a:srgbClr val="7987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b="1" kern="1200" dirty="0"/>
            <a:t>2. </a:t>
          </a:r>
          <a:r>
            <a:rPr lang="en-US" sz="1700" b="1" kern="1200" dirty="0" smtClean="0"/>
            <a:t>Increase business potential for innovation </a:t>
          </a:r>
          <a:endParaRPr lang="lt-LT" sz="1700" b="1" kern="1200" dirty="0"/>
        </a:p>
      </dsp:txBody>
      <dsp:txXfrm>
        <a:off x="2102485" y="960120"/>
        <a:ext cx="2102485" cy="2016252"/>
      </dsp:txXfrm>
    </dsp:sp>
    <dsp:sp modelId="{449B94D5-8599-4919-AE22-CA7599A796D7}">
      <dsp:nvSpPr>
        <dsp:cNvPr id="0" name=""/>
        <dsp:cNvSpPr/>
      </dsp:nvSpPr>
      <dsp:spPr>
        <a:xfrm>
          <a:off x="4204970" y="960120"/>
          <a:ext cx="2102485" cy="2016252"/>
        </a:xfrm>
        <a:prstGeom prst="rect">
          <a:avLst/>
        </a:prstGeom>
        <a:solidFill>
          <a:srgbClr val="7987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b="1" kern="1200" dirty="0" smtClean="0"/>
            <a:t>3. </a:t>
          </a:r>
          <a:r>
            <a:rPr lang="en-US" sz="1700" b="1" kern="1200" dirty="0" smtClean="0"/>
            <a:t>Promote creation, development and internationalization of value adding networks</a:t>
          </a:r>
          <a:endParaRPr lang="lt-LT" sz="1700" b="1" kern="1200" dirty="0"/>
        </a:p>
      </dsp:txBody>
      <dsp:txXfrm>
        <a:off x="4204970" y="960120"/>
        <a:ext cx="2102485" cy="2016252"/>
      </dsp:txXfrm>
    </dsp:sp>
    <dsp:sp modelId="{17ABE96C-8796-4268-AA13-EB42762F2C8F}">
      <dsp:nvSpPr>
        <dsp:cNvPr id="0" name=""/>
        <dsp:cNvSpPr/>
      </dsp:nvSpPr>
      <dsp:spPr>
        <a:xfrm>
          <a:off x="6307455" y="960120"/>
          <a:ext cx="2102485" cy="2016252"/>
        </a:xfrm>
        <a:prstGeom prst="rect">
          <a:avLst/>
        </a:prstGeom>
        <a:solidFill>
          <a:srgbClr val="7987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b="1" kern="1200" dirty="0"/>
            <a:t>4. </a:t>
          </a:r>
          <a:r>
            <a:rPr lang="en-US" sz="1700" b="1" kern="1200" dirty="0" smtClean="0"/>
            <a:t>Increase efficiency of management of innovation policy and promote innovation in public sector </a:t>
          </a:r>
          <a:endParaRPr lang="lt-LT" sz="1700" b="1" kern="1200" dirty="0"/>
        </a:p>
      </dsp:txBody>
      <dsp:txXfrm>
        <a:off x="6307455" y="960120"/>
        <a:ext cx="2102485" cy="2016252"/>
      </dsp:txXfrm>
    </dsp:sp>
    <dsp:sp modelId="{46778961-4484-4C30-B2CB-F4FA5DD36824}">
      <dsp:nvSpPr>
        <dsp:cNvPr id="0" name=""/>
        <dsp:cNvSpPr/>
      </dsp:nvSpPr>
      <dsp:spPr>
        <a:xfrm>
          <a:off x="0" y="2976372"/>
          <a:ext cx="8409940" cy="224028"/>
        </a:xfrm>
        <a:prstGeom prst="rect">
          <a:avLst/>
        </a:prstGeom>
        <a:solidFill>
          <a:srgbClr val="61356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B96F8-7257-4CA4-8374-E309F925793C}" type="datetimeFigureOut">
              <a:rPr lang="lt-LT" smtClean="0"/>
              <a:pPr/>
              <a:t>2015.08.06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7930E-D011-4B6E-B7B7-C7A510192DC0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90548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1</a:t>
            </a:fld>
            <a:endParaRPr lang="lt-L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err="1" smtClean="0"/>
              <a:t>As</a:t>
            </a:r>
            <a:r>
              <a:rPr lang="lt-LT" dirty="0" smtClean="0"/>
              <a:t> a </a:t>
            </a:r>
            <a:r>
              <a:rPr lang="lt-LT" dirty="0" err="1" smtClean="0"/>
              <a:t>result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these</a:t>
            </a:r>
            <a:r>
              <a:rPr lang="lt-LT" dirty="0" smtClean="0"/>
              <a:t> 3 </a:t>
            </a:r>
            <a:r>
              <a:rPr lang="lt-LT" dirty="0" err="1" smtClean="0"/>
              <a:t>initiatives</a:t>
            </a:r>
            <a:r>
              <a:rPr lang="lt-LT" dirty="0" smtClean="0"/>
              <a:t>:</a:t>
            </a:r>
          </a:p>
          <a:p>
            <a:endParaRPr lang="lt-LT" dirty="0" smtClean="0"/>
          </a:p>
          <a:p>
            <a:r>
              <a:rPr lang="en-US" b="1" dirty="0" smtClean="0"/>
              <a:t>150 new companies established</a:t>
            </a:r>
          </a:p>
          <a:p>
            <a:endParaRPr lang="en-US" b="1" dirty="0" smtClean="0"/>
          </a:p>
          <a:p>
            <a:r>
              <a:rPr lang="en-US" b="1" dirty="0" smtClean="0"/>
              <a:t>98 innovative products developed</a:t>
            </a:r>
          </a:p>
          <a:p>
            <a:endParaRPr lang="en-US" b="1" dirty="0" smtClean="0"/>
          </a:p>
          <a:p>
            <a:r>
              <a:rPr lang="en-US" b="1" dirty="0" smtClean="0"/>
              <a:t>205 workplaces created</a:t>
            </a:r>
          </a:p>
          <a:p>
            <a:endParaRPr lang="en-US" b="1" dirty="0" smtClean="0"/>
          </a:p>
          <a:p>
            <a:r>
              <a:rPr lang="en-US" b="1" dirty="0" smtClean="0"/>
              <a:t>9 patent applications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10</a:t>
            </a:fld>
            <a:endParaRPr lang="lt-LT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E-Science Gateway is the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largest electronic platform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Lithuania which offers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vast opportunities for R&amp;D-intensive</a:t>
            </a:r>
            <a:r>
              <a:rPr lang="en-US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business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plays a key role in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promoting science and business cooperation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aims to create convenient environment for product development and technology transfer. 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platform local and foreign companies as well as research institutions may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easily and conveniently find information on available R&amp;D infrastructure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including equipment of research institutions, services, personnel involved,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costs,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Business entities can outsource necessary R&amp;D services that would help them create innovative solutions, products and services. 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platform publishes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information on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available prototypes, patents, inventions.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way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ights and access to them may be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negotiated and bought for the improvement of business activities. 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E-Science Gateway also stores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</a:t>
            </a:r>
            <a:r>
              <a:rPr lang="en-US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ongoing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projects, funding opportunities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offered by national and EU financial instruments. The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platform may be used to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find partners to initiate projects from its comprehensive partner search database.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11</a:t>
            </a:fld>
            <a:endParaRPr lang="lt-LT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12</a:t>
            </a:fld>
            <a:endParaRPr lang="lt-L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Agency for Science, Innovation and Technology (MITA) is a </a:t>
            </a:r>
            <a:r>
              <a:rPr lang="en-US" b="1" dirty="0" smtClean="0"/>
              <a:t>national innovation funding agency</a:t>
            </a:r>
            <a:r>
              <a:rPr lang="lt-LT" b="0" dirty="0" smtClean="0"/>
              <a:t> </a:t>
            </a:r>
            <a:r>
              <a:rPr lang="en-US" b="0" noProof="0" dirty="0" smtClean="0"/>
              <a:t>in Lithuania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MITA was </a:t>
            </a:r>
            <a:r>
              <a:rPr lang="en-US" b="1" dirty="0" smtClean="0"/>
              <a:t>established in 2010 </a:t>
            </a:r>
            <a:r>
              <a:rPr lang="en-US" dirty="0" smtClean="0"/>
              <a:t>with the aim to</a:t>
            </a:r>
            <a:r>
              <a:rPr lang="lt-LT" dirty="0" smtClean="0"/>
              <a:t> </a:t>
            </a:r>
            <a:r>
              <a:rPr lang="en-US" noProof="0" dirty="0" smtClean="0"/>
              <a:t>promote innovation, science and business cooperation, commercialization of </a:t>
            </a:r>
            <a:r>
              <a:rPr lang="lt-LT" dirty="0" smtClean="0"/>
              <a:t>R</a:t>
            </a:r>
            <a:r>
              <a:rPr lang="en-US" dirty="0" smtClean="0"/>
              <a:t>&amp;D results. </a:t>
            </a:r>
          </a:p>
          <a:p>
            <a:endParaRPr lang="en-US" dirty="0" smtClean="0"/>
          </a:p>
          <a:p>
            <a:r>
              <a:rPr lang="en-US" dirty="0" smtClean="0"/>
              <a:t>It replaced the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Agency for International Science and Technological Development Programmes which had coordinated international R&amp;D programmes in Lithuania since 1999.</a:t>
            </a:r>
            <a:endParaRPr lang="lt-LT" dirty="0" smtClean="0"/>
          </a:p>
          <a:p>
            <a:r>
              <a:rPr lang="en-US" dirty="0" smtClean="0"/>
              <a:t> </a:t>
            </a:r>
          </a:p>
          <a:p>
            <a:r>
              <a:rPr lang="en-US" noProof="0" dirty="0" smtClean="0"/>
              <a:t>The founders of </a:t>
            </a:r>
            <a:r>
              <a:rPr lang="lt-LT" dirty="0" smtClean="0"/>
              <a:t>MITA are </a:t>
            </a:r>
            <a:r>
              <a:rPr lang="en-US" b="1" noProof="0" dirty="0" smtClean="0"/>
              <a:t>the Ministry of Economy </a:t>
            </a:r>
            <a:r>
              <a:rPr lang="en-US" noProof="0" dirty="0" smtClean="0"/>
              <a:t>and </a:t>
            </a:r>
            <a:r>
              <a:rPr lang="en-US" b="1" noProof="0" dirty="0" smtClean="0"/>
              <a:t>the Ministry of</a:t>
            </a:r>
            <a:r>
              <a:rPr lang="en-US" b="1" baseline="0" noProof="0" dirty="0" smtClean="0"/>
              <a:t> Education and Science</a:t>
            </a:r>
            <a:r>
              <a:rPr lang="lt-LT" baseline="0" dirty="0" smtClean="0"/>
              <a:t>.</a:t>
            </a:r>
            <a:endParaRPr lang="en-US" baseline="0" dirty="0" smtClean="0"/>
          </a:p>
          <a:p>
            <a:endParaRPr lang="en-US" baseline="0" dirty="0" smtClean="0"/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2</a:t>
            </a:fld>
            <a:endParaRPr lang="lt-L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main aim of the </a:t>
            </a:r>
            <a:r>
              <a:rPr lang="en-US" baseline="0" dirty="0" smtClean="0"/>
              <a:t>Agency is to </a:t>
            </a:r>
            <a:r>
              <a:rPr lang="en-US" b="1" baseline="0" dirty="0" smtClean="0"/>
              <a:t>implement innovation and applied R&amp;D</a:t>
            </a:r>
            <a:r>
              <a:rPr lang="en-US" b="1" dirty="0" smtClean="0"/>
              <a:t> policy </a:t>
            </a:r>
            <a:r>
              <a:rPr lang="en-US" dirty="0" smtClean="0"/>
              <a:t>in Lithuania.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</a:rPr>
              <a:t>In this regard</a:t>
            </a:r>
            <a:r>
              <a:rPr lang="lt-LT" sz="1200" dirty="0" smtClean="0">
                <a:effectLst/>
              </a:rPr>
              <a:t>, MITA </a:t>
            </a:r>
            <a:r>
              <a:rPr lang="en-US" sz="1200" b="0" dirty="0" smtClean="0">
                <a:effectLst/>
              </a:rPr>
              <a:t>is involved in 3 types of activities: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coordination of international R&amp;D programmes</a:t>
            </a:r>
            <a:r>
              <a:rPr 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a</a:t>
            </a:r>
            <a:r>
              <a:rPr lang="en-US" sz="1200" b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function taken from its predecessor –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Agency for International R&amp;D Programmes. MITA coordinates programmes such as Horizon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2020, Eureka,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Eurostars</a:t>
            </a:r>
            <a:r>
              <a:rPr lang="lt-LT" sz="1200" baseline="0" dirty="0" smtClean="0">
                <a:effectLst/>
              </a:rPr>
              <a:t>;</a:t>
            </a:r>
            <a:endParaRPr lang="en-US" sz="1200" baseline="0" dirty="0" smtClean="0">
              <a:effectLst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lt-LT" sz="1200" dirty="0" smtClean="0">
              <a:effectLst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administration of national R&amp;D programmes </a:t>
            </a:r>
            <a:r>
              <a:rPr lang="lt-LT" sz="1200" dirty="0" smtClean="0">
                <a:effectLst/>
              </a:rPr>
              <a:t>– </a:t>
            </a:r>
            <a:r>
              <a:rPr lang="en-US" sz="1200" dirty="0" smtClean="0">
                <a:effectLst/>
              </a:rPr>
              <a:t>since its </a:t>
            </a:r>
            <a:r>
              <a:rPr lang="en-US" sz="1200" dirty="0" err="1" smtClean="0">
                <a:effectLst/>
              </a:rPr>
              <a:t>establishement</a:t>
            </a:r>
            <a:r>
              <a:rPr lang="en-US" sz="1200" dirty="0" smtClean="0">
                <a:effectLst/>
              </a:rPr>
              <a:t>, MITA runs </a:t>
            </a:r>
            <a:r>
              <a:rPr lang="en-US" sz="1200" b="1" dirty="0" smtClean="0">
                <a:effectLst/>
              </a:rPr>
              <a:t>Innovation Vouchers</a:t>
            </a:r>
            <a:r>
              <a:rPr lang="en-US" sz="1200" dirty="0" smtClean="0">
                <a:effectLst/>
              </a:rPr>
              <a:t> scheme, dedicated to </a:t>
            </a:r>
            <a:r>
              <a:rPr lang="en-US" sz="1200" b="0" dirty="0" smtClean="0">
                <a:solidFill>
                  <a:srgbClr val="613563"/>
                </a:solidFill>
                <a:cs typeface="Browallia New" pitchFamily="34" charset="-34"/>
              </a:rPr>
              <a:t>encourage cooperation between business and research institutions.</a:t>
            </a:r>
            <a:r>
              <a:rPr lang="en-US" sz="1200" b="0" baseline="0" dirty="0" smtClean="0">
                <a:solidFill>
                  <a:srgbClr val="613563"/>
                </a:solidFill>
                <a:cs typeface="Browallia New" pitchFamily="34" charset="-34"/>
              </a:rPr>
              <a:t> MITA</a:t>
            </a:r>
            <a:r>
              <a:rPr lang="en-US" sz="1200" dirty="0" smtClean="0">
                <a:effectLst/>
              </a:rPr>
              <a:t> also implements programmes for Intellectual Property Protection and Commercialization of R&amp;D Results;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dirty="0" smtClean="0">
              <a:effectLst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promotion of technological ventures</a:t>
            </a:r>
            <a:r>
              <a:rPr lang="en-US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MITA</a:t>
            </a:r>
            <a:r>
              <a:rPr lang="en-US" sz="1200" b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implements various initiatives and projects meant to enhance commercialization of R&amp;D results</a:t>
            </a:r>
            <a:r>
              <a:rPr lang="lt-LT" sz="1200" dirty="0" smtClean="0">
                <a:effectLst/>
              </a:rPr>
              <a:t>. </a:t>
            </a:r>
            <a:endParaRPr lang="lt-LT" dirty="0" smtClean="0">
              <a:effectLst/>
            </a:endParaRPr>
          </a:p>
          <a:p>
            <a:endParaRPr lang="en-US" dirty="0" smtClean="0"/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3</a:t>
            </a:fld>
            <a:endParaRPr lang="lt-L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fundamental strategic document setting guidelines for innovation policy in Lithuania is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Innovation Development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2014–2020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strategic goal of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enhance competitiveness of the Lithuanian economy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 the development of the effective innovation system promoting economic innovation.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One of the targets of the first objective of the </a:t>
            </a:r>
            <a:r>
              <a:rPr lang="en-US" dirty="0" err="1" smtClean="0"/>
              <a:t>Programme</a:t>
            </a:r>
            <a:r>
              <a:rPr lang="en-US" dirty="0" smtClean="0"/>
              <a:t> is</a:t>
            </a:r>
            <a:r>
              <a:rPr lang="en-US" baseline="0" dirty="0" smtClean="0"/>
              <a:t> </a:t>
            </a:r>
            <a:r>
              <a:rPr lang="en-US" dirty="0" smtClean="0"/>
              <a:t>to </a:t>
            </a:r>
            <a:r>
              <a:rPr lang="en-US" b="1" dirty="0" smtClean="0"/>
              <a:t>promote the development of innovative business</a:t>
            </a:r>
            <a:r>
              <a:rPr lang="en-US" dirty="0" smtClean="0"/>
              <a:t>, creating </a:t>
            </a:r>
            <a:r>
              <a:rPr lang="en-US" dirty="0" err="1" smtClean="0"/>
              <a:t>favourable</a:t>
            </a:r>
            <a:r>
              <a:rPr lang="en-US" dirty="0" smtClean="0"/>
              <a:t> conditions and providing knowledge about starting the innovative business. 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MITA contributes to this target by providing </a:t>
            </a:r>
            <a:r>
              <a:rPr lang="en-US" b="1" dirty="0" smtClean="0"/>
              <a:t>financial assistance and various services (consultations, mentoring, etc.) for newly created startups</a:t>
            </a:r>
            <a:r>
              <a:rPr lang="en-US" dirty="0" smtClean="0"/>
              <a:t>. </a:t>
            </a:r>
            <a:endParaRPr lang="lt-LT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4</a:t>
            </a:fld>
            <a:endParaRPr lang="lt-L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I’d like to introduce</a:t>
            </a:r>
            <a:r>
              <a:rPr lang="en-US" baseline="0" dirty="0" smtClean="0"/>
              <a:t> you to our </a:t>
            </a:r>
            <a:r>
              <a:rPr lang="en-US" b="1" baseline="0" dirty="0" smtClean="0"/>
              <a:t>3 main tools of the national startup ecosystem </a:t>
            </a:r>
            <a:r>
              <a:rPr lang="en-US" sz="1200" b="0" noProof="0" dirty="0" smtClean="0">
                <a:solidFill>
                  <a:srgbClr val="613563"/>
                </a:solidFill>
                <a:cs typeface="Browallia New" pitchFamily="34" charset="-34"/>
              </a:rPr>
              <a:t>in Lithuania: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dirty="0" smtClean="0">
                <a:solidFill>
                  <a:srgbClr val="613563"/>
                </a:solidFill>
                <a:cs typeface="Browallia New" pitchFamily="34" charset="-34"/>
              </a:rPr>
              <a:t>1. </a:t>
            </a:r>
            <a:r>
              <a:rPr lang="en-US" sz="2400" dirty="0" err="1" smtClean="0">
                <a:solidFill>
                  <a:srgbClr val="613563"/>
                </a:solidFill>
                <a:cs typeface="Browallia New" pitchFamily="34" charset="-34"/>
              </a:rPr>
              <a:t>Programme</a:t>
            </a:r>
            <a:r>
              <a:rPr lang="en-US" sz="2400" dirty="0" smtClean="0">
                <a:solidFill>
                  <a:srgbClr val="613563"/>
                </a:solidFill>
                <a:cs typeface="Browallia New" pitchFamily="34" charset="-34"/>
              </a:rPr>
              <a:t> for </a:t>
            </a:r>
            <a:r>
              <a:rPr lang="en-US" sz="2400" b="1" dirty="0" smtClean="0">
                <a:solidFill>
                  <a:srgbClr val="613563"/>
                </a:solidFill>
                <a:cs typeface="Browallia New" pitchFamily="34" charset="-34"/>
              </a:rPr>
              <a:t>Commercialization of R&amp;D Results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b="0" kern="120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2. Initiative</a:t>
            </a:r>
            <a:r>
              <a:rPr lang="en-US" sz="2400" b="0" kern="1200" baseline="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 </a:t>
            </a:r>
            <a:r>
              <a:rPr lang="en-US" sz="2400" b="1" kern="1200" baseline="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INOVEKS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b="0" kern="1200" baseline="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3. Initiative </a:t>
            </a:r>
            <a:r>
              <a:rPr lang="en-US" sz="2400" b="1" kern="1200" baseline="0" noProof="0" dirty="0" err="1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Technostartas</a:t>
            </a:r>
            <a:endParaRPr lang="en-US" sz="2400" b="1" kern="1200" noProof="0" dirty="0" smtClean="0">
              <a:solidFill>
                <a:srgbClr val="FF0000"/>
              </a:solidFill>
              <a:latin typeface="+mn-lt"/>
              <a:ea typeface="+mn-ea"/>
              <a:cs typeface="Browallia New" pitchFamily="34" charset="-34"/>
            </a:endParaRPr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5</a:t>
            </a:fld>
            <a:endParaRPr lang="lt-L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err="1" smtClean="0"/>
              <a:t>There</a:t>
            </a:r>
            <a:r>
              <a:rPr lang="lt-LT" dirty="0" smtClean="0"/>
              <a:t> are </a:t>
            </a:r>
            <a:r>
              <a:rPr lang="lt-LT" dirty="0" err="1" smtClean="0"/>
              <a:t>several</a:t>
            </a:r>
            <a:r>
              <a:rPr lang="lt-LT" dirty="0" smtClean="0"/>
              <a:t> </a:t>
            </a:r>
            <a:r>
              <a:rPr lang="lt-LT" dirty="0" err="1" smtClean="0"/>
              <a:t>reasons</a:t>
            </a:r>
            <a:r>
              <a:rPr lang="lt-LT" dirty="0" smtClean="0"/>
              <a:t> </a:t>
            </a:r>
            <a:r>
              <a:rPr lang="lt-LT" dirty="0" err="1" smtClean="0"/>
              <a:t>why</a:t>
            </a:r>
            <a:r>
              <a:rPr lang="lt-LT" dirty="0" smtClean="0"/>
              <a:t> MITA </a:t>
            </a:r>
            <a:r>
              <a:rPr lang="lt-LT" dirty="0" err="1" smtClean="0"/>
              <a:t>launched</a:t>
            </a:r>
            <a:r>
              <a:rPr lang="lt-LT" baseline="0" dirty="0" smtClean="0"/>
              <a:t> </a:t>
            </a:r>
            <a:r>
              <a:rPr lang="lt-LT" baseline="0" dirty="0" err="1" smtClean="0"/>
              <a:t>these</a:t>
            </a:r>
            <a:r>
              <a:rPr lang="lt-LT" baseline="0" dirty="0" smtClean="0"/>
              <a:t> </a:t>
            </a:r>
            <a:r>
              <a:rPr lang="lt-LT" baseline="0" dirty="0" err="1" smtClean="0"/>
              <a:t>initiatives</a:t>
            </a:r>
            <a:r>
              <a:rPr lang="lt-LT" baseline="0" dirty="0" smtClean="0"/>
              <a:t> </a:t>
            </a:r>
            <a:r>
              <a:rPr lang="lt-LT" baseline="0" dirty="0" err="1" smtClean="0"/>
              <a:t>in</a:t>
            </a:r>
            <a:r>
              <a:rPr lang="lt-LT" baseline="0" dirty="0" smtClean="0"/>
              <a:t> </a:t>
            </a:r>
            <a:r>
              <a:rPr lang="lt-LT" baseline="0" dirty="0" err="1" smtClean="0"/>
              <a:t>first</a:t>
            </a:r>
            <a:r>
              <a:rPr lang="lt-LT" baseline="0" dirty="0" smtClean="0"/>
              <a:t> </a:t>
            </a:r>
            <a:r>
              <a:rPr lang="lt-LT" baseline="0" dirty="0" err="1" smtClean="0"/>
              <a:t>place</a:t>
            </a:r>
            <a:r>
              <a:rPr lang="lt-LT" baseline="0" dirty="0" smtClean="0"/>
              <a:t>:</a:t>
            </a:r>
            <a:endParaRPr lang="lt-LT" dirty="0" smtClean="0"/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lt-LT" sz="2400" b="1" kern="1200" noProof="0" dirty="0" smtClean="0">
              <a:solidFill>
                <a:srgbClr val="FF0000"/>
              </a:solidFill>
              <a:latin typeface="+mn-lt"/>
              <a:ea typeface="+mn-ea"/>
              <a:cs typeface="Browallia New" pitchFamily="34" charset="-34"/>
            </a:endParaRP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kern="120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state‘s focus on promotion of innovation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="1" kern="1200" noProof="0" dirty="0" smtClean="0">
              <a:solidFill>
                <a:srgbClr val="FF0000"/>
              </a:solidFill>
              <a:latin typeface="+mn-lt"/>
              <a:ea typeface="+mn-ea"/>
              <a:cs typeface="Browallia New" pitchFamily="34" charset="-34"/>
            </a:endParaRP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kern="120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big potential in research institutions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="1" kern="1200" noProof="0" dirty="0" smtClean="0">
              <a:solidFill>
                <a:srgbClr val="FF0000"/>
              </a:solidFill>
              <a:latin typeface="+mn-lt"/>
              <a:ea typeface="+mn-ea"/>
              <a:cs typeface="Browallia New" pitchFamily="34" charset="-34"/>
            </a:endParaRP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kern="120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capacities of science and technology parks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="1" kern="1200" noProof="0" dirty="0" smtClean="0">
              <a:solidFill>
                <a:srgbClr val="FF0000"/>
              </a:solidFill>
              <a:latin typeface="+mn-lt"/>
              <a:ea typeface="+mn-ea"/>
              <a:cs typeface="Browallia New" pitchFamily="34" charset="-34"/>
            </a:endParaRP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kern="120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lots of creative but not </a:t>
            </a:r>
            <a:r>
              <a:rPr lang="en-US" sz="2400" b="1" kern="1200" noProof="0" dirty="0" err="1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realised</a:t>
            </a:r>
            <a:r>
              <a:rPr lang="en-US" sz="2400" b="1" kern="1200" noProof="0" dirty="0" smtClean="0">
                <a:solidFill>
                  <a:srgbClr val="FF0000"/>
                </a:solidFill>
                <a:latin typeface="+mn-lt"/>
                <a:ea typeface="+mn-ea"/>
                <a:cs typeface="Browallia New" pitchFamily="34" charset="-34"/>
              </a:rPr>
              <a:t> ideas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kern="1200" noProof="0" dirty="0" smtClean="0">
              <a:solidFill>
                <a:srgbClr val="FF0000"/>
              </a:solidFill>
              <a:latin typeface="+mn-lt"/>
              <a:ea typeface="+mn-ea"/>
              <a:cs typeface="Browallia New" pitchFamily="34" charset="-34"/>
            </a:endParaRPr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6</a:t>
            </a:fld>
            <a:endParaRPr lang="lt-L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new </a:t>
            </a:r>
            <a:r>
              <a:rPr lang="en-US" dirty="0" err="1" smtClean="0"/>
              <a:t>programme</a:t>
            </a:r>
            <a:r>
              <a:rPr lang="en-US" dirty="0" smtClean="0"/>
              <a:t> for commercialization of R&amp;D results was </a:t>
            </a:r>
            <a:r>
              <a:rPr lang="en-US" b="1" dirty="0" smtClean="0"/>
              <a:t>launched by MITA in 2012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main goal of the </a:t>
            </a:r>
            <a:r>
              <a:rPr lang="en-US" dirty="0" err="1" smtClean="0"/>
              <a:t>programme</a:t>
            </a:r>
            <a:r>
              <a:rPr lang="en-US" dirty="0" smtClean="0"/>
              <a:t> is to </a:t>
            </a:r>
            <a:r>
              <a:rPr lang="en-US" b="1" dirty="0" smtClean="0"/>
              <a:t>encourage researchers and students to establish spin-off companies</a:t>
            </a:r>
            <a:r>
              <a:rPr lang="en-US" dirty="0" smtClean="0"/>
              <a:t> in order to commercialize already existing prototypes developed in research institutions. </a:t>
            </a:r>
          </a:p>
          <a:p>
            <a:endParaRPr lang="en-US" dirty="0" smtClean="0"/>
          </a:p>
          <a:p>
            <a:r>
              <a:rPr lang="en-US" dirty="0" smtClean="0"/>
              <a:t>MITA invites to submit project ideas, selects the best ones and asks</a:t>
            </a:r>
            <a:r>
              <a:rPr lang="en-US" baseline="0" dirty="0" smtClean="0"/>
              <a:t> to establish a new company.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These </a:t>
            </a:r>
            <a:r>
              <a:rPr lang="en-US" b="1" dirty="0" smtClean="0"/>
              <a:t>companies get 21K</a:t>
            </a:r>
            <a:r>
              <a:rPr lang="en-US" b="1" baseline="0" dirty="0" smtClean="0"/>
              <a:t> EUR for 12 months </a:t>
            </a:r>
            <a:r>
              <a:rPr lang="en-US" baseline="0" dirty="0" smtClean="0"/>
              <a:t>so they can develop their prototypes and create new products.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7</a:t>
            </a:fld>
            <a:endParaRPr lang="lt-L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Lithuanian Universities and Science and Technology parks became partners</a:t>
            </a:r>
            <a:r>
              <a:rPr lang="lt-LT" sz="1200" dirty="0" smtClean="0"/>
              <a:t> </a:t>
            </a:r>
            <a:r>
              <a:rPr lang="lt-LT" sz="1200" dirty="0" err="1" smtClean="0"/>
              <a:t>for</a:t>
            </a:r>
            <a:r>
              <a:rPr lang="lt-LT" sz="1200" dirty="0" smtClean="0"/>
              <a:t> </a:t>
            </a:r>
            <a:r>
              <a:rPr lang="lt-LT" sz="1200" dirty="0" err="1" smtClean="0"/>
              <a:t>the</a:t>
            </a:r>
            <a:r>
              <a:rPr lang="lt-LT" sz="1200" dirty="0" smtClean="0"/>
              <a:t> </a:t>
            </a:r>
            <a:r>
              <a:rPr lang="en-US" sz="1200" dirty="0" smtClean="0"/>
              <a:t>first time </a:t>
            </a:r>
            <a:r>
              <a:rPr lang="lt-LT" sz="1200" dirty="0" err="1" smtClean="0"/>
              <a:t>in</a:t>
            </a:r>
            <a:r>
              <a:rPr lang="lt-LT" sz="1200" dirty="0" smtClean="0"/>
              <a:t> </a:t>
            </a:r>
            <a:r>
              <a:rPr lang="lt-LT" sz="1200" dirty="0" err="1" smtClean="0"/>
              <a:t>order</a:t>
            </a:r>
            <a:r>
              <a:rPr lang="lt-LT" sz="1200" dirty="0" smtClean="0"/>
              <a:t> to </a:t>
            </a:r>
            <a:r>
              <a:rPr lang="lt-LT" sz="1200" dirty="0" err="1" smtClean="0"/>
              <a:t>achieve</a:t>
            </a:r>
            <a:r>
              <a:rPr lang="lt-LT" sz="1200" dirty="0" smtClean="0"/>
              <a:t> </a:t>
            </a:r>
            <a:r>
              <a:rPr lang="en-US" sz="1200" dirty="0" smtClean="0"/>
              <a:t>Project aim – to start collaboration between Universities and Science and Technology parks, to </a:t>
            </a:r>
            <a:r>
              <a:rPr lang="lt-LT" sz="1200" dirty="0" err="1" smtClean="0"/>
              <a:t>encourage</a:t>
            </a:r>
            <a:r>
              <a:rPr lang="lt-LT" sz="1200" dirty="0" smtClean="0"/>
              <a:t> </a:t>
            </a:r>
            <a:r>
              <a:rPr lang="en-US" sz="1200" dirty="0" smtClean="0"/>
              <a:t>students, </a:t>
            </a:r>
            <a:r>
              <a:rPr lang="lt-LT" sz="1200" dirty="0" smtClean="0"/>
              <a:t>PHD </a:t>
            </a:r>
            <a:r>
              <a:rPr lang="en-US" sz="1200" dirty="0" smtClean="0"/>
              <a:t>and young scientists create new technological enterprises</a:t>
            </a:r>
            <a:r>
              <a:rPr lang="lt-LT" sz="1200" dirty="0" smtClean="0"/>
              <a:t>, </a:t>
            </a:r>
            <a:r>
              <a:rPr lang="en-US" sz="1200" dirty="0" smtClean="0"/>
              <a:t>generate and commercialize technological ideas. </a:t>
            </a:r>
            <a:endParaRPr lang="en-US" sz="1200" kern="1200" dirty="0" smtClean="0"/>
          </a:p>
          <a:p>
            <a:endParaRPr lang="lt-LT" dirty="0" smtClean="0"/>
          </a:p>
          <a:p>
            <a:r>
              <a:rPr lang="en-US" dirty="0" smtClean="0"/>
              <a:t>Project duration – 24 months. </a:t>
            </a:r>
            <a:endParaRPr lang="lt-LT" dirty="0" smtClean="0"/>
          </a:p>
          <a:p>
            <a:endParaRPr lang="lt-LT" dirty="0" smtClean="0"/>
          </a:p>
          <a:p>
            <a:r>
              <a:rPr lang="en-US" dirty="0" smtClean="0"/>
              <a:t>MITA and 15 partners</a:t>
            </a:r>
            <a:r>
              <a:rPr lang="lt-LT" dirty="0" smtClean="0"/>
              <a:t> </a:t>
            </a:r>
            <a:r>
              <a:rPr lang="en-US" dirty="0" smtClean="0"/>
              <a:t>(Universities and Science and Technology parks) </a:t>
            </a:r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8</a:t>
            </a:fld>
            <a:endParaRPr lang="lt-L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aim of the project </a:t>
            </a:r>
            <a:r>
              <a:rPr lang="en-US" dirty="0" err="1" smtClean="0"/>
              <a:t>Technostartas</a:t>
            </a:r>
            <a:r>
              <a:rPr lang="en-US" dirty="0" smtClean="0"/>
              <a:t> was to </a:t>
            </a:r>
            <a:r>
              <a:rPr lang="en-US" b="1" dirty="0" smtClean="0"/>
              <a:t>encourage creation and development of new startups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First, the </a:t>
            </a:r>
            <a:r>
              <a:rPr lang="en-US" b="1" dirty="0" smtClean="0"/>
              <a:t>most promising R&amp;D commercialization ideas were selected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Second, </a:t>
            </a:r>
            <a:r>
              <a:rPr lang="en-US" b="1" dirty="0" smtClean="0"/>
              <a:t>incubation services were provided for newly established companies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Third, these</a:t>
            </a:r>
            <a:r>
              <a:rPr lang="en-US" baseline="0" dirty="0" smtClean="0"/>
              <a:t> companies received </a:t>
            </a:r>
            <a:r>
              <a:rPr lang="en-US" b="1" baseline="0" dirty="0" smtClean="0"/>
              <a:t>acceleration and mentoring services for the development of their ideas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Incubation and acceleration lasted </a:t>
            </a:r>
            <a:r>
              <a:rPr lang="en-US" b="1" baseline="0" dirty="0" smtClean="0"/>
              <a:t>for 12 months</a:t>
            </a:r>
            <a:r>
              <a:rPr lang="en-US" baseline="0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project was</a:t>
            </a:r>
            <a:r>
              <a:rPr lang="en-US" baseline="0" dirty="0" smtClean="0"/>
              <a:t> implemented with 3 partners – </a:t>
            </a:r>
            <a:r>
              <a:rPr lang="en-US" b="1" baseline="0" dirty="0" smtClean="0"/>
              <a:t>science and technology parks from 3 different Lithuanian cities</a:t>
            </a:r>
            <a:r>
              <a:rPr lang="en-US" baseline="0" dirty="0" smtClean="0"/>
              <a:t>.</a:t>
            </a: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7930E-D011-4B6E-B7B7-C7A510192DC0}" type="slidenum">
              <a:rPr lang="lt-LT" smtClean="0"/>
              <a:pPr/>
              <a:t>9</a:t>
            </a:fld>
            <a:endParaRPr lang="lt-L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647-48C2-4D54-811C-7EBC10049E3D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7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CF9B-532C-4C06-AD20-39AE38E318F9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37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7F0-200E-4384-8719-BBC6D388C88E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9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2296-E4E0-4150-921B-53F8C918E125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7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3DB5-5465-45FA-9D25-B5B652013597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4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962F9-FC90-4062-A37A-E17556B6DB2C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6BC4B-9A4C-43A3-8FD5-972512175764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D81-5D00-4D93-94F5-0B1C5B5AC55F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3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94DB-CBF0-4450-AB1A-016560C03E95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88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BC46-04D4-4CD0-B33F-C8B85D60894F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06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9B2D-6575-4945-A826-D9EE057FD128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32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29686-FEF2-4A42-AA05-81C9DD99A991}" type="datetime1">
              <a:rPr lang="en-US" smtClean="0"/>
              <a:t>8/6/2015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7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61" r:id="rId1"/>
    <p:sldLayoutId id="2147485162" r:id="rId2"/>
    <p:sldLayoutId id="2147485163" r:id="rId3"/>
    <p:sldLayoutId id="2147485164" r:id="rId4"/>
    <p:sldLayoutId id="2147485165" r:id="rId5"/>
    <p:sldLayoutId id="2147485166" r:id="rId6"/>
    <p:sldLayoutId id="2147485167" r:id="rId7"/>
    <p:sldLayoutId id="2147485168" r:id="rId8"/>
    <p:sldLayoutId id="2147485169" r:id="rId9"/>
    <p:sldLayoutId id="2147485170" r:id="rId10"/>
    <p:sldLayoutId id="214748517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3867705"/>
            <a:ext cx="8280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12420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Startup Ecosystem in Lithuania</a:t>
            </a:r>
            <a:endParaRPr lang="en-US" sz="5000" b="1" dirty="0" smtClean="0">
              <a:solidFill>
                <a:srgbClr val="FF0000"/>
              </a:solidFill>
              <a:latin typeface="+mj-lt"/>
              <a:cs typeface="Browallia New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638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Agency for Science</a:t>
            </a:r>
            <a:r>
              <a:rPr lang="lt-LT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, </a:t>
            </a:r>
            <a:r>
              <a:rPr lang="en-US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Innovation and Technology</a:t>
            </a:r>
            <a:endParaRPr lang="lt-LT" b="1" dirty="0" smtClean="0">
              <a:solidFill>
                <a:srgbClr val="00B0F0"/>
              </a:solidFill>
              <a:latin typeface="+mj-lt"/>
              <a:cs typeface="Browallia New" pitchFamily="34" charset="-34"/>
            </a:endParaRPr>
          </a:p>
          <a:p>
            <a:pPr algn="ctr"/>
            <a:r>
              <a:rPr lang="lt-LT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21/09/2015</a:t>
            </a:r>
            <a:endParaRPr lang="lt-LT" b="1" dirty="0">
              <a:solidFill>
                <a:srgbClr val="00B0F0"/>
              </a:solidFill>
              <a:latin typeface="+mj-lt"/>
              <a:cs typeface="Browallia New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0" y="41054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Arūnas</a:t>
            </a:r>
            <a:r>
              <a:rPr lang="en-US" sz="2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en-US" sz="2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Karlonas</a:t>
            </a:r>
            <a:endParaRPr lang="lt-LT" sz="2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8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000" y="1904999"/>
            <a:ext cx="2160000" cy="739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161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000" b="1" dirty="0" err="1" smtClean="0">
                <a:solidFill>
                  <a:srgbClr val="00B0F0"/>
                </a:solidFill>
                <a:cs typeface="Browallia New" pitchFamily="34" charset="-34"/>
              </a:rPr>
              <a:t>Results</a:t>
            </a:r>
            <a:endParaRPr lang="en-US" sz="3000" b="1" dirty="0">
              <a:solidFill>
                <a:srgbClr val="00B0F0"/>
              </a:solidFill>
              <a:cs typeface="Browallia New" pitchFamily="34" charset="-34"/>
            </a:endParaRP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38200" y="2057400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150 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new 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companies 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established</a:t>
            </a:r>
            <a:endParaRPr lang="en-US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 algn="just">
              <a:buFont typeface="Wingdings" panose="05000000000000000000" pitchFamily="2" charset="2"/>
              <a:buChar char="ü"/>
            </a:pPr>
            <a:endParaRPr lang="en-US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98 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innovative 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products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developed</a:t>
            </a: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lt-LT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205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workplaces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created</a:t>
            </a:r>
            <a:endParaRPr lang="en-US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9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patent </a:t>
            </a:r>
            <a:r>
              <a:rPr lang="en-US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applications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submitted</a:t>
            </a:r>
            <a:endParaRPr lang="en-US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6895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E-Science Gateway</a:t>
            </a:r>
            <a:endParaRPr lang="lt-LT" sz="3000" b="1" dirty="0" smtClean="0">
              <a:solidFill>
                <a:srgbClr val="00B0F0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pic>
        <p:nvPicPr>
          <p:cNvPr id="45" name="Picture 3" descr="C:\Users\R Valanciauskas\Documents\2013\2015\MITA\MITA 5metis\logo\eScience-Gateway Logo\logo_Open-R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00" y="1219200"/>
            <a:ext cx="4680000" cy="239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R Valanciauskas\Desktop\Untitl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3615771"/>
            <a:ext cx="7200000" cy="218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3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000" y="403347"/>
            <a:ext cx="1080000" cy="369863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248754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Thank you!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" y="4343399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00B0F0"/>
                </a:solidFill>
                <a:cs typeface="Browallia New" pitchFamily="34" charset="-34"/>
              </a:rPr>
              <a:t>Ar</a:t>
            </a:r>
            <a:r>
              <a:rPr lang="lt-LT" sz="2000" b="1" dirty="0" err="1" smtClean="0">
                <a:solidFill>
                  <a:srgbClr val="00B0F0"/>
                </a:solidFill>
                <a:cs typeface="Browallia New" pitchFamily="34" charset="-34"/>
              </a:rPr>
              <a:t>ūnas</a:t>
            </a:r>
            <a:r>
              <a:rPr lang="lt-LT" sz="2000" b="1" dirty="0" smtClean="0">
                <a:solidFill>
                  <a:srgbClr val="00B0F0"/>
                </a:solidFill>
                <a:cs typeface="Browallia New" pitchFamily="34" charset="-34"/>
              </a:rPr>
              <a:t> </a:t>
            </a:r>
            <a:r>
              <a:rPr lang="lt-LT" sz="2000" b="1" dirty="0" err="1" smtClean="0">
                <a:solidFill>
                  <a:srgbClr val="00B0F0"/>
                </a:solidFill>
                <a:cs typeface="Browallia New" pitchFamily="34" charset="-34"/>
              </a:rPr>
              <a:t>Karlonas</a:t>
            </a:r>
            <a:endParaRPr lang="en-US" sz="2000" b="1" dirty="0" smtClean="0">
              <a:solidFill>
                <a:srgbClr val="00B0F0"/>
              </a:solidFill>
              <a:cs typeface="Browallia New" pitchFamily="34" charset="-34"/>
            </a:endParaRPr>
          </a:p>
          <a:p>
            <a:pPr algn="ctr"/>
            <a:r>
              <a:rPr lang="en-US" sz="2000" b="1" dirty="0" smtClean="0">
                <a:solidFill>
                  <a:srgbClr val="00B0F0"/>
                </a:solidFill>
                <a:cs typeface="Browallia New" pitchFamily="34" charset="-34"/>
              </a:rPr>
              <a:t>Director of </a:t>
            </a:r>
            <a:r>
              <a:rPr lang="lt-LT" sz="2000" b="1" dirty="0" err="1">
                <a:solidFill>
                  <a:srgbClr val="00B0F0"/>
                </a:solidFill>
                <a:cs typeface="Browallia New" pitchFamily="34" charset="-34"/>
              </a:rPr>
              <a:t>Agency</a:t>
            </a:r>
            <a:r>
              <a:rPr lang="lt-LT" sz="2000" b="1" dirty="0">
                <a:solidFill>
                  <a:srgbClr val="00B0F0"/>
                </a:solidFill>
                <a:cs typeface="Browallia New" pitchFamily="34" charset="-34"/>
              </a:rPr>
              <a:t> </a:t>
            </a:r>
            <a:r>
              <a:rPr lang="lt-LT" sz="2000" b="1" dirty="0" err="1">
                <a:solidFill>
                  <a:srgbClr val="00B0F0"/>
                </a:solidFill>
                <a:cs typeface="Browallia New" pitchFamily="34" charset="-34"/>
              </a:rPr>
              <a:t>for</a:t>
            </a:r>
            <a:r>
              <a:rPr lang="lt-LT" sz="2000" b="1" dirty="0">
                <a:solidFill>
                  <a:srgbClr val="00B0F0"/>
                </a:solidFill>
                <a:cs typeface="Browallia New" pitchFamily="34" charset="-34"/>
              </a:rPr>
              <a:t> </a:t>
            </a:r>
            <a:r>
              <a:rPr lang="lt-LT" sz="2000" b="1" dirty="0" err="1">
                <a:solidFill>
                  <a:srgbClr val="00B0F0"/>
                </a:solidFill>
                <a:cs typeface="Browallia New" pitchFamily="34" charset="-34"/>
              </a:rPr>
              <a:t>Science</a:t>
            </a:r>
            <a:r>
              <a:rPr lang="lt-LT" sz="2000" b="1" dirty="0">
                <a:solidFill>
                  <a:srgbClr val="00B0F0"/>
                </a:solidFill>
                <a:cs typeface="Browallia New" pitchFamily="34" charset="-34"/>
              </a:rPr>
              <a:t>, </a:t>
            </a:r>
            <a:r>
              <a:rPr lang="en-US" sz="2000" b="1" dirty="0">
                <a:solidFill>
                  <a:srgbClr val="00B0F0"/>
                </a:solidFill>
                <a:cs typeface="Browallia New" pitchFamily="34" charset="-34"/>
              </a:rPr>
              <a:t>Innovation and </a:t>
            </a:r>
            <a:r>
              <a:rPr lang="en-US" sz="2000" b="1" dirty="0" err="1">
                <a:solidFill>
                  <a:srgbClr val="00B0F0"/>
                </a:solidFill>
                <a:cs typeface="Browallia New" pitchFamily="34" charset="-34"/>
              </a:rPr>
              <a:t>Technolog</a:t>
            </a:r>
            <a:endParaRPr lang="en-US" sz="2000" b="1" dirty="0" smtClean="0">
              <a:solidFill>
                <a:srgbClr val="00B0F0"/>
              </a:solidFill>
              <a:cs typeface="Browallia New" pitchFamily="34" charset="-34"/>
            </a:endParaRPr>
          </a:p>
          <a:p>
            <a:pPr algn="ctr"/>
            <a:r>
              <a:rPr lang="en-US" sz="2000" b="1" dirty="0" smtClean="0">
                <a:solidFill>
                  <a:srgbClr val="00B0F0"/>
                </a:solidFill>
                <a:cs typeface="Browallia New" pitchFamily="34" charset="-34"/>
              </a:rPr>
              <a:t>Phone: + 370 5264 4708</a:t>
            </a:r>
          </a:p>
          <a:p>
            <a:pPr algn="ctr"/>
            <a:r>
              <a:rPr lang="en-US" sz="2000" b="1" dirty="0" smtClean="0">
                <a:solidFill>
                  <a:srgbClr val="00B0F0"/>
                </a:solidFill>
                <a:cs typeface="Browallia New" pitchFamily="34" charset="-34"/>
              </a:rPr>
              <a:t>E-mail: </a:t>
            </a:r>
            <a:r>
              <a:rPr lang="en-US" sz="2000" b="1" dirty="0" err="1" smtClean="0">
                <a:solidFill>
                  <a:srgbClr val="00B0F0"/>
                </a:solidFill>
                <a:cs typeface="Browallia New" pitchFamily="34" charset="-34"/>
              </a:rPr>
              <a:t>arunas.karlonas@mita.lt</a:t>
            </a:r>
            <a:endParaRPr lang="en-US" sz="2000" b="1" dirty="0" smtClean="0">
              <a:solidFill>
                <a:srgbClr val="00B0F0"/>
              </a:solidFill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6747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B0F0"/>
                </a:solidFill>
                <a:latin typeface="+mj-lt"/>
                <a:cs typeface="Browallia New" pitchFamily="34" charset="-34"/>
              </a:rPr>
              <a:t>MITA </a:t>
            </a:r>
            <a:r>
              <a:rPr lang="en-US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– </a:t>
            </a:r>
            <a:r>
              <a:rPr lang="en-US" sz="3000" b="1" dirty="0">
                <a:solidFill>
                  <a:srgbClr val="00B0F0"/>
                </a:solidFill>
                <a:latin typeface="+mj-lt"/>
                <a:cs typeface="Browallia New" pitchFamily="34" charset="-34"/>
              </a:rPr>
              <a:t>national innovation funding agency</a:t>
            </a: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pic>
        <p:nvPicPr>
          <p:cNvPr id="9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400" y="4953000"/>
            <a:ext cx="2880000" cy="986301"/>
          </a:xfrm>
          <a:prstGeom prst="rect">
            <a:avLst/>
          </a:prstGeom>
          <a:noFill/>
        </p:spPr>
      </p:pic>
      <p:sp>
        <p:nvSpPr>
          <p:cNvPr id="13" name="Down Arrow 12"/>
          <p:cNvSpPr/>
          <p:nvPr/>
        </p:nvSpPr>
        <p:spPr>
          <a:xfrm>
            <a:off x="4268700" y="3810000"/>
            <a:ext cx="533400" cy="685800"/>
          </a:xfrm>
          <a:prstGeom prst="downArrow">
            <a:avLst/>
          </a:prstGeom>
          <a:solidFill>
            <a:srgbClr val="6135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1026" name="Picture 2" descr="C:\Users\R Valanciauskas\Documents\2013\2015\INTERNATIONAL\Kinija - Tianjin\umi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300" y="1873041"/>
            <a:ext cx="2520000" cy="1501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 Valanciauskas\Documents\2013\2015\INTERNATIONAL\Kinija - Tianjin\smm (1) - Cop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63209"/>
            <a:ext cx="1800000" cy="192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61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pic>
        <p:nvPicPr>
          <p:cNvPr id="7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8200" y="547751"/>
            <a:ext cx="1368000" cy="46849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107999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solidFill>
                  <a:srgbClr val="613563"/>
                </a:solidFill>
                <a:cs typeface="Browallia New" pitchFamily="34" charset="-34"/>
              </a:rPr>
              <a:t>i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mplement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R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&amp;D and innovation policy in Lithuania</a:t>
            </a: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888189482"/>
              </p:ext>
            </p:extLst>
          </p:nvPr>
        </p:nvGraphicFramePr>
        <p:xfrm>
          <a:off x="1255500" y="2057400"/>
          <a:ext cx="66330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0923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Lithuanian Innovation Development </a:t>
            </a:r>
            <a:r>
              <a:rPr lang="en-US" sz="2600" b="1" dirty="0" err="1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Programme</a:t>
            </a:r>
            <a:r>
              <a:rPr lang="en-US" sz="2600" b="1" dirty="0">
                <a:solidFill>
                  <a:srgbClr val="00B0F0"/>
                </a:solidFill>
                <a:latin typeface="+mj-lt"/>
                <a:cs typeface="Browallia New" pitchFamily="34" charset="-34"/>
              </a:rPr>
              <a:t> </a:t>
            </a:r>
            <a:r>
              <a:rPr lang="en-US" sz="26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2014–2020</a:t>
            </a:r>
            <a:endParaRPr lang="lt-LT" sz="2600" b="1" dirty="0" smtClean="0">
              <a:solidFill>
                <a:srgbClr val="00B0F0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64828064"/>
              </p:ext>
            </p:extLst>
          </p:nvPr>
        </p:nvGraphicFramePr>
        <p:xfrm>
          <a:off x="367030" y="1676400"/>
          <a:ext cx="840994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5407908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		         </a:t>
            </a:r>
            <a:r>
              <a:rPr lang="en-US" sz="3000" b="1" dirty="0" err="1" smtClean="0">
                <a:solidFill>
                  <a:srgbClr val="613563"/>
                </a:solidFill>
                <a:cs typeface="Browallia New" pitchFamily="34" charset="-34"/>
              </a:rPr>
              <a:t>i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mplement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1/3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of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specific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actions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7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3250" y="5534309"/>
            <a:ext cx="1260000" cy="431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622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MITA initiatives in the </a:t>
            </a:r>
            <a:r>
              <a:rPr lang="en-US" sz="3000" b="1" dirty="0">
                <a:solidFill>
                  <a:srgbClr val="00B0F0"/>
                </a:solidFill>
                <a:latin typeface="+mj-lt"/>
                <a:cs typeface="Browallia New" pitchFamily="34" charset="-34"/>
              </a:rPr>
              <a:t>national startup ecosystem </a:t>
            </a:r>
            <a:endParaRPr lang="lt-LT" sz="3000" b="1" dirty="0" smtClean="0">
              <a:solidFill>
                <a:srgbClr val="00B0F0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pic>
        <p:nvPicPr>
          <p:cNvPr id="5122" name="Picture 2" descr="C:\Users\R Valanciauskas\Documents\2013\2015\INTERNATIONAL\Kinija - Tianjin\commercialization-0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600" y="2286000"/>
            <a:ext cx="2880000" cy="216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R Valanciauskas\Documents\2013\2015\INTERNATIONAL\Kinija - Tianjin\inovek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76400"/>
            <a:ext cx="2880000" cy="213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R Valanciauskas\Documents\2013\2015\INTERNATIONAL\Kinija - Tianjin\technostartas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400" y="4572000"/>
            <a:ext cx="4320000" cy="78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40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000" b="1" dirty="0" err="1" smtClean="0">
                <a:solidFill>
                  <a:srgbClr val="00B0F0"/>
                </a:solidFill>
                <a:cs typeface="Browallia New" pitchFamily="34" charset="-34"/>
              </a:rPr>
              <a:t>Why</a:t>
            </a:r>
            <a:r>
              <a:rPr lang="lt-LT" sz="3000" b="1" dirty="0" smtClean="0">
                <a:solidFill>
                  <a:srgbClr val="00B0F0"/>
                </a:solidFill>
                <a:cs typeface="Browallia New" pitchFamily="34" charset="-34"/>
              </a:rPr>
              <a:t> </a:t>
            </a:r>
            <a:r>
              <a:rPr lang="lt-LT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M</a:t>
            </a:r>
            <a:r>
              <a:rPr lang="en-US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ITA initiatives</a:t>
            </a:r>
            <a:r>
              <a:rPr lang="lt-LT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?</a:t>
            </a:r>
            <a:endParaRPr lang="lt-LT" sz="3000" b="1" dirty="0" smtClean="0">
              <a:solidFill>
                <a:srgbClr val="00B0F0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175260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ü"/>
            </a:pP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err="1">
                <a:solidFill>
                  <a:srgbClr val="613563"/>
                </a:solidFill>
                <a:latin typeface="+mj-lt"/>
                <a:cs typeface="Browallia New" pitchFamily="34" charset="-34"/>
              </a:rPr>
              <a:t>s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tate‘s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focus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on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promotion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of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innovation</a:t>
            </a: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lt-LT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big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potential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in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research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institutions</a:t>
            </a: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lt-LT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capacities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of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science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and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technology</a:t>
            </a:r>
            <a:r>
              <a:rPr lang="lt-LT" sz="3000" b="1" dirty="0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latin typeface="+mj-lt"/>
                <a:cs typeface="Browallia New" pitchFamily="34" charset="-34"/>
              </a:rPr>
              <a:t>parks</a:t>
            </a: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lt-LT" sz="3000" b="1" dirty="0">
              <a:solidFill>
                <a:srgbClr val="613563"/>
              </a:solidFill>
              <a:latin typeface="+mj-lt"/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err="1">
                <a:solidFill>
                  <a:srgbClr val="613563"/>
                </a:solidFill>
                <a:cs typeface="Browallia New" pitchFamily="34" charset="-34"/>
              </a:rPr>
              <a:t>lots</a:t>
            </a:r>
            <a:r>
              <a:rPr lang="lt-LT" sz="3000" b="1" dirty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>
                <a:solidFill>
                  <a:srgbClr val="613563"/>
                </a:solidFill>
                <a:cs typeface="Browallia New" pitchFamily="34" charset="-34"/>
              </a:rPr>
              <a:t>of</a:t>
            </a:r>
            <a:r>
              <a:rPr lang="lt-LT" sz="3000" b="1" dirty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>
                <a:solidFill>
                  <a:srgbClr val="613563"/>
                </a:solidFill>
                <a:cs typeface="Browallia New" pitchFamily="34" charset="-34"/>
              </a:rPr>
              <a:t>creative</a:t>
            </a:r>
            <a:r>
              <a:rPr lang="lt-LT" sz="3000" b="1" dirty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but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not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realised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ideas</a:t>
            </a: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lt-LT" sz="3000" b="1" dirty="0" smtClean="0">
              <a:solidFill>
                <a:srgbClr val="613563"/>
              </a:solidFill>
              <a:latin typeface="+mj-lt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978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B0F0"/>
                </a:solidFill>
                <a:latin typeface="+mj-lt"/>
                <a:cs typeface="Browallia New" pitchFamily="34" charset="-34"/>
              </a:rPr>
              <a:t>1. Commercialization of R&amp;D Results</a:t>
            </a: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12950" y="2683610"/>
            <a:ext cx="828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en-US" sz="3000" b="1" dirty="0">
                <a:solidFill>
                  <a:srgbClr val="613563"/>
                </a:solidFill>
                <a:cs typeface="Browallia New" pitchFamily="34" charset="-34"/>
              </a:rPr>
              <a:t>the goal is to encourage researchers and students to establish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spin-off </a:t>
            </a:r>
            <a:r>
              <a:rPr lang="en-US" sz="3000" b="1" dirty="0">
                <a:solidFill>
                  <a:srgbClr val="613563"/>
                </a:solidFill>
                <a:cs typeface="Browallia New" pitchFamily="34" charset="-34"/>
              </a:rPr>
              <a:t>companies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in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order to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commercialize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already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existing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prototypes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developed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in</a:t>
            </a:r>
            <a:r>
              <a:rPr lang="lt-LT" sz="3000" b="1" dirty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research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>
                <a:solidFill>
                  <a:srgbClr val="613563"/>
                </a:solidFill>
                <a:cs typeface="Browallia New" pitchFamily="34" charset="-34"/>
              </a:rPr>
              <a:t>institutions</a:t>
            </a:r>
            <a:endParaRPr lang="en-US" sz="3000" b="1" dirty="0" smtClean="0">
              <a:solidFill>
                <a:srgbClr val="613563"/>
              </a:solidFill>
              <a:cs typeface="Browallia New" pitchFamily="34" charset="-34"/>
            </a:endParaRPr>
          </a:p>
          <a:p>
            <a:pPr marL="0" lvl="2" algn="ctr"/>
            <a:endParaRPr lang="en-US" sz="3000" b="1" dirty="0" smtClean="0">
              <a:solidFill>
                <a:srgbClr val="613563"/>
              </a:solidFill>
              <a:cs typeface="Browallia New" pitchFamily="34" charset="-34"/>
            </a:endParaRPr>
          </a:p>
          <a:p>
            <a:pPr marL="0" lvl="2" algn="ctr"/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457200" lvl="2" indent="-457200" algn="ctr">
              <a:buFont typeface="Wingdings" panose="05000000000000000000" pitchFamily="2" charset="2"/>
              <a:buChar char="ü"/>
            </a:pP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21K EUR given to a company for 1 year </a:t>
            </a: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endParaRPr lang="lt-LT" dirty="0"/>
          </a:p>
        </p:txBody>
      </p:sp>
      <p:pic>
        <p:nvPicPr>
          <p:cNvPr id="10" name="Picture 2" descr="C:\Users\R Valanciauskas\Documents\2013\2015\INTERNATIONAL\Kinija - Tianjin\commercialization-0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96255"/>
            <a:ext cx="1800000" cy="135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96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2</a:t>
            </a:r>
            <a:r>
              <a:rPr lang="en-US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. INOVEKS</a:t>
            </a:r>
            <a:endParaRPr lang="lt-LT" sz="3000" b="1" dirty="0" smtClean="0">
              <a:solidFill>
                <a:srgbClr val="00B0F0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pic>
        <p:nvPicPr>
          <p:cNvPr id="6146" name="Picture 2" descr="C:\Users\R Valanciauskas\Documents\2013\2015\INTERNATIONAL\Kinija - Tianjin\inovek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7" y="1211997"/>
            <a:ext cx="191452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12950" y="2683610"/>
            <a:ext cx="828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the goal is to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intensify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collaboration between 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u</a:t>
            </a:r>
            <a:r>
              <a:rPr lang="en-US" sz="3000" b="1" dirty="0" err="1" smtClean="0">
                <a:solidFill>
                  <a:srgbClr val="613563"/>
                </a:solidFill>
                <a:cs typeface="Browallia New" pitchFamily="34" charset="-34"/>
              </a:rPr>
              <a:t>niversities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 and 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s</a:t>
            </a:r>
            <a:r>
              <a:rPr lang="en-US" sz="3000" b="1" dirty="0" err="1" smtClean="0">
                <a:solidFill>
                  <a:srgbClr val="613563"/>
                </a:solidFill>
                <a:cs typeface="Browallia New" pitchFamily="34" charset="-34"/>
              </a:rPr>
              <a:t>cience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 and 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t</a:t>
            </a:r>
            <a:r>
              <a:rPr lang="en-US" sz="3000" b="1" dirty="0" err="1" smtClean="0">
                <a:solidFill>
                  <a:srgbClr val="613563"/>
                </a:solidFill>
                <a:cs typeface="Browallia New" pitchFamily="34" charset="-34"/>
              </a:rPr>
              <a:t>echnology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 parks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and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commercialize </a:t>
            </a:r>
            <a:r>
              <a:rPr lang="en-US" sz="3000" b="1" dirty="0">
                <a:solidFill>
                  <a:srgbClr val="613563"/>
                </a:solidFill>
                <a:cs typeface="Browallia New" pitchFamily="34" charset="-34"/>
              </a:rPr>
              <a:t>technological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ideas</a:t>
            </a:r>
            <a:r>
              <a:rPr lang="lt-LT" sz="3000" b="1" dirty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in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universities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0" lvl="2" algn="just"/>
            <a:endParaRPr lang="lt-LT" sz="3000" b="1" dirty="0" smtClean="0">
              <a:solidFill>
                <a:srgbClr val="613563"/>
              </a:solidFill>
              <a:cs typeface="Browallia New" pitchFamily="34" charset="-34"/>
            </a:endParaRPr>
          </a:p>
          <a:p>
            <a:pPr marL="457200" lvl="2" indent="-457200" algn="ctr">
              <a:buFont typeface="Wingdings" panose="05000000000000000000" pitchFamily="2" charset="2"/>
              <a:buChar char="ü"/>
            </a:pP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universities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look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for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promising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ideas</a:t>
            </a:r>
            <a:endParaRPr lang="lt-LT" sz="3000" b="1" dirty="0" smtClean="0">
              <a:solidFill>
                <a:srgbClr val="613563"/>
              </a:solidFill>
              <a:cs typeface="Browallia New" pitchFamily="34" charset="-34"/>
            </a:endParaRPr>
          </a:p>
          <a:p>
            <a:pPr marL="457200" lvl="2" indent="-457200" algn="ctr">
              <a:buFont typeface="Wingdings" panose="05000000000000000000" pitchFamily="2" charset="2"/>
              <a:buChar char="ü"/>
            </a:pPr>
            <a:endParaRPr lang="lt-LT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457200" lvl="2" indent="-457200" algn="ctr">
              <a:buFont typeface="Wingdings" panose="05000000000000000000" pitchFamily="2" charset="2"/>
              <a:buChar char="ü"/>
            </a:pP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science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parks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help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to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commercialize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them</a:t>
            </a:r>
            <a:endParaRPr lang="lt-LT" sz="3000" b="1" dirty="0" smtClean="0">
              <a:solidFill>
                <a:srgbClr val="613563"/>
              </a:solidFill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022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32000" y="900000"/>
            <a:ext cx="8280000" cy="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4600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3. </a:t>
            </a:r>
            <a:r>
              <a:rPr lang="en-US" sz="3000" b="1" dirty="0" err="1" smtClean="0">
                <a:solidFill>
                  <a:srgbClr val="00B0F0"/>
                </a:solidFill>
                <a:latin typeface="+mj-lt"/>
                <a:cs typeface="Browallia New" pitchFamily="34" charset="-34"/>
              </a:rPr>
              <a:t>Technostartas</a:t>
            </a:r>
            <a:endParaRPr lang="lt-LT" sz="3000" b="1" dirty="0" smtClean="0">
              <a:solidFill>
                <a:srgbClr val="00B0F0"/>
              </a:solidFill>
              <a:latin typeface="+mj-lt"/>
              <a:cs typeface="Browallia New" pitchFamily="34" charset="-34"/>
            </a:endParaRPr>
          </a:p>
        </p:txBody>
      </p:sp>
      <p:pic>
        <p:nvPicPr>
          <p:cNvPr id="11" name="Picture 3" descr="C:\Users\Ricardas\Desktop\usb\MITA\MITA logo (be fono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324598"/>
            <a:ext cx="1080000" cy="369863"/>
          </a:xfrm>
          <a:prstGeom prst="rect">
            <a:avLst/>
          </a:prstGeom>
          <a:noFill/>
        </p:spPr>
      </p:pic>
      <p:pic>
        <p:nvPicPr>
          <p:cNvPr id="9218" name="Picture 2" descr="C:\Users\R Valanciauskas\Documents\2013\2015\INTERNATIONAL\Kinija - Tianjin\technostartas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950" y="1447800"/>
            <a:ext cx="3600000" cy="65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2950" y="2438400"/>
            <a:ext cx="828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the goal is to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commercialize </a:t>
            </a:r>
            <a:r>
              <a:rPr lang="en-US" sz="3000" b="1" dirty="0">
                <a:solidFill>
                  <a:srgbClr val="613563"/>
                </a:solidFill>
                <a:cs typeface="Browallia New" pitchFamily="34" charset="-34"/>
              </a:rPr>
              <a:t>technological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ideas</a:t>
            </a:r>
            <a:r>
              <a:rPr lang="lt-LT" sz="3000" b="1" dirty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„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from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garage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“ (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not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specifically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from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universities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)</a:t>
            </a: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0" lvl="2" algn="just"/>
            <a:endParaRPr lang="lt-LT" sz="3000" b="1" dirty="0" smtClean="0">
              <a:solidFill>
                <a:srgbClr val="613563"/>
              </a:solidFill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s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election </a:t>
            </a:r>
            <a:r>
              <a:rPr lang="en-US" sz="3000" b="1" dirty="0">
                <a:solidFill>
                  <a:srgbClr val="613563"/>
                </a:solidFill>
                <a:cs typeface="Browallia New" pitchFamily="34" charset="-34"/>
              </a:rPr>
              <a:t>of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ideas</a:t>
            </a: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>
                <a:solidFill>
                  <a:srgbClr val="613563"/>
                </a:solidFill>
                <a:cs typeface="Browallia New" pitchFamily="34" charset="-34"/>
              </a:rPr>
              <a:t>i</a:t>
            </a:r>
            <a:r>
              <a:rPr lang="en-US" sz="3000" b="1" dirty="0" err="1" smtClean="0">
                <a:solidFill>
                  <a:srgbClr val="613563"/>
                </a:solidFill>
                <a:cs typeface="Browallia New" pitchFamily="34" charset="-34"/>
              </a:rPr>
              <a:t>ncubation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 services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in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science</a:t>
            </a: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lt-LT" sz="3000" b="1" dirty="0" err="1" smtClean="0">
                <a:solidFill>
                  <a:srgbClr val="613563"/>
                </a:solidFill>
                <a:cs typeface="Browallia New" pitchFamily="34" charset="-34"/>
              </a:rPr>
              <a:t>parks</a:t>
            </a: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rgbClr val="613563"/>
              </a:solidFill>
              <a:cs typeface="Browallia New" pitchFamily="34" charset="-34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lt-LT" sz="3000" b="1" dirty="0" smtClean="0">
                <a:solidFill>
                  <a:srgbClr val="613563"/>
                </a:solidFill>
                <a:cs typeface="Browallia New" pitchFamily="34" charset="-34"/>
              </a:rPr>
              <a:t>a</a:t>
            </a:r>
            <a:r>
              <a:rPr lang="en-US" sz="3000" b="1" dirty="0" err="1" smtClean="0">
                <a:solidFill>
                  <a:srgbClr val="613563"/>
                </a:solidFill>
                <a:cs typeface="Browallia New" pitchFamily="34" charset="-34"/>
              </a:rPr>
              <a:t>cceleration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 </a:t>
            </a:r>
            <a:r>
              <a:rPr lang="en-US" sz="3000" b="1" dirty="0">
                <a:solidFill>
                  <a:srgbClr val="613563"/>
                </a:solidFill>
                <a:cs typeface="Browallia New" pitchFamily="34" charset="-34"/>
              </a:rPr>
              <a:t>and </a:t>
            </a:r>
            <a:r>
              <a:rPr lang="en-US" sz="3000" b="1" dirty="0" smtClean="0">
                <a:solidFill>
                  <a:srgbClr val="613563"/>
                </a:solidFill>
                <a:cs typeface="Browallia New" pitchFamily="34" charset="-34"/>
              </a:rPr>
              <a:t>mentoring</a:t>
            </a:r>
            <a:endParaRPr lang="lt-LT" sz="3000" b="1" dirty="0" smtClean="0">
              <a:solidFill>
                <a:srgbClr val="613563"/>
              </a:solidFill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5897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9357</TotalTime>
  <Words>1102</Words>
  <Application>Microsoft Office PowerPoint</Application>
  <PresentationFormat>On-screen Show (4:3)</PresentationFormat>
  <Paragraphs>147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Ricardas</dc:creator>
  <cp:lastModifiedBy>Ričardas Valančiauskas</cp:lastModifiedBy>
  <cp:revision>468</cp:revision>
  <cp:lastPrinted>2014-04-08T12:05:19Z</cp:lastPrinted>
  <dcterms:created xsi:type="dcterms:W3CDTF">2006-08-16T00:00:00Z</dcterms:created>
  <dcterms:modified xsi:type="dcterms:W3CDTF">2015-08-06T10:16:01Z</dcterms:modified>
</cp:coreProperties>
</file>