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2" r:id="rId2"/>
    <p:sldMasterId id="2147483668" r:id="rId3"/>
    <p:sldMasterId id="2147483666" r:id="rId4"/>
    <p:sldMasterId id="2147483676" r:id="rId5"/>
    <p:sldMasterId id="2147483685" r:id="rId6"/>
  </p:sldMasterIdLst>
  <p:notesMasterIdLst>
    <p:notesMasterId r:id="rId22"/>
  </p:notesMasterIdLst>
  <p:sldIdLst>
    <p:sldId id="316" r:id="rId7"/>
    <p:sldId id="327" r:id="rId8"/>
    <p:sldId id="331" r:id="rId9"/>
    <p:sldId id="298" r:id="rId10"/>
    <p:sldId id="319" r:id="rId11"/>
    <p:sldId id="321" r:id="rId12"/>
    <p:sldId id="333" r:id="rId13"/>
    <p:sldId id="299" r:id="rId14"/>
    <p:sldId id="329" r:id="rId15"/>
    <p:sldId id="326" r:id="rId16"/>
    <p:sldId id="325" r:id="rId17"/>
    <p:sldId id="318" r:id="rId18"/>
    <p:sldId id="332" r:id="rId19"/>
    <p:sldId id="324" r:id="rId20"/>
    <p:sldId id="314" r:id="rId21"/>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0">
          <p15:clr>
            <a:srgbClr val="A4A3A4"/>
          </p15:clr>
        </p15:guide>
        <p15:guide id="2" orient="horz" pos="245">
          <p15:clr>
            <a:srgbClr val="A4A3A4"/>
          </p15:clr>
        </p15:guide>
        <p15:guide id="3" orient="horz" pos="3976">
          <p15:clr>
            <a:srgbClr val="A4A3A4"/>
          </p15:clr>
        </p15:guide>
        <p15:guide id="4" orient="horz" pos="502">
          <p15:clr>
            <a:srgbClr val="A4A3A4"/>
          </p15:clr>
        </p15:guide>
        <p15:guide id="5" orient="horz" pos="3891">
          <p15:clr>
            <a:srgbClr val="A4A3A4"/>
          </p15:clr>
        </p15:guide>
        <p15:guide id="6" orient="horz" pos="4187">
          <p15:clr>
            <a:srgbClr val="A4A3A4"/>
          </p15:clr>
        </p15:guide>
        <p15:guide id="7" pos="475">
          <p15:clr>
            <a:srgbClr val="A4A3A4"/>
          </p15:clr>
        </p15:guide>
        <p15:guide id="8" pos="7317">
          <p15:clr>
            <a:srgbClr val="A4A3A4"/>
          </p15:clr>
        </p15:guide>
        <p15:guide id="9" pos="6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09"/>
    <a:srgbClr val="051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4" autoAdjust="0"/>
    <p:restoredTop sz="88312" autoAdjust="0"/>
  </p:normalViewPr>
  <p:slideViewPr>
    <p:cSldViewPr snapToGrid="0">
      <p:cViewPr varScale="1">
        <p:scale>
          <a:sx n="72" d="100"/>
          <a:sy n="72" d="100"/>
        </p:scale>
        <p:origin x="1075" y="58"/>
      </p:cViewPr>
      <p:guideLst>
        <p:guide orient="horz" pos="590"/>
        <p:guide orient="horz" pos="245"/>
        <p:guide orient="horz" pos="3976"/>
        <p:guide orient="horz" pos="502"/>
        <p:guide orient="horz" pos="3891"/>
        <p:guide orient="horz" pos="4187"/>
        <p:guide pos="475"/>
        <p:guide pos="7317"/>
        <p:guide pos="6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developed</c:v>
                </c:pt>
              </c:strCache>
            </c:strRef>
          </c:tx>
          <c:spPr>
            <a:solidFill>
              <a:srgbClr val="0070C0"/>
            </a:solidFill>
          </c:spPr>
          <c:invertIfNegative val="0"/>
          <c:dLbls>
            <c:spPr>
              <a:noFill/>
              <a:ln>
                <a:noFill/>
              </a:ln>
              <a:effectLst/>
            </c:spPr>
            <c:txPr>
              <a:bodyPr/>
              <a:lstStyle/>
              <a:p>
                <a:pPr algn="ctr">
                  <a:defRPr lang="zh-CN" alt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telephone</c:v>
                </c:pt>
                <c:pt idx="1">
                  <c:v>mobile</c:v>
                </c:pt>
                <c:pt idx="2">
                  <c:v>Internet</c:v>
                </c:pt>
                <c:pt idx="3">
                  <c:v>broadband</c:v>
                </c:pt>
              </c:strCache>
            </c:strRef>
          </c:cat>
          <c:val>
            <c:numRef>
              <c:f>Sheet1!$B$2:$B$5</c:f>
              <c:numCache>
                <c:formatCode>0.00_ </c:formatCode>
                <c:ptCount val="4"/>
                <c:pt idx="0">
                  <c:v>0.43000000000000038</c:v>
                </c:pt>
                <c:pt idx="1">
                  <c:v>0.60000000000000064</c:v>
                </c:pt>
                <c:pt idx="2">
                  <c:v>0.77000000000000501</c:v>
                </c:pt>
                <c:pt idx="3">
                  <c:v>1.21</c:v>
                </c:pt>
              </c:numCache>
            </c:numRef>
          </c:val>
        </c:ser>
        <c:ser>
          <c:idx val="1"/>
          <c:order val="1"/>
          <c:tx>
            <c:strRef>
              <c:f>Sheet1!$C$1</c:f>
              <c:strCache>
                <c:ptCount val="1"/>
                <c:pt idx="0">
                  <c:v>developing</c:v>
                </c:pt>
              </c:strCache>
            </c:strRef>
          </c:tx>
          <c:spPr>
            <a:solidFill>
              <a:srgbClr val="92D050"/>
            </a:solidFill>
          </c:spPr>
          <c:invertIfNegative val="0"/>
          <c:dLbls>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telephone</c:v>
                </c:pt>
                <c:pt idx="1">
                  <c:v>mobile</c:v>
                </c:pt>
                <c:pt idx="2">
                  <c:v>Internet</c:v>
                </c:pt>
                <c:pt idx="3">
                  <c:v>broadband</c:v>
                </c:pt>
              </c:strCache>
            </c:strRef>
          </c:cat>
          <c:val>
            <c:numRef>
              <c:f>Sheet1!$C$2:$C$5</c:f>
              <c:numCache>
                <c:formatCode>General</c:formatCode>
                <c:ptCount val="4"/>
                <c:pt idx="0">
                  <c:v>0.73000000000000065</c:v>
                </c:pt>
                <c:pt idx="1">
                  <c:v>0.81</c:v>
                </c:pt>
                <c:pt idx="2">
                  <c:v>1.1200000000000001</c:v>
                </c:pt>
                <c:pt idx="3">
                  <c:v>1.3800000000000001</c:v>
                </c:pt>
              </c:numCache>
            </c:numRef>
          </c:val>
        </c:ser>
        <c:dLbls>
          <c:showLegendKey val="0"/>
          <c:showVal val="0"/>
          <c:showCatName val="0"/>
          <c:showSerName val="0"/>
          <c:showPercent val="0"/>
          <c:showBubbleSize val="0"/>
        </c:dLbls>
        <c:gapWidth val="150"/>
        <c:axId val="462022192"/>
        <c:axId val="462044144"/>
      </c:barChart>
      <c:catAx>
        <c:axId val="462022192"/>
        <c:scaling>
          <c:orientation val="minMax"/>
        </c:scaling>
        <c:delete val="0"/>
        <c:axPos val="b"/>
        <c:numFmt formatCode="General" sourceLinked="1"/>
        <c:majorTickMark val="none"/>
        <c:minorTickMark val="none"/>
        <c:tickLblPos val="nextTo"/>
        <c:txPr>
          <a:bodyPr/>
          <a:lstStyle/>
          <a:p>
            <a:pPr>
              <a:defRPr sz="1400">
                <a:solidFill>
                  <a:schemeClr val="tx1"/>
                </a:solidFill>
                <a:latin typeface="Arial" pitchFamily="34" charset="0"/>
                <a:cs typeface="Arial" pitchFamily="34" charset="0"/>
              </a:defRPr>
            </a:pPr>
            <a:endParaRPr lang="en-US"/>
          </a:p>
        </c:txPr>
        <c:crossAx val="462044144"/>
        <c:crosses val="autoZero"/>
        <c:auto val="1"/>
        <c:lblAlgn val="ctr"/>
        <c:lblOffset val="100"/>
        <c:noMultiLvlLbl val="0"/>
      </c:catAx>
      <c:valAx>
        <c:axId val="462044144"/>
        <c:scaling>
          <c:orientation val="minMax"/>
        </c:scaling>
        <c:delete val="1"/>
        <c:axPos val="l"/>
        <c:numFmt formatCode="#,##0.0_);\(#,##0.0\)" sourceLinked="0"/>
        <c:majorTickMark val="none"/>
        <c:minorTickMark val="none"/>
        <c:tickLblPos val="none"/>
        <c:crossAx val="462022192"/>
        <c:crosses val="autoZero"/>
        <c:crossBetween val="between"/>
      </c:valAx>
    </c:plotArea>
    <c:legend>
      <c:legendPos val="t"/>
      <c:legendEntry>
        <c:idx val="0"/>
        <c:txPr>
          <a:bodyPr/>
          <a:lstStyle/>
          <a:p>
            <a:pPr>
              <a:defRPr sz="1600">
                <a:solidFill>
                  <a:schemeClr val="tx1"/>
                </a:solidFill>
                <a:latin typeface="Arial" pitchFamily="34" charset="0"/>
                <a:cs typeface="Arial" pitchFamily="34" charset="0"/>
              </a:defRPr>
            </a:pPr>
            <a:endParaRPr lang="en-US"/>
          </a:p>
        </c:txPr>
      </c:legendEntry>
      <c:legendEntry>
        <c:idx val="1"/>
        <c:txPr>
          <a:bodyPr/>
          <a:lstStyle/>
          <a:p>
            <a:pPr>
              <a:defRPr sz="1600">
                <a:solidFill>
                  <a:schemeClr val="tx1"/>
                </a:solidFill>
                <a:latin typeface="Arial" pitchFamily="34" charset="0"/>
                <a:cs typeface="Arial" pitchFamily="34" charset="0"/>
              </a:defRPr>
            </a:pPr>
            <a:endParaRPr lang="en-US"/>
          </a:p>
        </c:txPr>
      </c:legendEntry>
      <c:layout>
        <c:manualLayout>
          <c:xMode val="edge"/>
          <c:yMode val="edge"/>
          <c:x val="0"/>
          <c:y val="0.19106860467040315"/>
          <c:w val="0.52802461650736165"/>
          <c:h val="0.15186049788506237"/>
        </c:manualLayout>
      </c:layout>
      <c:overlay val="0"/>
      <c:txPr>
        <a:bodyPr/>
        <a:lstStyle/>
        <a:p>
          <a:pPr>
            <a:defRPr sz="1800">
              <a:solidFill>
                <a:schemeClr val="tx1"/>
              </a:solidFill>
              <a:latin typeface="Arial" pitchFamily="34" charset="0"/>
              <a:cs typeface="Arial" pitchFamily="34" charset="0"/>
            </a:defRPr>
          </a:pPr>
          <a:endParaRPr lang="en-US"/>
        </a:p>
      </c:txPr>
    </c:legend>
    <c:plotVisOnly val="1"/>
    <c:dispBlanksAs val="zero"/>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solidFill>
                <a:schemeClr val="bg1"/>
              </a:solidFill>
            </a:defRPr>
          </a:pPr>
          <a:endParaRPr lang="en-US"/>
        </a:p>
      </c:txPr>
    </c:title>
    <c:autoTitleDeleted val="0"/>
    <c:plotArea>
      <c:layout/>
      <c:pieChart>
        <c:varyColors val="1"/>
        <c:ser>
          <c:idx val="0"/>
          <c:order val="0"/>
          <c:tx>
            <c:strRef>
              <c:f>Sheet1!$B$1</c:f>
              <c:strCache>
                <c:ptCount val="1"/>
                <c:pt idx="0">
                  <c:v>FTTH Deployment Cost Breakdown</c:v>
                </c:pt>
              </c:strCache>
            </c:strRef>
          </c:tx>
          <c:dPt>
            <c:idx val="2"/>
            <c:bubble3D val="0"/>
            <c:explosion val="16"/>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OLT+ONT</c:v>
                </c:pt>
                <c:pt idx="1">
                  <c:v>ODN boxes</c:v>
                </c:pt>
                <c:pt idx="2">
                  <c:v>ODN engineering</c:v>
                </c:pt>
                <c:pt idx="3">
                  <c:v>other</c:v>
                </c:pt>
              </c:strCache>
            </c:strRef>
          </c:cat>
          <c:val>
            <c:numRef>
              <c:f>Sheet1!$B$2:$B$5</c:f>
              <c:numCache>
                <c:formatCode>0%</c:formatCode>
                <c:ptCount val="4"/>
                <c:pt idx="0">
                  <c:v>0.2</c:v>
                </c:pt>
                <c:pt idx="1">
                  <c:v>0.15000000000000024</c:v>
                </c:pt>
                <c:pt idx="2">
                  <c:v>0.55000000000000004</c:v>
                </c:pt>
                <c:pt idx="3">
                  <c:v>0.1</c:v>
                </c:pt>
              </c:numCache>
            </c:numRef>
          </c:val>
        </c:ser>
        <c:dLbls>
          <c:showLegendKey val="0"/>
          <c:showVal val="0"/>
          <c:showCatName val="0"/>
          <c:showSerName val="0"/>
          <c:showPercent val="1"/>
          <c:showBubbleSize val="0"/>
          <c:showLeaderLines val="0"/>
        </c:dLbls>
        <c:firstSliceAng val="240"/>
      </c:pieChart>
    </c:plotArea>
    <c:legend>
      <c:legendPos val="r"/>
      <c:layout>
        <c:manualLayout>
          <c:xMode val="edge"/>
          <c:yMode val="edge"/>
          <c:x val="0.57972700774043961"/>
          <c:y val="0.41644608498808722"/>
          <c:w val="0.36628694330955236"/>
          <c:h val="0.38079449505610485"/>
        </c:manualLayout>
      </c:layout>
      <c:overlay val="0"/>
      <c:txPr>
        <a:bodyPr/>
        <a:lstStyle/>
        <a:p>
          <a:pPr>
            <a:defRPr>
              <a:solidFill>
                <a:schemeClr val="bg1"/>
              </a:solidFill>
            </a:defRPr>
          </a:pPr>
          <a:endParaRPr lang="en-US"/>
        </a:p>
      </c:txPr>
    </c:legend>
    <c:plotVisOnly val="1"/>
    <c:dispBlanksAs val="zero"/>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72EC4-392C-4A99-8307-60110CA2C0D6}" type="datetimeFigureOut">
              <a:rPr lang="zh-CN" altLang="en-US" smtClean="0"/>
              <a:pPr/>
              <a:t>2015/9/1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671C7-EE31-4B03-8D54-8CA4FE3E686E}" type="slidenum">
              <a:rPr lang="zh-CN" altLang="en-US" smtClean="0"/>
              <a:pPr/>
              <a:t>‹#›</a:t>
            </a:fld>
            <a:endParaRPr lang="zh-CN" altLang="en-US"/>
          </a:p>
        </p:txBody>
      </p:sp>
    </p:spTree>
    <p:extLst>
      <p:ext uri="{BB962C8B-B14F-4D97-AF65-F5344CB8AC3E}">
        <p14:creationId xmlns:p14="http://schemas.microsoft.com/office/powerpoint/2010/main" val="210273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t>
            </a:r>
            <a:r>
              <a:rPr lang="zh-CN" altLang="en-US" dirty="0" smtClean="0"/>
              <a:t>借用公司年度主题</a:t>
            </a:r>
            <a:r>
              <a:rPr lang="en-US" altLang="zh-CN" dirty="0" smtClean="0"/>
              <a:t>building a better connected world, </a:t>
            </a:r>
            <a:r>
              <a:rPr lang="zh-CN" altLang="en-US" dirty="0" smtClean="0"/>
              <a:t>以国家宽带为开端实现这个愿景。</a:t>
            </a:r>
            <a:endParaRPr lang="en-US"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1</a:t>
            </a:fld>
            <a:endParaRPr lang="en-US"/>
          </a:p>
        </p:txBody>
      </p:sp>
    </p:spTree>
    <p:extLst>
      <p:ext uri="{BB962C8B-B14F-4D97-AF65-F5344CB8AC3E}">
        <p14:creationId xmlns:p14="http://schemas.microsoft.com/office/powerpoint/2010/main" val="329024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EABED84-F93D-4ABE-B7C1-B50F7A4FF68A}" type="slidenum">
              <a:rPr lang="zh-CN" altLang="en-US" smtClean="0"/>
              <a:pPr>
                <a:defRPr/>
              </a:pPr>
              <a:t>10</a:t>
            </a:fld>
            <a:endParaRPr lang="zh-CN" altLang="en-US"/>
          </a:p>
        </p:txBody>
      </p:sp>
    </p:spTree>
    <p:extLst>
      <p:ext uri="{BB962C8B-B14F-4D97-AF65-F5344CB8AC3E}">
        <p14:creationId xmlns:p14="http://schemas.microsoft.com/office/powerpoint/2010/main" val="140405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lgn="l"/>
            <a:r>
              <a:rPr lang="en-US" altLang="zh-CN" sz="1200" dirty="0" smtClean="0">
                <a:solidFill>
                  <a:schemeClr val="tx1"/>
                </a:solidFill>
                <a:latin typeface="Microsoft Himalaya" pitchFamily="2" charset="0"/>
                <a:ea typeface="Microsoft Himalaya" pitchFamily="2" charset="0"/>
                <a:cs typeface="Microsoft Himalaya" pitchFamily="2" charset="0"/>
              </a:rPr>
              <a:t>So, what kind of broadband technology should we choose?</a:t>
            </a:r>
            <a:endParaRPr lang="zh-CN" altLang="zh-CN" sz="1200" dirty="0" smtClean="0">
              <a:solidFill>
                <a:schemeClr val="tx1"/>
              </a:solidFill>
              <a:latin typeface="Microsoft Himalaya" pitchFamily="2" charset="0"/>
              <a:ea typeface="Microsoft Himalaya" pitchFamily="2" charset="0"/>
              <a:cs typeface="Microsoft Himalaya" pitchFamily="2" charset="0"/>
            </a:endParaRPr>
          </a:p>
          <a:p>
            <a:pPr algn="l"/>
            <a:r>
              <a:rPr lang="en-US" altLang="zh-CN" sz="1200" b="1" dirty="0" smtClean="0">
                <a:solidFill>
                  <a:schemeClr val="tx1"/>
                </a:solidFill>
                <a:effectLst>
                  <a:outerShdw blurRad="38100" dist="38100" dir="2700000" algn="tl">
                    <a:srgbClr val="000000">
                      <a:alpha val="43137"/>
                    </a:srgbClr>
                  </a:outerShdw>
                </a:effectLst>
                <a:latin typeface="Microsoft Himalaya" pitchFamily="2" charset="0"/>
                <a:ea typeface="Microsoft Himalaya" pitchFamily="2" charset="0"/>
                <a:cs typeface="Microsoft Himalaya" pitchFamily="2" charset="0"/>
              </a:rPr>
              <a:t>As the pipeline </a:t>
            </a:r>
            <a:r>
              <a:rPr lang="en-US" altLang="zh-CN" sz="1200" dirty="0" smtClean="0">
                <a:solidFill>
                  <a:schemeClr val="tx1"/>
                </a:solidFill>
                <a:latin typeface="Microsoft Himalaya" pitchFamily="2" charset="0"/>
                <a:ea typeface="Microsoft Himalaya" pitchFamily="2" charset="0"/>
                <a:cs typeface="Microsoft Himalaya" pitchFamily="2" charset="0"/>
              </a:rPr>
              <a:t>and engineering costs more than 70% of the total investment, to fully re-use the existing media resources is vital, for cost saving.</a:t>
            </a:r>
            <a:endParaRPr lang="zh-CN" altLang="zh-CN" sz="1200" dirty="0" smtClean="0">
              <a:solidFill>
                <a:schemeClr val="tx1"/>
              </a:solidFill>
              <a:latin typeface="Microsoft Himalaya" pitchFamily="2" charset="0"/>
              <a:ea typeface="Microsoft Himalaya" pitchFamily="2" charset="0"/>
              <a:cs typeface="Microsoft Himalaya" pitchFamily="2" charset="0"/>
            </a:endParaRPr>
          </a:p>
          <a:p>
            <a:pPr algn="l"/>
            <a:r>
              <a:rPr lang="en-US" altLang="zh-CN" sz="1200" b="1" dirty="0" smtClean="0">
                <a:solidFill>
                  <a:schemeClr val="tx1"/>
                </a:solidFill>
                <a:effectLst>
                  <a:outerShdw blurRad="38100" dist="38100" dir="2700000" algn="tl">
                    <a:srgbClr val="000000">
                      <a:alpha val="43137"/>
                    </a:srgbClr>
                  </a:outerShdw>
                </a:effectLst>
                <a:latin typeface="Microsoft Himalaya" pitchFamily="2" charset="0"/>
                <a:ea typeface="Microsoft Himalaya" pitchFamily="2" charset="0"/>
                <a:cs typeface="Microsoft Himalaya" pitchFamily="2" charset="0"/>
              </a:rPr>
              <a:t>Nowadays</a:t>
            </a:r>
            <a:r>
              <a:rPr lang="en-US" altLang="zh-CN" sz="1200" dirty="0" smtClean="0">
                <a:solidFill>
                  <a:schemeClr val="tx1"/>
                </a:solidFill>
                <a:latin typeface="Microsoft Himalaya" pitchFamily="2" charset="0"/>
                <a:ea typeface="Microsoft Himalaya" pitchFamily="2" charset="0"/>
                <a:cs typeface="Microsoft Himalaya" pitchFamily="2" charset="0"/>
              </a:rPr>
              <a:t>, you can achieve Gigabit-level of bandwidth through any kind of media, such as fiber, copper, cable, and Hybrid.</a:t>
            </a:r>
            <a:endParaRPr lang="zh-CN" altLang="zh-CN" sz="1200" dirty="0" smtClean="0">
              <a:solidFill>
                <a:schemeClr val="tx1"/>
              </a:solidFill>
              <a:latin typeface="Microsoft Himalaya" pitchFamily="2" charset="0"/>
              <a:ea typeface="Microsoft Himalaya" pitchFamily="2" charset="0"/>
              <a:cs typeface="Microsoft Himalaya" pitchFamily="2"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A34E96-3BF9-4719-B058-F28594638335}" type="slidenum">
              <a:rPr lang="en-US" altLang="zh-CN">
                <a:solidFill>
                  <a:srgbClr val="000000"/>
                </a:solidFill>
              </a:rPr>
              <a:pPr/>
              <a:t>11</a:t>
            </a:fld>
            <a:endParaRPr lang="en-US" altLang="zh-CN">
              <a:solidFill>
                <a:srgbClr val="000000"/>
              </a:solidFill>
            </a:endParaRPr>
          </a:p>
        </p:txBody>
      </p:sp>
    </p:spTree>
    <p:extLst>
      <p:ext uri="{BB962C8B-B14F-4D97-AF65-F5344CB8AC3E}">
        <p14:creationId xmlns:p14="http://schemas.microsoft.com/office/powerpoint/2010/main" val="175127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一种恰当，合适的投资方式将是成功的关键。国家宽带的部署离不开承接实体，这里以</a:t>
            </a:r>
            <a:r>
              <a:rPr lang="en-US" altLang="zh-CN" dirty="0" smtClean="0"/>
              <a:t>Arthur</a:t>
            </a:r>
            <a:r>
              <a:rPr lang="en-US" altLang="zh-CN" baseline="0" dirty="0" smtClean="0"/>
              <a:t> D. Little</a:t>
            </a:r>
            <a:r>
              <a:rPr lang="zh-CN" altLang="en-US" baseline="0" dirty="0" smtClean="0"/>
              <a:t>的咨询报告指出目前存在的</a:t>
            </a:r>
            <a:r>
              <a:rPr lang="en-US" altLang="zh-CN" baseline="0" dirty="0" smtClean="0"/>
              <a:t>5</a:t>
            </a:r>
            <a:r>
              <a:rPr lang="zh-CN" altLang="en-US" baseline="0" dirty="0" smtClean="0"/>
              <a:t>种国家宽带建设模式。</a:t>
            </a:r>
            <a:endParaRPr lang="en-US" altLang="zh-CN" baseline="0" dirty="0" smtClean="0"/>
          </a:p>
          <a:p>
            <a:r>
              <a:rPr lang="zh-CN" altLang="en-US" baseline="0" dirty="0" smtClean="0"/>
              <a:t>三维坐标图从</a:t>
            </a:r>
            <a:r>
              <a:rPr lang="en-US" altLang="zh-CN" baseline="0" dirty="0" smtClean="0"/>
              <a:t>performance, coverage, competition</a:t>
            </a:r>
            <a:r>
              <a:rPr lang="zh-CN" altLang="en-US" baseline="0" dirty="0" smtClean="0"/>
              <a:t>三个层面定位</a:t>
            </a:r>
            <a:r>
              <a:rPr lang="en-US" altLang="zh-CN" baseline="0" dirty="0" smtClean="0"/>
              <a:t>5</a:t>
            </a:r>
            <a:r>
              <a:rPr lang="zh-CN" altLang="en-US" baseline="0" dirty="0" smtClean="0"/>
              <a:t>种模式的利弊。</a:t>
            </a:r>
            <a:endParaRPr lang="en-US" altLang="zh-CN" baseline="0" dirty="0" smtClean="0"/>
          </a:p>
          <a:p>
            <a:r>
              <a:rPr lang="zh-CN" altLang="en-US" baseline="0" dirty="0" smtClean="0"/>
              <a:t>球体越大代表政府投入的资金越多，从体积上看，第</a:t>
            </a:r>
            <a:r>
              <a:rPr lang="en-US" altLang="zh-CN" baseline="0" dirty="0" smtClean="0"/>
              <a:t>1,5,4</a:t>
            </a:r>
            <a:r>
              <a:rPr lang="zh-CN" altLang="en-US" baseline="0" dirty="0" smtClean="0"/>
              <a:t>种最省钱。从</a:t>
            </a:r>
            <a:r>
              <a:rPr lang="en-US" altLang="zh-CN" baseline="0" dirty="0" err="1" smtClean="0"/>
              <a:t>peformance</a:t>
            </a:r>
            <a:r>
              <a:rPr lang="zh-CN" altLang="en-US" baseline="0" dirty="0" smtClean="0"/>
              <a:t>看，</a:t>
            </a:r>
            <a:r>
              <a:rPr lang="en-US" altLang="zh-CN" baseline="0" dirty="0" smtClean="0"/>
              <a:t>1</a:t>
            </a:r>
            <a:r>
              <a:rPr lang="zh-CN" altLang="en-US" baseline="0" dirty="0" smtClean="0"/>
              <a:t>和</a:t>
            </a:r>
            <a:r>
              <a:rPr lang="en-US" altLang="zh-CN" baseline="0" dirty="0" smtClean="0"/>
              <a:t>2</a:t>
            </a:r>
            <a:r>
              <a:rPr lang="zh-CN" altLang="en-US" baseline="0" dirty="0" smtClean="0"/>
              <a:t>最高效，从覆盖范围看第</a:t>
            </a:r>
            <a:r>
              <a:rPr lang="en-US" altLang="zh-CN" baseline="0" dirty="0" smtClean="0"/>
              <a:t>3</a:t>
            </a:r>
            <a:r>
              <a:rPr lang="zh-CN" altLang="en-US" baseline="0" dirty="0" smtClean="0"/>
              <a:t>种最有效，从开放竞争角度看第</a:t>
            </a:r>
            <a:r>
              <a:rPr lang="en-US" altLang="zh-CN" baseline="0" dirty="0" smtClean="0"/>
              <a:t>3,4</a:t>
            </a:r>
            <a:r>
              <a:rPr lang="zh-CN" altLang="en-US" baseline="0" dirty="0" smtClean="0"/>
              <a:t>最有效。但综合来看，第</a:t>
            </a:r>
            <a:r>
              <a:rPr lang="en-US" altLang="zh-CN" baseline="0" dirty="0" smtClean="0"/>
              <a:t>1,2</a:t>
            </a:r>
            <a:r>
              <a:rPr lang="zh-CN" altLang="en-US" baseline="0" dirty="0" smtClean="0"/>
              <a:t>种最均衡，无论是</a:t>
            </a:r>
            <a:r>
              <a:rPr lang="en-US" altLang="zh-CN" baseline="0" dirty="0" smtClean="0"/>
              <a:t>performance</a:t>
            </a:r>
            <a:r>
              <a:rPr lang="zh-CN" altLang="en-US" baseline="0" dirty="0" smtClean="0"/>
              <a:t>和</a:t>
            </a:r>
            <a:r>
              <a:rPr lang="en-US" altLang="zh-CN" baseline="0" dirty="0" smtClean="0"/>
              <a:t>coverage</a:t>
            </a:r>
            <a:r>
              <a:rPr lang="zh-CN" altLang="en-US" baseline="0" dirty="0" smtClean="0"/>
              <a:t>都处于领先，唯独开放竞争上需要更好的监管支撑。而第</a:t>
            </a:r>
            <a:r>
              <a:rPr lang="en-US" altLang="zh-CN" baseline="0" dirty="0" smtClean="0"/>
              <a:t>1,2</a:t>
            </a:r>
            <a:r>
              <a:rPr lang="zh-CN" altLang="en-US" baseline="0" dirty="0" smtClean="0"/>
              <a:t>种模式其实就是业界主推的</a:t>
            </a:r>
            <a:r>
              <a:rPr lang="en-US" altLang="zh-CN" baseline="0" dirty="0" smtClean="0"/>
              <a:t>PPP</a:t>
            </a:r>
            <a:r>
              <a:rPr lang="zh-CN" altLang="en-US" baseline="0" dirty="0" smtClean="0"/>
              <a:t>模式，其中第</a:t>
            </a:r>
            <a:r>
              <a:rPr lang="en-US" altLang="zh-CN" baseline="0" dirty="0" smtClean="0"/>
              <a:t>1</a:t>
            </a:r>
            <a:r>
              <a:rPr lang="zh-CN" altLang="en-US" baseline="0" dirty="0" smtClean="0"/>
              <a:t>种被众多国家选择的正是</a:t>
            </a:r>
            <a:r>
              <a:rPr lang="en-US" altLang="zh-CN" baseline="0" dirty="0" smtClean="0"/>
              <a:t>PPP+</a:t>
            </a:r>
            <a:r>
              <a:rPr lang="zh-CN" altLang="en-US" baseline="0" dirty="0" smtClean="0"/>
              <a:t>固网一牌的投资建设模式。</a:t>
            </a:r>
            <a:endParaRPr lang="en-US"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12</a:t>
            </a:fld>
            <a:endParaRPr lang="en-US"/>
          </a:p>
        </p:txBody>
      </p:sp>
    </p:spTree>
    <p:extLst>
      <p:ext uri="{BB962C8B-B14F-4D97-AF65-F5344CB8AC3E}">
        <p14:creationId xmlns:p14="http://schemas.microsoft.com/office/powerpoint/2010/main" val="252291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12" rtl="0" eaLnBrk="1" fontAlgn="auto" latinLnBrk="0" hangingPunct="1">
              <a:lnSpc>
                <a:spcPct val="100000"/>
              </a:lnSpc>
              <a:spcBef>
                <a:spcPts val="0"/>
              </a:spcBef>
              <a:spcAft>
                <a:spcPts val="0"/>
              </a:spcAft>
              <a:buClrTx/>
              <a:buSzTx/>
              <a:buFontTx/>
              <a:buNone/>
              <a:tabLst/>
              <a:defRPr/>
            </a:pPr>
            <a:r>
              <a:rPr lang="en-US" altLang="zh-CN" b="1" dirty="0" smtClean="0"/>
              <a:t>Polish watchdog eases broadband regulation in 76 municipalities</a:t>
            </a:r>
          </a:p>
          <a:p>
            <a:endParaRPr lang="en-US" altLang="zh-CN" dirty="0" smtClean="0"/>
          </a:p>
          <a:p>
            <a:r>
              <a:rPr lang="en-US" altLang="zh-CN" dirty="0" smtClean="0"/>
              <a:t>Poland’s Office of Electronic Communications (UKE) has decided to ease the regulation of wholesale broadband internet access services in 76 municipalities across the country as it says there is now sufficient competition in these markets. The watchdog conducted an analysis of the competitive situation in all 3,000 municipalities nationwide and found that in the vast majority of these the incumbent operator Orange </a:t>
            </a:r>
            <a:r>
              <a:rPr lang="en-US" altLang="zh-CN" dirty="0" err="1" smtClean="0"/>
              <a:t>Polska</a:t>
            </a:r>
            <a:r>
              <a:rPr lang="en-US" altLang="zh-CN" dirty="0" smtClean="0"/>
              <a:t> (formerly </a:t>
            </a:r>
            <a:r>
              <a:rPr lang="en-US" altLang="zh-CN" dirty="0" err="1" smtClean="0"/>
              <a:t>Telekomunikacja</a:t>
            </a:r>
            <a:r>
              <a:rPr lang="en-US" altLang="zh-CN" dirty="0" smtClean="0"/>
              <a:t> </a:t>
            </a:r>
            <a:r>
              <a:rPr lang="en-US" altLang="zh-CN" dirty="0" err="1" smtClean="0"/>
              <a:t>Polska</a:t>
            </a:r>
            <a:r>
              <a:rPr lang="en-US" altLang="zh-CN" dirty="0" smtClean="0"/>
              <a:t>) still retains a dominant position and will therefore be subject to ongoing regulation to help promote healthy competition.</a:t>
            </a:r>
          </a:p>
          <a:p>
            <a:r>
              <a:rPr lang="en-US" altLang="zh-CN" dirty="0" smtClean="0"/>
              <a:t>In the 76 de-regulated markets, however, UKE found that the internet sector had met four key conditions: Orange’s retail broadband market share was below 40%; the area had at least three active broadband internet service providers (ISPs); over 65% of premises had access to the infrastructure of at least three competing operators; more than 90% of premises had access to at least one broadband service. UKE says lifting the regulation on Orange will encourage the incumbent to increase investments in its broadband infrastructure. Poland was home to more than 5.6 million high speed internet subscribers at the end of June 2014, according to </a:t>
            </a:r>
            <a:r>
              <a:rPr lang="en-US" altLang="zh-CN" dirty="0" err="1" smtClean="0"/>
              <a:t>TeleGeography’s</a:t>
            </a:r>
            <a:r>
              <a:rPr lang="en-US" altLang="zh-CN" dirty="0" smtClean="0"/>
              <a:t> </a:t>
            </a:r>
            <a:r>
              <a:rPr lang="en-US" altLang="zh-CN" dirty="0" err="1" smtClean="0"/>
              <a:t>GlobalComms</a:t>
            </a:r>
            <a:r>
              <a:rPr lang="en-US" altLang="zh-CN" dirty="0" smtClean="0"/>
              <a:t> Database.</a:t>
            </a:r>
            <a:endParaRPr lang="en-US" altLang="zh-CN"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13</a:t>
            </a:fld>
            <a:endParaRPr lang="en-US"/>
          </a:p>
        </p:txBody>
      </p:sp>
    </p:spTree>
    <p:extLst>
      <p:ext uri="{BB962C8B-B14F-4D97-AF65-F5344CB8AC3E}">
        <p14:creationId xmlns:p14="http://schemas.microsoft.com/office/powerpoint/2010/main" val="252291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14</a:t>
            </a:fld>
            <a:endParaRPr lang="en-US"/>
          </a:p>
        </p:txBody>
      </p:sp>
    </p:spTree>
    <p:extLst>
      <p:ext uri="{BB962C8B-B14F-4D97-AF65-F5344CB8AC3E}">
        <p14:creationId xmlns:p14="http://schemas.microsoft.com/office/powerpoint/2010/main" val="252291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22671C7-EE31-4B03-8D54-8CA4FE3E686E}" type="slidenum">
              <a:rPr lang="zh-CN" altLang="en-US" smtClean="0"/>
              <a:pPr/>
              <a:t>15</a:t>
            </a:fld>
            <a:endParaRPr lang="zh-CN" altLang="en-US"/>
          </a:p>
        </p:txBody>
      </p:sp>
    </p:spTree>
    <p:extLst>
      <p:ext uri="{BB962C8B-B14F-4D97-AF65-F5344CB8AC3E}">
        <p14:creationId xmlns:p14="http://schemas.microsoft.com/office/powerpoint/2010/main" val="230277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趋势：</a:t>
            </a:r>
            <a:endParaRPr lang="en-US" altLang="zh-CN" dirty="0" smtClean="0"/>
          </a:p>
          <a:p>
            <a:r>
              <a:rPr lang="zh-CN" altLang="en-US" baseline="0" dirty="0" smtClean="0"/>
              <a:t>根据</a:t>
            </a:r>
            <a:r>
              <a:rPr lang="en-US" altLang="zh-CN" baseline="0" dirty="0" smtClean="0"/>
              <a:t>ITU2014</a:t>
            </a:r>
            <a:r>
              <a:rPr lang="zh-CN" altLang="en-US" baseline="0" dirty="0" smtClean="0"/>
              <a:t>年报显示，全球已有</a:t>
            </a:r>
            <a:r>
              <a:rPr lang="en-US" altLang="zh-CN" baseline="0" dirty="0" smtClean="0"/>
              <a:t>140</a:t>
            </a:r>
            <a:r>
              <a:rPr lang="zh-CN" altLang="en-US" baseline="0" dirty="0" smtClean="0"/>
              <a:t>个国家发布国家宽带计划，宽带已经成为国家发展战略的重要组成部分</a:t>
            </a:r>
            <a:endParaRPr lang="en-US" altLang="zh-CN" baseline="0" dirty="0" smtClean="0"/>
          </a:p>
          <a:p>
            <a:r>
              <a:rPr lang="zh-CN" altLang="en-US" baseline="0" dirty="0" smtClean="0"/>
              <a:t>在</a:t>
            </a:r>
            <a:r>
              <a:rPr lang="en-US" altLang="zh-CN" baseline="0" dirty="0" smtClean="0"/>
              <a:t>21</a:t>
            </a:r>
            <a:r>
              <a:rPr lang="zh-CN" altLang="en-US" baseline="0" dirty="0" smtClean="0"/>
              <a:t>世纪，无处不在的宽带将如水，电，交通一般对社会，经济发展至关重要，带宽将成为新能源中的</a:t>
            </a:r>
            <a:r>
              <a:rPr lang="en-US" altLang="zh-CN" baseline="0" dirty="0" smtClean="0"/>
              <a:t>”black gold”</a:t>
            </a:r>
          </a:p>
          <a:p>
            <a:endParaRPr lang="en-US" altLang="zh-CN" baseline="0" dirty="0" smtClean="0"/>
          </a:p>
          <a:p>
            <a:endParaRPr lang="en-US"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2</a:t>
            </a:fld>
            <a:endParaRPr lang="en-US"/>
          </a:p>
        </p:txBody>
      </p:sp>
    </p:spTree>
    <p:extLst>
      <p:ext uri="{BB962C8B-B14F-4D97-AF65-F5344CB8AC3E}">
        <p14:creationId xmlns:p14="http://schemas.microsoft.com/office/powerpoint/2010/main" val="404248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3</a:t>
            </a:fld>
            <a:endParaRPr lang="en-US"/>
          </a:p>
        </p:txBody>
      </p:sp>
    </p:spTree>
    <p:extLst>
      <p:ext uri="{BB962C8B-B14F-4D97-AF65-F5344CB8AC3E}">
        <p14:creationId xmlns:p14="http://schemas.microsoft.com/office/powerpoint/2010/main" val="404248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趋势：</a:t>
            </a:r>
            <a:endParaRPr lang="en-US" altLang="zh-CN" dirty="0" smtClean="0"/>
          </a:p>
          <a:p>
            <a:r>
              <a:rPr lang="zh-CN" altLang="en-US" baseline="0" dirty="0" smtClean="0"/>
              <a:t>根据</a:t>
            </a:r>
            <a:r>
              <a:rPr lang="en-US" altLang="zh-CN" baseline="0" dirty="0" smtClean="0"/>
              <a:t>ITU2014</a:t>
            </a:r>
            <a:r>
              <a:rPr lang="zh-CN" altLang="en-US" baseline="0" dirty="0" smtClean="0"/>
              <a:t>年报显示，全球已有</a:t>
            </a:r>
            <a:r>
              <a:rPr lang="en-US" altLang="zh-CN" baseline="0" dirty="0" smtClean="0"/>
              <a:t>140</a:t>
            </a:r>
            <a:r>
              <a:rPr lang="zh-CN" altLang="en-US" baseline="0" dirty="0" smtClean="0"/>
              <a:t>个国家发布国家宽带计划，宽带已经成为国家发展战略的重要组成部分</a:t>
            </a:r>
            <a:endParaRPr lang="en-US" altLang="zh-CN" baseline="0" dirty="0" smtClean="0"/>
          </a:p>
          <a:p>
            <a:r>
              <a:rPr lang="zh-CN" altLang="en-US" baseline="0" dirty="0" smtClean="0"/>
              <a:t>在</a:t>
            </a:r>
            <a:r>
              <a:rPr lang="en-US" altLang="zh-CN" baseline="0" dirty="0" smtClean="0"/>
              <a:t>21</a:t>
            </a:r>
            <a:r>
              <a:rPr lang="zh-CN" altLang="en-US" baseline="0" dirty="0" smtClean="0"/>
              <a:t>世纪，无处不在的宽带将如水，电，交通一般对社会，经济发展至关重要，带宽将成为新能源中的</a:t>
            </a:r>
            <a:r>
              <a:rPr lang="en-US" altLang="zh-CN" baseline="0" dirty="0" smtClean="0"/>
              <a:t>”black gold”</a:t>
            </a:r>
          </a:p>
          <a:p>
            <a:endParaRPr lang="en-US" altLang="zh-CN" baseline="0" dirty="0" smtClean="0"/>
          </a:p>
          <a:p>
            <a:endParaRPr lang="en-US"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4</a:t>
            </a:fld>
            <a:endParaRPr lang="en-US"/>
          </a:p>
        </p:txBody>
      </p:sp>
    </p:spTree>
    <p:extLst>
      <p:ext uri="{BB962C8B-B14F-4D97-AF65-F5344CB8AC3E}">
        <p14:creationId xmlns:p14="http://schemas.microsoft.com/office/powerpoint/2010/main" val="404248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价值：</a:t>
            </a:r>
            <a:endParaRPr lang="en-US" altLang="zh-CN" dirty="0" smtClean="0"/>
          </a:p>
          <a:p>
            <a:pPr marL="0" marR="0" indent="0" algn="l" defTabSz="914012" rtl="0" eaLnBrk="1" fontAlgn="auto" latinLnBrk="0" hangingPunct="1">
              <a:lnSpc>
                <a:spcPct val="100000"/>
              </a:lnSpc>
              <a:spcBef>
                <a:spcPts val="0"/>
              </a:spcBef>
              <a:spcAft>
                <a:spcPts val="0"/>
              </a:spcAft>
              <a:buClrTx/>
              <a:buSzTx/>
              <a:buFontTx/>
              <a:buNone/>
              <a:tabLst/>
              <a:defRPr/>
            </a:pPr>
            <a:r>
              <a:rPr lang="zh-CN" altLang="en-US" dirty="0" smtClean="0"/>
              <a:t>在通讯产业中，宽带相比固定语音，移动语音，互联网等技术对国家</a:t>
            </a:r>
            <a:r>
              <a:rPr lang="en-US" altLang="zh-CN" dirty="0" smtClean="0"/>
              <a:t>GDP</a:t>
            </a:r>
            <a:r>
              <a:rPr lang="zh-CN" altLang="en-US" dirty="0" smtClean="0"/>
              <a:t>的贡献更为突出。</a:t>
            </a:r>
            <a:endParaRPr lang="en-US" altLang="zh-CN" dirty="0" smtClean="0"/>
          </a:p>
          <a:p>
            <a:r>
              <a:rPr lang="zh-CN" altLang="en-US" dirty="0" smtClean="0"/>
              <a:t>每</a:t>
            </a:r>
            <a:r>
              <a:rPr lang="en-US" altLang="zh-CN" dirty="0" smtClean="0"/>
              <a:t>10%</a:t>
            </a:r>
            <a:r>
              <a:rPr lang="zh-CN" altLang="en-US" dirty="0" smtClean="0"/>
              <a:t>的宽带渗透率的提升将带动</a:t>
            </a:r>
            <a:r>
              <a:rPr lang="en-US" altLang="zh-CN" dirty="0" smtClean="0"/>
              <a:t>1.3%</a:t>
            </a:r>
            <a:r>
              <a:rPr lang="zh-CN" altLang="en-US" dirty="0" smtClean="0"/>
              <a:t>的国家</a:t>
            </a:r>
            <a:r>
              <a:rPr lang="en-US" altLang="zh-CN" dirty="0" smtClean="0"/>
              <a:t>GDP</a:t>
            </a:r>
            <a:r>
              <a:rPr lang="zh-CN" altLang="en-US" dirty="0" smtClean="0"/>
              <a:t>增长，并创造更多就业岗位，提升生产效率。</a:t>
            </a:r>
            <a:endParaRPr lang="en-US" altLang="zh-CN" dirty="0" smtClean="0"/>
          </a:p>
        </p:txBody>
      </p:sp>
      <p:sp>
        <p:nvSpPr>
          <p:cNvPr id="4" name="Slide Number Placeholder 3"/>
          <p:cNvSpPr>
            <a:spLocks noGrp="1"/>
          </p:cNvSpPr>
          <p:nvPr>
            <p:ph type="sldNum" sz="quarter" idx="10"/>
          </p:nvPr>
        </p:nvSpPr>
        <p:spPr/>
        <p:txBody>
          <a:bodyPr/>
          <a:lstStyle/>
          <a:p>
            <a:fld id="{3BAC5458-9D8F-496A-8CA9-D1357EC7E62C}" type="slidenum">
              <a:rPr lang="en-US" smtClean="0"/>
              <a:pPr/>
              <a:t>5</a:t>
            </a:fld>
            <a:endParaRPr lang="en-US"/>
          </a:p>
        </p:txBody>
      </p:sp>
    </p:spTree>
    <p:extLst>
      <p:ext uri="{BB962C8B-B14F-4D97-AF65-F5344CB8AC3E}">
        <p14:creationId xmlns:p14="http://schemas.microsoft.com/office/powerpoint/2010/main" val="259869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马来西亚案例</a:t>
            </a:r>
            <a:r>
              <a:rPr lang="en-US" altLang="zh-CN" dirty="0" smtClean="0"/>
              <a:t>:</a:t>
            </a:r>
          </a:p>
          <a:p>
            <a:pPr marL="0" marR="0" indent="0" algn="l" defTabSz="914012" rtl="0" eaLnBrk="1" fontAlgn="auto" latinLnBrk="0" hangingPunct="1">
              <a:lnSpc>
                <a:spcPct val="100000"/>
              </a:lnSpc>
              <a:spcBef>
                <a:spcPts val="0"/>
              </a:spcBef>
              <a:spcAft>
                <a:spcPts val="0"/>
              </a:spcAft>
              <a:buClrTx/>
              <a:buSzTx/>
              <a:buFontTx/>
              <a:buNone/>
              <a:tabLst/>
              <a:defRPr/>
            </a:pPr>
            <a:r>
              <a:rPr lang="zh-CN" altLang="en-US" dirty="0" smtClean="0"/>
              <a:t>为促使马来西亚向创新经济转型，引领马来西亚经济繁荣，</a:t>
            </a:r>
            <a:r>
              <a:rPr lang="en-US" altLang="zh-CN" dirty="0" smtClean="0"/>
              <a:t>2009</a:t>
            </a:r>
            <a:r>
              <a:rPr lang="zh-CN" altLang="en-US" dirty="0" smtClean="0"/>
              <a:t>年马来西亚总理（</a:t>
            </a:r>
            <a:r>
              <a:rPr lang="en-US" altLang="zh-CN" sz="1200" dirty="0" smtClean="0">
                <a:solidFill>
                  <a:schemeClr val="bg1"/>
                </a:solidFill>
                <a:latin typeface="Arial" pitchFamily="34" charset="0"/>
                <a:cs typeface="Arial" pitchFamily="34" charset="0"/>
                <a:sym typeface="Lucida Grande" charset="0"/>
              </a:rPr>
              <a:t>DATO’ SRI MOHD NAJIB TUN ABDUL RAZAK</a:t>
            </a:r>
            <a:r>
              <a:rPr lang="zh-CN" altLang="en-US" sz="1200" dirty="0" smtClean="0">
                <a:solidFill>
                  <a:schemeClr val="bg1"/>
                </a:solidFill>
                <a:latin typeface="Arial" pitchFamily="34" charset="0"/>
                <a:cs typeface="Arial" pitchFamily="34" charset="0"/>
                <a:sym typeface="Lucida Grande" charset="0"/>
              </a:rPr>
              <a:t>）发布了国家宽带计划</a:t>
            </a:r>
            <a:endParaRPr lang="en-US" altLang="zh-CN" sz="1200" dirty="0" smtClean="0">
              <a:solidFill>
                <a:schemeClr val="bg1"/>
              </a:solidFill>
              <a:latin typeface="Arial" pitchFamily="34" charset="0"/>
              <a:cs typeface="Arial" pitchFamily="34" charset="0"/>
              <a:sym typeface="Lucida Grande" charset="0"/>
            </a:endParaRPr>
          </a:p>
          <a:p>
            <a:pPr marL="0" marR="0" indent="0" algn="l" defTabSz="914012" rtl="0" eaLnBrk="1" fontAlgn="auto" latinLnBrk="0" hangingPunct="1">
              <a:lnSpc>
                <a:spcPct val="100000"/>
              </a:lnSpc>
              <a:spcBef>
                <a:spcPts val="0"/>
              </a:spcBef>
              <a:spcAft>
                <a:spcPts val="0"/>
              </a:spcAft>
              <a:buClrTx/>
              <a:buSzTx/>
              <a:buFontTx/>
              <a:buNone/>
              <a:tabLst/>
              <a:defRPr/>
            </a:pPr>
            <a:r>
              <a:rPr lang="zh-CN" altLang="en-US" sz="1200" dirty="0" smtClean="0">
                <a:solidFill>
                  <a:schemeClr val="bg1"/>
                </a:solidFill>
                <a:latin typeface="Arial" pitchFamily="34" charset="0"/>
                <a:cs typeface="Arial" pitchFamily="34" charset="0"/>
                <a:sym typeface="Lucida Grande" charset="0"/>
              </a:rPr>
              <a:t>该计划从基础设施建设与需求激发两方面同时着手，仅仅</a:t>
            </a:r>
            <a:r>
              <a:rPr lang="en-US" altLang="zh-CN" sz="1200" dirty="0" smtClean="0">
                <a:solidFill>
                  <a:schemeClr val="bg1"/>
                </a:solidFill>
                <a:latin typeface="Arial" pitchFamily="34" charset="0"/>
                <a:cs typeface="Arial" pitchFamily="34" charset="0"/>
                <a:sym typeface="Lucida Grande" charset="0"/>
              </a:rPr>
              <a:t>4</a:t>
            </a:r>
            <a:r>
              <a:rPr lang="zh-CN" altLang="en-US" sz="1200" dirty="0" smtClean="0">
                <a:solidFill>
                  <a:schemeClr val="bg1"/>
                </a:solidFill>
                <a:latin typeface="Arial" pitchFamily="34" charset="0"/>
                <a:cs typeface="Arial" pitchFamily="34" charset="0"/>
                <a:sym typeface="Lucida Grande" charset="0"/>
              </a:rPr>
              <a:t>年时间，全国互联网渗透率提升</a:t>
            </a:r>
            <a:r>
              <a:rPr lang="en-US" altLang="zh-CN" sz="1200" dirty="0" smtClean="0">
                <a:solidFill>
                  <a:schemeClr val="bg1"/>
                </a:solidFill>
                <a:latin typeface="Arial" pitchFamily="34" charset="0"/>
                <a:cs typeface="Arial" pitchFamily="34" charset="0"/>
                <a:sym typeface="Lucida Grande" charset="0"/>
              </a:rPr>
              <a:t>35</a:t>
            </a:r>
            <a:r>
              <a:rPr lang="zh-CN" altLang="en-US" sz="1200" dirty="0" smtClean="0">
                <a:solidFill>
                  <a:schemeClr val="bg1"/>
                </a:solidFill>
                <a:latin typeface="Arial" pitchFamily="34" charset="0"/>
                <a:cs typeface="Arial" pitchFamily="34" charset="0"/>
                <a:sym typeface="Lucida Grande" charset="0"/>
              </a:rPr>
              <a:t>个百分点，使在世界金融危机中受影响的马来西亚经济得以快速恢复</a:t>
            </a:r>
            <a:r>
              <a:rPr lang="en-US" altLang="zh-CN" sz="1200" dirty="0" smtClean="0">
                <a:solidFill>
                  <a:schemeClr val="bg1"/>
                </a:solidFill>
                <a:latin typeface="Arial" pitchFamily="34" charset="0"/>
                <a:cs typeface="Arial" pitchFamily="34" charset="0"/>
                <a:sym typeface="Lucida Grande" charset="0"/>
              </a:rPr>
              <a:t>/</a:t>
            </a:r>
            <a:r>
              <a:rPr lang="zh-CN" altLang="en-US" sz="1200" dirty="0" smtClean="0">
                <a:solidFill>
                  <a:schemeClr val="bg1"/>
                </a:solidFill>
                <a:latin typeface="Arial" pitchFamily="34" charset="0"/>
                <a:cs typeface="Arial" pitchFamily="34" charset="0"/>
                <a:sym typeface="Lucida Grande" charset="0"/>
              </a:rPr>
              <a:t>增长。</a:t>
            </a:r>
            <a:endParaRPr lang="en-US" altLang="zh-CN" sz="1200" dirty="0" smtClean="0">
              <a:solidFill>
                <a:schemeClr val="bg1"/>
              </a:solidFill>
              <a:latin typeface="Arial" pitchFamily="34" charset="0"/>
              <a:cs typeface="Arial" pitchFamily="34" charset="0"/>
              <a:sym typeface="Lucida Grande" charset="0"/>
            </a:endParaRPr>
          </a:p>
          <a:p>
            <a:endParaRPr lang="zh-CN" altLang="en-US" dirty="0"/>
          </a:p>
        </p:txBody>
      </p:sp>
      <p:sp>
        <p:nvSpPr>
          <p:cNvPr id="4" name="灯片编号占位符 3"/>
          <p:cNvSpPr>
            <a:spLocks noGrp="1"/>
          </p:cNvSpPr>
          <p:nvPr>
            <p:ph type="sldNum" sz="quarter" idx="10"/>
          </p:nvPr>
        </p:nvSpPr>
        <p:spPr/>
        <p:txBody>
          <a:bodyPr/>
          <a:lstStyle/>
          <a:p>
            <a:fld id="{3BAC5458-9D8F-496A-8CA9-D1357EC7E62C}" type="slidenum">
              <a:rPr lang="en-US" smtClean="0"/>
              <a:pPr/>
              <a:t>6</a:t>
            </a:fld>
            <a:endParaRPr lang="en-US"/>
          </a:p>
        </p:txBody>
      </p:sp>
    </p:spTree>
    <p:extLst>
      <p:ext uri="{BB962C8B-B14F-4D97-AF65-F5344CB8AC3E}">
        <p14:creationId xmlns:p14="http://schemas.microsoft.com/office/powerpoint/2010/main" val="14460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宽带中国战略实施后中国电信产业快速发展，对整个经济社会形成支撑。</a:t>
            </a:r>
            <a:r>
              <a:rPr lang="en-US" altLang="zh-CN" dirty="0" smtClean="0"/>
              <a:t>3.38</a:t>
            </a:r>
            <a:r>
              <a:rPr lang="zh-CN" altLang="en-US" dirty="0" smtClean="0"/>
              <a:t>倍投资回报，是指</a:t>
            </a:r>
            <a:r>
              <a:rPr lang="en-US" altLang="zh-CN" smtClean="0"/>
              <a:t>ICT</a:t>
            </a:r>
            <a:r>
              <a:rPr lang="zh-CN" altLang="en-US" smtClean="0"/>
              <a:t>相</a:t>
            </a:r>
            <a:r>
              <a:rPr lang="zh-CN" altLang="en-US" dirty="0" smtClean="0"/>
              <a:t>应投资获得比传统产业投资更高的收益回报</a:t>
            </a:r>
            <a:endParaRPr lang="zh-CN" altLang="en-US" dirty="0"/>
          </a:p>
        </p:txBody>
      </p:sp>
      <p:sp>
        <p:nvSpPr>
          <p:cNvPr id="4" name="灯片编号占位符 3"/>
          <p:cNvSpPr>
            <a:spLocks noGrp="1"/>
          </p:cNvSpPr>
          <p:nvPr>
            <p:ph type="sldNum" sz="quarter" idx="10"/>
          </p:nvPr>
        </p:nvSpPr>
        <p:spPr/>
        <p:txBody>
          <a:bodyPr/>
          <a:lstStyle/>
          <a:p>
            <a:fld id="{3BAC5458-9D8F-496A-8CA9-D1357EC7E62C}" type="slidenum">
              <a:rPr lang="en-US" smtClean="0"/>
              <a:pPr/>
              <a:t>7</a:t>
            </a:fld>
            <a:endParaRPr lang="en-US"/>
          </a:p>
        </p:txBody>
      </p:sp>
    </p:spTree>
    <p:extLst>
      <p:ext uri="{BB962C8B-B14F-4D97-AF65-F5344CB8AC3E}">
        <p14:creationId xmlns:p14="http://schemas.microsoft.com/office/powerpoint/2010/main" val="14460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趋势：</a:t>
            </a:r>
            <a:endParaRPr lang="en-US" altLang="zh-CN" dirty="0" smtClean="0"/>
          </a:p>
          <a:p>
            <a:r>
              <a:rPr lang="zh-CN" altLang="en-US" baseline="0" dirty="0" smtClean="0"/>
              <a:t>根据</a:t>
            </a:r>
            <a:r>
              <a:rPr lang="en-US" altLang="zh-CN" baseline="0" dirty="0" smtClean="0"/>
              <a:t>ITU2014</a:t>
            </a:r>
            <a:r>
              <a:rPr lang="zh-CN" altLang="en-US" baseline="0" dirty="0" smtClean="0"/>
              <a:t>年报显示，全球已有</a:t>
            </a:r>
            <a:r>
              <a:rPr lang="en-US" altLang="zh-CN" baseline="0" dirty="0" smtClean="0"/>
              <a:t>140</a:t>
            </a:r>
            <a:r>
              <a:rPr lang="zh-CN" altLang="en-US" baseline="0" dirty="0" smtClean="0"/>
              <a:t>个国家发布国家宽带计划，宽带已经成为国家发展战略的重要组成部分</a:t>
            </a:r>
            <a:endParaRPr lang="en-US" altLang="zh-CN" baseline="0" dirty="0" smtClean="0"/>
          </a:p>
          <a:p>
            <a:r>
              <a:rPr lang="zh-CN" altLang="en-US" baseline="0" dirty="0" smtClean="0"/>
              <a:t>在</a:t>
            </a:r>
            <a:r>
              <a:rPr lang="en-US" altLang="zh-CN" baseline="0" dirty="0" smtClean="0"/>
              <a:t>21</a:t>
            </a:r>
            <a:r>
              <a:rPr lang="zh-CN" altLang="en-US" baseline="0" dirty="0" smtClean="0"/>
              <a:t>世纪，无处不在的宽带将如水，电，交通一般对社会，经济发展至关重要，带宽将成为新能源中的</a:t>
            </a:r>
            <a:r>
              <a:rPr lang="en-US" altLang="zh-CN" baseline="0" dirty="0" smtClean="0"/>
              <a:t>”black gold”</a:t>
            </a:r>
          </a:p>
          <a:p>
            <a:endParaRPr lang="en-US" altLang="zh-CN" baseline="0" dirty="0" smtClean="0"/>
          </a:p>
          <a:p>
            <a:endParaRPr lang="en-US" dirty="0"/>
          </a:p>
        </p:txBody>
      </p:sp>
      <p:sp>
        <p:nvSpPr>
          <p:cNvPr id="4" name="Slide Number Placeholder 3"/>
          <p:cNvSpPr>
            <a:spLocks noGrp="1"/>
          </p:cNvSpPr>
          <p:nvPr>
            <p:ph type="sldNum" sz="quarter" idx="10"/>
          </p:nvPr>
        </p:nvSpPr>
        <p:spPr/>
        <p:txBody>
          <a:bodyPr/>
          <a:lstStyle/>
          <a:p>
            <a:fld id="{3BAC5458-9D8F-496A-8CA9-D1357EC7E62C}" type="slidenum">
              <a:rPr lang="en-US" smtClean="0"/>
              <a:pPr/>
              <a:t>8</a:t>
            </a:fld>
            <a:endParaRPr lang="en-US"/>
          </a:p>
        </p:txBody>
      </p:sp>
    </p:spTree>
    <p:extLst>
      <p:ext uri="{BB962C8B-B14F-4D97-AF65-F5344CB8AC3E}">
        <p14:creationId xmlns:p14="http://schemas.microsoft.com/office/powerpoint/2010/main" val="404248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BAC5458-9D8F-496A-8CA9-D1357EC7E62C}" type="slidenum">
              <a:rPr lang="en-US" smtClean="0"/>
              <a:pPr/>
              <a:t>9</a:t>
            </a:fld>
            <a:endParaRPr lang="en-US"/>
          </a:p>
        </p:txBody>
      </p:sp>
    </p:spTree>
    <p:extLst>
      <p:ext uri="{BB962C8B-B14F-4D97-AF65-F5344CB8AC3E}">
        <p14:creationId xmlns:p14="http://schemas.microsoft.com/office/powerpoint/2010/main" val="390110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1483" y="1228306"/>
            <a:ext cx="6480000" cy="2520000"/>
          </a:xfrm>
        </p:spPr>
        <p:txBody>
          <a:bodyPr>
            <a:noAutofit/>
          </a:bodyPr>
          <a:lstStyle>
            <a:lvl1pPr algn="l">
              <a:defRPr sz="4800" b="1" baseline="0">
                <a:solidFill>
                  <a:schemeClr val="bg1"/>
                </a:solidFill>
                <a:latin typeface="+mj-lt"/>
                <a:ea typeface="+mj-ea"/>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431483" y="3759354"/>
            <a:ext cx="4320000" cy="1080000"/>
          </a:xfrm>
        </p:spPr>
        <p:txBody>
          <a:bodyPr>
            <a:noAutofit/>
          </a:bodyPr>
          <a:lstStyle>
            <a:lvl1pPr marL="0" indent="0" algn="l">
              <a:buNone/>
              <a:defRPr sz="2400">
                <a:solidFill>
                  <a:schemeClr val="bg1"/>
                </a:solidFill>
                <a:latin typeface="+mj-lt"/>
                <a:ea typeface="+mj-ea"/>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919"/>
            <a:ext cx="10365899" cy="1470365"/>
          </a:xfrm>
          <a:prstGeom prst="rect">
            <a:avLst/>
          </a:prstGeom>
        </p:spPr>
        <p:txBody>
          <a:bodyPr lIns="45729" tIns="22865" rIns="45729" bIns="22865"/>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7100"/>
            <a:ext cx="8536623" cy="1753006"/>
          </a:xfrm>
          <a:prstGeom prst="rect">
            <a:avLst/>
          </a:prstGeom>
        </p:spPr>
        <p:txBody>
          <a:bodyPr lIns="45729" tIns="22865" rIns="45729" bIns="22865"/>
          <a:lstStyle>
            <a:lvl1pPr marL="0" indent="0" algn="ctr">
              <a:buNone/>
              <a:defRPr/>
            </a:lvl1pPr>
            <a:lvl2pPr marL="228646" indent="0" algn="ctr">
              <a:buNone/>
              <a:defRPr/>
            </a:lvl2pPr>
            <a:lvl3pPr marL="457291" indent="0" algn="ctr">
              <a:buNone/>
              <a:defRPr/>
            </a:lvl3pPr>
            <a:lvl4pPr marL="685937" indent="0" algn="ctr">
              <a:buNone/>
              <a:defRPr/>
            </a:lvl4pPr>
            <a:lvl5pPr marL="914583" indent="0" algn="ctr">
              <a:buNone/>
              <a:defRPr/>
            </a:lvl5pPr>
            <a:lvl6pPr marL="1143229" indent="0" algn="ctr">
              <a:buNone/>
              <a:defRPr/>
            </a:lvl6pPr>
            <a:lvl7pPr marL="1371874" indent="0" algn="ctr">
              <a:buNone/>
              <a:defRPr/>
            </a:lvl7pPr>
            <a:lvl8pPr marL="1600520" indent="0" algn="ctr">
              <a:buNone/>
              <a:defRPr/>
            </a:lvl8pPr>
            <a:lvl9pPr marL="1829166"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1"/>
            <a:ext cx="10975658" cy="1143265"/>
          </a:xfrm>
          <a:prstGeom prst="rect">
            <a:avLst/>
          </a:prstGeom>
        </p:spPr>
        <p:txBody>
          <a:bodyPr lIns="45729" tIns="22865" rIns="45729" bIns="22865"/>
          <a:lstStyle/>
          <a:p>
            <a:r>
              <a:rPr lang="zh-CN" altLang="en-US" smtClean="0"/>
              <a:t>单击此处编辑母版标题样式</a:t>
            </a:r>
            <a:endParaRPr lang="zh-CN" altLang="en-US"/>
          </a:p>
        </p:txBody>
      </p:sp>
      <p:sp>
        <p:nvSpPr>
          <p:cNvPr id="3" name="内容占位符 2"/>
          <p:cNvSpPr>
            <a:spLocks noGrp="1"/>
          </p:cNvSpPr>
          <p:nvPr>
            <p:ph idx="1"/>
          </p:nvPr>
        </p:nvSpPr>
        <p:spPr>
          <a:xfrm>
            <a:off x="609759" y="1600571"/>
            <a:ext cx="10975658" cy="4527011"/>
          </a:xfrm>
          <a:prstGeom prst="rect">
            <a:avLst/>
          </a:prstGeom>
        </p:spPr>
        <p:txBody>
          <a:bodyPr lIns="45729" tIns="22865" rIns="45729" bIns="2286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70" y="4407921"/>
            <a:ext cx="10365899" cy="1362390"/>
          </a:xfrm>
          <a:prstGeom prst="rect">
            <a:avLst/>
          </a:prstGeom>
        </p:spPr>
        <p:txBody>
          <a:bodyPr lIns="45729" tIns="22865" rIns="45729" bIns="22865" anchor="t"/>
          <a:lstStyle>
            <a:lvl1pPr algn="l">
              <a:defRPr sz="2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70" y="2907386"/>
            <a:ext cx="10365899" cy="1500535"/>
          </a:xfrm>
          <a:prstGeom prst="rect">
            <a:avLst/>
          </a:prstGeom>
        </p:spPr>
        <p:txBody>
          <a:bodyPr lIns="45729" tIns="22865" rIns="45729" bIns="22865" anchor="b"/>
          <a:lstStyle>
            <a:lvl1pPr marL="0" indent="0">
              <a:buNone/>
              <a:defRPr sz="1000"/>
            </a:lvl1pPr>
            <a:lvl2pPr marL="228646" indent="0">
              <a:buNone/>
              <a:defRPr sz="900"/>
            </a:lvl2pPr>
            <a:lvl3pPr marL="457291" indent="0">
              <a:buNone/>
              <a:defRPr sz="800"/>
            </a:lvl3pPr>
            <a:lvl4pPr marL="685937" indent="0">
              <a:buNone/>
              <a:defRPr sz="700"/>
            </a:lvl4pPr>
            <a:lvl5pPr marL="914583" indent="0">
              <a:buNone/>
              <a:defRPr sz="700"/>
            </a:lvl5pPr>
            <a:lvl6pPr marL="1143229" indent="0">
              <a:buNone/>
              <a:defRPr sz="700"/>
            </a:lvl6pPr>
            <a:lvl7pPr marL="1371874" indent="0">
              <a:buNone/>
              <a:defRPr sz="700"/>
            </a:lvl7pPr>
            <a:lvl8pPr marL="1600520" indent="0">
              <a:buNone/>
              <a:defRPr sz="700"/>
            </a:lvl8pPr>
            <a:lvl9pPr marL="1829166" indent="0">
              <a:buNone/>
              <a:defRPr sz="700"/>
            </a:lvl9pPr>
          </a:lstStyle>
          <a:p>
            <a:pPr lvl="0"/>
            <a:r>
              <a:rPr lang="zh-CN" altLang="en-US" smtClean="0"/>
              <a:t>单击此处编辑母版文本样式</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1"/>
            <a:ext cx="10975658" cy="1143265"/>
          </a:xfrm>
          <a:prstGeom prst="rect">
            <a:avLst/>
          </a:prstGeom>
        </p:spPr>
        <p:txBody>
          <a:bodyPr lIns="45729" tIns="22865" rIns="45729" bIns="22865"/>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71"/>
            <a:ext cx="5449719" cy="4527011"/>
          </a:xfrm>
          <a:prstGeom prst="rect">
            <a:avLst/>
          </a:prstGeom>
        </p:spPr>
        <p:txBody>
          <a:bodyPr lIns="45729" tIns="22865" rIns="45729" bIns="22865"/>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35697" y="1600571"/>
            <a:ext cx="5449719" cy="4527011"/>
          </a:xfrm>
          <a:prstGeom prst="rect">
            <a:avLst/>
          </a:prstGeom>
        </p:spPr>
        <p:txBody>
          <a:bodyPr lIns="45729" tIns="22865" rIns="45729" bIns="22865"/>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1"/>
            <a:ext cx="10975658" cy="1143265"/>
          </a:xfrm>
          <a:prstGeom prst="rect">
            <a:avLst/>
          </a:prstGeom>
        </p:spPr>
        <p:txBody>
          <a:bodyPr lIns="45729" tIns="22865" rIns="45729" bIns="22865"/>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8"/>
            <a:ext cx="5388584" cy="639911"/>
          </a:xfrm>
          <a:prstGeom prst="rect">
            <a:avLst/>
          </a:prstGeom>
        </p:spPr>
        <p:txBody>
          <a:bodyPr lIns="45729" tIns="22865" rIns="45729" bIns="22865" anchor="b"/>
          <a:lstStyle>
            <a:lvl1pPr marL="0" indent="0">
              <a:buNone/>
              <a:defRPr sz="1200" b="1"/>
            </a:lvl1pPr>
            <a:lvl2pPr marL="228646" indent="0">
              <a:buNone/>
              <a:defRPr sz="1000" b="1"/>
            </a:lvl2pPr>
            <a:lvl3pPr marL="457291" indent="0">
              <a:buNone/>
              <a:defRPr sz="900" b="1"/>
            </a:lvl3pPr>
            <a:lvl4pPr marL="685937" indent="0">
              <a:buNone/>
              <a:defRPr sz="800" b="1"/>
            </a:lvl4pPr>
            <a:lvl5pPr marL="914583" indent="0">
              <a:buNone/>
              <a:defRPr sz="800" b="1"/>
            </a:lvl5pPr>
            <a:lvl6pPr marL="1143229" indent="0">
              <a:buNone/>
              <a:defRPr sz="800" b="1"/>
            </a:lvl6pPr>
            <a:lvl7pPr marL="1371874" indent="0">
              <a:buNone/>
              <a:defRPr sz="800" b="1"/>
            </a:lvl7pPr>
            <a:lvl8pPr marL="1600520" indent="0">
              <a:buNone/>
              <a:defRPr sz="800" b="1"/>
            </a:lvl8pPr>
            <a:lvl9pPr marL="1829166" indent="0">
              <a:buNone/>
              <a:defRPr sz="8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5379"/>
            <a:ext cx="5388584" cy="3952202"/>
          </a:xfrm>
          <a:prstGeom prst="rect">
            <a:avLst/>
          </a:prstGeom>
        </p:spPr>
        <p:txBody>
          <a:bodyPr lIns="45729" tIns="22865" rIns="45729" bIns="22865"/>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5245" y="1535468"/>
            <a:ext cx="5390172" cy="639911"/>
          </a:xfrm>
          <a:prstGeom prst="rect">
            <a:avLst/>
          </a:prstGeom>
        </p:spPr>
        <p:txBody>
          <a:bodyPr lIns="45729" tIns="22865" rIns="45729" bIns="22865" anchor="b"/>
          <a:lstStyle>
            <a:lvl1pPr marL="0" indent="0">
              <a:buNone/>
              <a:defRPr sz="1200" b="1"/>
            </a:lvl1pPr>
            <a:lvl2pPr marL="228646" indent="0">
              <a:buNone/>
              <a:defRPr sz="1000" b="1"/>
            </a:lvl2pPr>
            <a:lvl3pPr marL="457291" indent="0">
              <a:buNone/>
              <a:defRPr sz="900" b="1"/>
            </a:lvl3pPr>
            <a:lvl4pPr marL="685937" indent="0">
              <a:buNone/>
              <a:defRPr sz="800" b="1"/>
            </a:lvl4pPr>
            <a:lvl5pPr marL="914583" indent="0">
              <a:buNone/>
              <a:defRPr sz="800" b="1"/>
            </a:lvl5pPr>
            <a:lvl6pPr marL="1143229" indent="0">
              <a:buNone/>
              <a:defRPr sz="800" b="1"/>
            </a:lvl6pPr>
            <a:lvl7pPr marL="1371874" indent="0">
              <a:buNone/>
              <a:defRPr sz="800" b="1"/>
            </a:lvl7pPr>
            <a:lvl8pPr marL="1600520" indent="0">
              <a:buNone/>
              <a:defRPr sz="800" b="1"/>
            </a:lvl8pPr>
            <a:lvl9pPr marL="1829166" indent="0">
              <a:buNone/>
              <a:defRPr sz="800" b="1"/>
            </a:lvl9pPr>
          </a:lstStyle>
          <a:p>
            <a:pPr lvl="0"/>
            <a:r>
              <a:rPr lang="zh-CN" altLang="en-US" smtClean="0"/>
              <a:t>单击此处编辑母版文本样式</a:t>
            </a:r>
          </a:p>
        </p:txBody>
      </p:sp>
      <p:sp>
        <p:nvSpPr>
          <p:cNvPr id="6" name="内容占位符 5"/>
          <p:cNvSpPr>
            <a:spLocks noGrp="1"/>
          </p:cNvSpPr>
          <p:nvPr>
            <p:ph sz="quarter" idx="4"/>
          </p:nvPr>
        </p:nvSpPr>
        <p:spPr>
          <a:xfrm>
            <a:off x="6195245" y="2175379"/>
            <a:ext cx="5390172" cy="3952202"/>
          </a:xfrm>
          <a:prstGeom prst="rect">
            <a:avLst/>
          </a:prstGeom>
        </p:spPr>
        <p:txBody>
          <a:bodyPr lIns="45729" tIns="22865" rIns="45729" bIns="22865"/>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1"/>
            <a:ext cx="10975658" cy="1143265"/>
          </a:xfrm>
          <a:prstGeom prst="rect">
            <a:avLst/>
          </a:prstGeom>
        </p:spPr>
        <p:txBody>
          <a:bodyPr lIns="45729" tIns="22865" rIns="45729" bIns="22865"/>
          <a:lstStyle/>
          <a:p>
            <a:r>
              <a:rPr lang="zh-CN" altLang="en-US" smtClean="0"/>
              <a:t>单击此处编辑母版标题样式</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113"/>
            <a:ext cx="4011863" cy="1162319"/>
          </a:xfrm>
          <a:prstGeom prst="rect">
            <a:avLst/>
          </a:prstGeom>
        </p:spPr>
        <p:txBody>
          <a:bodyPr lIns="45729" tIns="22865" rIns="45729" bIns="22865" anchor="b"/>
          <a:lstStyle>
            <a:lvl1pPr algn="l">
              <a:defRPr sz="1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710" y="273113"/>
            <a:ext cx="6817706" cy="5854468"/>
          </a:xfrm>
          <a:prstGeom prst="rect">
            <a:avLst/>
          </a:prstGeom>
        </p:spPr>
        <p:txBody>
          <a:bodyPr lIns="45729" tIns="22865" rIns="45729" bIns="22865"/>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432"/>
            <a:ext cx="4011863" cy="4692149"/>
          </a:xfrm>
          <a:prstGeom prst="rect">
            <a:avLst/>
          </a:prstGeom>
        </p:spPr>
        <p:txBody>
          <a:bodyPr lIns="45729" tIns="22865" rIns="45729" bIns="22865"/>
          <a:lstStyle>
            <a:lvl1pPr marL="0" indent="0">
              <a:buNone/>
              <a:defRPr sz="700"/>
            </a:lvl1pPr>
            <a:lvl2pPr marL="228646" indent="0">
              <a:buNone/>
              <a:defRPr sz="600"/>
            </a:lvl2pPr>
            <a:lvl3pPr marL="457291" indent="0">
              <a:buNone/>
              <a:defRPr sz="500"/>
            </a:lvl3pPr>
            <a:lvl4pPr marL="685937" indent="0">
              <a:buNone/>
              <a:defRPr sz="500"/>
            </a:lvl4pPr>
            <a:lvl5pPr marL="914583" indent="0">
              <a:buNone/>
              <a:defRPr sz="500"/>
            </a:lvl5pPr>
            <a:lvl6pPr marL="1143229" indent="0">
              <a:buNone/>
              <a:defRPr sz="500"/>
            </a:lvl6pPr>
            <a:lvl7pPr marL="1371874" indent="0">
              <a:buNone/>
              <a:defRPr sz="500"/>
            </a:lvl7pPr>
            <a:lvl8pPr marL="1600520" indent="0">
              <a:buNone/>
              <a:defRPr sz="500"/>
            </a:lvl8pPr>
            <a:lvl9pPr marL="1829166" indent="0">
              <a:buNone/>
              <a:defRPr sz="500"/>
            </a:lvl9pPr>
          </a:lstStyle>
          <a:p>
            <a:pPr lvl="0"/>
            <a:r>
              <a:rPr lang="zh-CN" altLang="en-US" smtClean="0"/>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604" y="4801712"/>
            <a:ext cx="7317105" cy="566869"/>
          </a:xfrm>
          <a:prstGeom prst="rect">
            <a:avLst/>
          </a:prstGeom>
        </p:spPr>
        <p:txBody>
          <a:bodyPr lIns="45729" tIns="22865" rIns="45729" bIns="22865" anchor="b"/>
          <a:lstStyle>
            <a:lvl1pPr algn="l">
              <a:defRPr sz="1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604" y="612917"/>
            <a:ext cx="7317105" cy="4115753"/>
          </a:xfrm>
          <a:prstGeom prst="rect">
            <a:avLst/>
          </a:prstGeom>
        </p:spPr>
        <p:txBody>
          <a:bodyPr lIns="45729" tIns="22865" rIns="45729" bIns="22865"/>
          <a:lstStyle>
            <a:lvl1pPr marL="0" indent="0">
              <a:buNone/>
              <a:defRPr sz="1600"/>
            </a:lvl1pPr>
            <a:lvl2pPr marL="228646" indent="0">
              <a:buNone/>
              <a:defRPr sz="1400"/>
            </a:lvl2pPr>
            <a:lvl3pPr marL="457291" indent="0">
              <a:buNone/>
              <a:defRPr sz="1200"/>
            </a:lvl3pPr>
            <a:lvl4pPr marL="685937" indent="0">
              <a:buNone/>
              <a:defRPr sz="1000"/>
            </a:lvl4pPr>
            <a:lvl5pPr marL="914583" indent="0">
              <a:buNone/>
              <a:defRPr sz="1000"/>
            </a:lvl5pPr>
            <a:lvl6pPr marL="1143229" indent="0">
              <a:buNone/>
              <a:defRPr sz="1000"/>
            </a:lvl6pPr>
            <a:lvl7pPr marL="1371874" indent="0">
              <a:buNone/>
              <a:defRPr sz="1000"/>
            </a:lvl7pPr>
            <a:lvl8pPr marL="1600520" indent="0">
              <a:buNone/>
              <a:defRPr sz="1000"/>
            </a:lvl8pPr>
            <a:lvl9pPr marL="1829166" indent="0">
              <a:buNone/>
              <a:defRPr sz="1000"/>
            </a:lvl9pPr>
          </a:lstStyle>
          <a:p>
            <a:pPr lvl="0"/>
            <a:endParaRPr lang="zh-CN" altLang="en-US" noProof="0" smtClean="0">
              <a:sym typeface="American Typewriter" charset="0"/>
            </a:endParaRPr>
          </a:p>
        </p:txBody>
      </p:sp>
      <p:sp>
        <p:nvSpPr>
          <p:cNvPr id="4" name="文本占位符 3"/>
          <p:cNvSpPr>
            <a:spLocks noGrp="1"/>
          </p:cNvSpPr>
          <p:nvPr>
            <p:ph type="body" sz="half" idx="2"/>
          </p:nvPr>
        </p:nvSpPr>
        <p:spPr>
          <a:xfrm>
            <a:off x="2390604" y="5368581"/>
            <a:ext cx="7317105" cy="805049"/>
          </a:xfrm>
          <a:prstGeom prst="rect">
            <a:avLst/>
          </a:prstGeom>
        </p:spPr>
        <p:txBody>
          <a:bodyPr lIns="45729" tIns="22865" rIns="45729" bIns="22865"/>
          <a:lstStyle>
            <a:lvl1pPr marL="0" indent="0">
              <a:buNone/>
              <a:defRPr sz="700"/>
            </a:lvl1pPr>
            <a:lvl2pPr marL="228646" indent="0">
              <a:buNone/>
              <a:defRPr sz="600"/>
            </a:lvl2pPr>
            <a:lvl3pPr marL="457291" indent="0">
              <a:buNone/>
              <a:defRPr sz="500"/>
            </a:lvl3pPr>
            <a:lvl4pPr marL="685937" indent="0">
              <a:buNone/>
              <a:defRPr sz="500"/>
            </a:lvl4pPr>
            <a:lvl5pPr marL="914583" indent="0">
              <a:buNone/>
              <a:defRPr sz="500"/>
            </a:lvl5pPr>
            <a:lvl6pPr marL="1143229" indent="0">
              <a:buNone/>
              <a:defRPr sz="500"/>
            </a:lvl6pPr>
            <a:lvl7pPr marL="1371874" indent="0">
              <a:buNone/>
              <a:defRPr sz="500"/>
            </a:lvl7pPr>
            <a:lvl8pPr marL="1600520" indent="0">
              <a:buNone/>
              <a:defRPr sz="500"/>
            </a:lvl8pPr>
            <a:lvl9pPr marL="1829166" indent="0">
              <a:buNone/>
              <a:defRPr sz="500"/>
            </a:lvl9pPr>
          </a:lstStyle>
          <a:p>
            <a:pPr lvl="0"/>
            <a:r>
              <a:rPr lang="zh-CN" altLang="en-US" smtClean="0"/>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701"/>
            <a:ext cx="10975658" cy="1143265"/>
          </a:xfrm>
          <a:prstGeom prst="rect">
            <a:avLst/>
          </a:prstGeom>
        </p:spPr>
        <p:txBody>
          <a:bodyPr lIns="45729" tIns="22865" rIns="45729" bIns="2286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1600571"/>
            <a:ext cx="10975658" cy="4527011"/>
          </a:xfrm>
          <a:prstGeom prst="rect">
            <a:avLst/>
          </a:prstGeom>
        </p:spPr>
        <p:txBody>
          <a:bodyPr vert="eaVert" lIns="45729" tIns="22865" rIns="45729" bIns="2286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800" b="1">
                <a:solidFill>
                  <a:schemeClr val="bg1"/>
                </a:solidFill>
                <a:latin typeface="+mj-lt"/>
                <a:ea typeface="微软雅黑" pitchFamily="34" charset="-122"/>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bg1"/>
                </a:solidFill>
                <a:latin typeface="+mn-lt"/>
                <a:ea typeface="微软雅黑" pitchFamily="34" charset="-122"/>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1"/>
            <a:ext cx="2743914" cy="5852880"/>
          </a:xfrm>
          <a:prstGeom prst="rect">
            <a:avLst/>
          </a:prstGeom>
        </p:spPr>
        <p:txBody>
          <a:bodyPr vert="eaVert" lIns="45729" tIns="22865" rIns="45729" bIns="2286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701"/>
            <a:ext cx="8155523" cy="5852880"/>
          </a:xfrm>
          <a:prstGeom prst="rect">
            <a:avLst/>
          </a:prstGeom>
        </p:spPr>
        <p:txBody>
          <a:bodyPr vert="eaVert" lIns="45729" tIns="22865" rIns="45729" bIns="2286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bg1"/>
                </a:solidFill>
                <a:latin typeface="+mj-lt"/>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372042"/>
            <a:ext cx="11345554" cy="4939858"/>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图片 4" descr="1-02.jpg"/>
          <p:cNvPicPr>
            <a:picLocks noChangeAspect="1"/>
          </p:cNvPicPr>
          <p:nvPr userDrawn="1"/>
        </p:nvPicPr>
        <p:blipFill>
          <a:blip r:embed="rId2" cstate="screen"/>
          <a:stretch>
            <a:fillRect/>
          </a:stretch>
        </p:blipFill>
        <p:spPr>
          <a:xfrm>
            <a:off x="0" y="0"/>
            <a:ext cx="12195175" cy="6859588"/>
          </a:xfrm>
          <a:prstGeom prst="rect">
            <a:avLst/>
          </a:prstGeom>
        </p:spPr>
      </p:pic>
    </p:spTree>
    <p:extLst>
      <p:ext uri="{BB962C8B-B14F-4D97-AF65-F5344CB8AC3E}">
        <p14:creationId xmlns:p14="http://schemas.microsoft.com/office/powerpoint/2010/main" val="21210213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lvl1pPr>
              <a:defRPr>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5975" cy="4527550"/>
          </a:xfrm>
          <a:prstGeom prst="rect">
            <a:avLst/>
          </a:prstGeo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7938"/>
            <a:ext cx="2846388" cy="365125"/>
          </a:xfrm>
          <a:prstGeom prst="rect">
            <a:avLst/>
          </a:prstGeom>
        </p:spPr>
        <p:txBody>
          <a:bodyPr/>
          <a:lstStyle>
            <a:lvl1pPr>
              <a:defRPr>
                <a:latin typeface="微软雅黑" pitchFamily="34" charset="-122"/>
                <a:ea typeface="微软雅黑" pitchFamily="34" charset="-122"/>
              </a:defRPr>
            </a:lvl1pPr>
          </a:lstStyle>
          <a:p>
            <a:fld id="{74FC3112-4124-4719-A1C5-C4C7BC0CBFD1}" type="datetimeFigureOut">
              <a:rPr lang="zh-CN" altLang="en-US" smtClean="0"/>
              <a:pPr/>
              <a:t>2015/9/1</a:t>
            </a:fld>
            <a:endParaRPr lang="zh-CN" altLang="en-US"/>
          </a:p>
        </p:txBody>
      </p:sp>
      <p:sp>
        <p:nvSpPr>
          <p:cNvPr id="5" name="页脚占位符 4"/>
          <p:cNvSpPr>
            <a:spLocks noGrp="1"/>
          </p:cNvSpPr>
          <p:nvPr>
            <p:ph type="ftr" sz="quarter" idx="11"/>
          </p:nvPr>
        </p:nvSpPr>
        <p:spPr>
          <a:xfrm>
            <a:off x="4167188" y="6357938"/>
            <a:ext cx="3860800" cy="365125"/>
          </a:xfrm>
          <a:prstGeom prst="rect">
            <a:avLst/>
          </a:prstGeom>
        </p:spPr>
        <p:txBody>
          <a:bodyPr/>
          <a:lstStyle>
            <a:lvl1pPr>
              <a:defRPr>
                <a:latin typeface="微软雅黑" pitchFamily="34" charset="-122"/>
                <a:ea typeface="微软雅黑" pitchFamily="34" charset="-122"/>
              </a:defRPr>
            </a:lvl1pPr>
          </a:lstStyle>
          <a:p>
            <a:endParaRPr lang="zh-CN" altLang="en-US"/>
          </a:p>
        </p:txBody>
      </p:sp>
      <p:sp>
        <p:nvSpPr>
          <p:cNvPr id="6" name="灯片编号占位符 5"/>
          <p:cNvSpPr>
            <a:spLocks noGrp="1"/>
          </p:cNvSpPr>
          <p:nvPr>
            <p:ph type="sldNum" sz="quarter" idx="12"/>
          </p:nvPr>
        </p:nvSpPr>
        <p:spPr>
          <a:xfrm>
            <a:off x="8739188" y="6357938"/>
            <a:ext cx="2846387" cy="365125"/>
          </a:xfrm>
          <a:prstGeom prst="rect">
            <a:avLst/>
          </a:prstGeom>
        </p:spPr>
        <p:txBody>
          <a:bodyPr/>
          <a:lstStyle>
            <a:lvl1pPr>
              <a:defRPr>
                <a:latin typeface="微软雅黑" pitchFamily="34" charset="-122"/>
                <a:ea typeface="微软雅黑" pitchFamily="34" charset="-122"/>
              </a:defRPr>
            </a:lvl1pPr>
          </a:lstStyle>
          <a:p>
            <a:fld id="{7110448A-52F7-44EC-9AE5-60F9200634D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55"/>
            <a:ext cx="12195175" cy="6857335"/>
          </a:xfrm>
          <a:prstGeom prst="rect">
            <a:avLst/>
          </a:prstGeom>
        </p:spPr>
      </p:pic>
      <p:sp>
        <p:nvSpPr>
          <p:cNvPr id="4" name="Rectangle 10"/>
          <p:cNvSpPr txBox="1">
            <a:spLocks noChangeArrowheads="1"/>
          </p:cNvSpPr>
          <p:nvPr userDrawn="1"/>
        </p:nvSpPr>
        <p:spPr bwMode="auto">
          <a:xfrm>
            <a:off x="646661" y="6330631"/>
            <a:ext cx="751747" cy="18470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zh-CN"/>
            </a:defPPr>
            <a:lvl1pPr algn="l" rtl="0" fontAlgn="base">
              <a:spcBef>
                <a:spcPct val="0"/>
              </a:spcBef>
              <a:spcAft>
                <a:spcPct val="0"/>
              </a:spcAft>
              <a:defRPr sz="1300" kern="1200">
                <a:solidFill>
                  <a:schemeClr val="tx1"/>
                </a:solidFill>
                <a:latin typeface="微软雅黑" pitchFamily="34" charset="-122"/>
                <a:ea typeface="+mn-ea"/>
                <a:cs typeface="+mn-cs"/>
              </a:defRPr>
            </a:lvl1pPr>
            <a:lvl2pPr marL="457008" algn="l" rtl="0" fontAlgn="base">
              <a:spcBef>
                <a:spcPct val="0"/>
              </a:spcBef>
              <a:spcAft>
                <a:spcPct val="0"/>
              </a:spcAft>
              <a:defRPr kern="1200">
                <a:solidFill>
                  <a:schemeClr val="tx1"/>
                </a:solidFill>
                <a:latin typeface="Calibri" pitchFamily="34" charset="0"/>
                <a:ea typeface="宋体" charset="-122"/>
                <a:cs typeface="+mn-cs"/>
              </a:defRPr>
            </a:lvl2pPr>
            <a:lvl3pPr marL="914012" algn="l" rtl="0" fontAlgn="base">
              <a:spcBef>
                <a:spcPct val="0"/>
              </a:spcBef>
              <a:spcAft>
                <a:spcPct val="0"/>
              </a:spcAft>
              <a:defRPr kern="1200">
                <a:solidFill>
                  <a:schemeClr val="tx1"/>
                </a:solidFill>
                <a:latin typeface="Calibri" pitchFamily="34" charset="0"/>
                <a:ea typeface="宋体" charset="-122"/>
                <a:cs typeface="+mn-cs"/>
              </a:defRPr>
            </a:lvl3pPr>
            <a:lvl4pPr marL="1371017" algn="l" rtl="0" fontAlgn="base">
              <a:spcBef>
                <a:spcPct val="0"/>
              </a:spcBef>
              <a:spcAft>
                <a:spcPct val="0"/>
              </a:spcAft>
              <a:defRPr kern="1200">
                <a:solidFill>
                  <a:schemeClr val="tx1"/>
                </a:solidFill>
                <a:latin typeface="Calibri" pitchFamily="34" charset="0"/>
                <a:ea typeface="宋体" charset="-122"/>
                <a:cs typeface="+mn-cs"/>
              </a:defRPr>
            </a:lvl4pPr>
            <a:lvl5pPr marL="1828023" algn="l" rtl="0" fontAlgn="base">
              <a:spcBef>
                <a:spcPct val="0"/>
              </a:spcBef>
              <a:spcAft>
                <a:spcPct val="0"/>
              </a:spcAft>
              <a:defRPr kern="1200">
                <a:solidFill>
                  <a:schemeClr val="tx1"/>
                </a:solidFill>
                <a:latin typeface="Calibri" pitchFamily="34" charset="0"/>
                <a:ea typeface="宋体" charset="-122"/>
                <a:cs typeface="+mn-cs"/>
              </a:defRPr>
            </a:lvl5pPr>
            <a:lvl6pPr marL="2285028" algn="l" defTabSz="914012" rtl="0" eaLnBrk="1" latinLnBrk="0" hangingPunct="1">
              <a:defRPr kern="1200">
                <a:solidFill>
                  <a:schemeClr val="tx1"/>
                </a:solidFill>
                <a:latin typeface="Calibri" pitchFamily="34" charset="0"/>
                <a:ea typeface="宋体" charset="-122"/>
                <a:cs typeface="+mn-cs"/>
              </a:defRPr>
            </a:lvl6pPr>
            <a:lvl7pPr marL="2742035" algn="l" defTabSz="914012" rtl="0" eaLnBrk="1" latinLnBrk="0" hangingPunct="1">
              <a:defRPr kern="1200">
                <a:solidFill>
                  <a:schemeClr val="tx1"/>
                </a:solidFill>
                <a:latin typeface="Calibri" pitchFamily="34" charset="0"/>
                <a:ea typeface="宋体" charset="-122"/>
                <a:cs typeface="+mn-cs"/>
              </a:defRPr>
            </a:lvl7pPr>
            <a:lvl8pPr marL="3199040" algn="l" defTabSz="914012" rtl="0" eaLnBrk="1" latinLnBrk="0" hangingPunct="1">
              <a:defRPr kern="1200">
                <a:solidFill>
                  <a:schemeClr val="tx1"/>
                </a:solidFill>
                <a:latin typeface="Calibri" pitchFamily="34" charset="0"/>
                <a:ea typeface="宋体" charset="-122"/>
                <a:cs typeface="+mn-cs"/>
              </a:defRPr>
            </a:lvl8pPr>
            <a:lvl9pPr marL="3656044" algn="l" defTabSz="914012" rtl="0" eaLnBrk="1" latinLnBrk="0" hangingPunct="1">
              <a:defRPr kern="1200">
                <a:solidFill>
                  <a:schemeClr val="tx1"/>
                </a:solidFill>
                <a:latin typeface="Calibri" pitchFamily="34" charset="0"/>
                <a:ea typeface="宋体" charset="-122"/>
                <a:cs typeface="+mn-cs"/>
              </a:defRPr>
            </a:lvl9pPr>
          </a:lstStyle>
          <a:p>
            <a:pPr algn="l" defTabSz="801688" rtl="0" eaLnBrk="0" fontAlgn="base" hangingPunct="0">
              <a:spcBef>
                <a:spcPct val="0"/>
              </a:spcBef>
              <a:spcAft>
                <a:spcPct val="0"/>
              </a:spcAft>
              <a:defRPr/>
            </a:pPr>
            <a:r>
              <a:rPr lang="de-DE" altLang="zh-CN" sz="1200" kern="1200" dirty="0" smtClean="0">
                <a:solidFill>
                  <a:schemeClr val="bg1"/>
                </a:solidFill>
                <a:latin typeface="Arial" charset="0"/>
                <a:ea typeface="ＭＳ Ｐゴシック" pitchFamily="34" charset="-128"/>
                <a:cs typeface="+mn-cs"/>
              </a:rPr>
              <a:t>Page </a:t>
            </a:r>
            <a:fld id="{063BAB53-4E5D-4E76-A5CE-AC7A4FB89697}" type="slidenum">
              <a:rPr lang="de-DE" altLang="zh-CN" sz="1200" kern="1200" smtClean="0">
                <a:solidFill>
                  <a:schemeClr val="bg1"/>
                </a:solidFill>
                <a:latin typeface="Arial" charset="0"/>
                <a:ea typeface="ＭＳ Ｐゴシック" pitchFamily="34" charset="-128"/>
                <a:cs typeface="+mn-cs"/>
              </a:rPr>
              <a:pPr algn="l" defTabSz="801688" rtl="0" eaLnBrk="0" fontAlgn="base" hangingPunct="0">
                <a:spcBef>
                  <a:spcPct val="0"/>
                </a:spcBef>
                <a:spcAft>
                  <a:spcPct val="0"/>
                </a:spcAft>
                <a:defRPr/>
              </a:pPr>
              <a:t>‹#›</a:t>
            </a:fld>
            <a:endParaRPr lang="en-GB" altLang="zh-CN" sz="1200" kern="1200" dirty="0">
              <a:solidFill>
                <a:schemeClr val="bg1"/>
              </a:solidFill>
              <a:latin typeface="Arial" charset="0"/>
              <a:ea typeface="ＭＳ Ｐゴシック" pitchFamily="34" charset="-128"/>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0556" y="6219496"/>
            <a:ext cx="1362377" cy="321206"/>
          </a:xfrm>
          <a:prstGeom prst="rect">
            <a:avLst/>
          </a:prstGeom>
        </p:spPr>
      </p:pic>
    </p:spTree>
    <p:extLst>
      <p:ext uri="{BB962C8B-B14F-4D97-AF65-F5344CB8AC3E}">
        <p14:creationId xmlns:p14="http://schemas.microsoft.com/office/powerpoint/2010/main" val="1954166536"/>
      </p:ext>
    </p:extLst>
  </p:cSld>
  <p:clrMapOvr>
    <a:masterClrMapping/>
  </p:clrMapOvr>
  <p:transition advClick="0" advTm="8000">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55"/>
            <a:ext cx="12195175" cy="685733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0556" y="6219496"/>
            <a:ext cx="1362377" cy="321206"/>
          </a:xfrm>
          <a:prstGeom prst="rect">
            <a:avLst/>
          </a:prstGeom>
        </p:spPr>
      </p:pic>
    </p:spTree>
    <p:extLst>
      <p:ext uri="{BB962C8B-B14F-4D97-AF65-F5344CB8AC3E}">
        <p14:creationId xmlns:p14="http://schemas.microsoft.com/office/powerpoint/2010/main" val="2821129885"/>
      </p:ext>
    </p:extLst>
  </p:cSld>
  <p:clrMapOvr>
    <a:masterClrMapping/>
  </p:clrMapOvr>
  <p:transition advClick="0" advTm="8000">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D:\2015 MWC KV\2015 MWC PPT\新建文件夹\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z00205060.CHINA\Downloads\Mobile-World-Congress-2015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490" y="300167"/>
            <a:ext cx="1197624" cy="41618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2015/9/1</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2015/9/1</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bg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bg1"/>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D:\2015 MWC KV\2015 MWC PPT\新建文件夹\04.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87" y="794"/>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2015/9/1</a:t>
            </a:fld>
            <a:endParaRPr lang="zh-CN" altLang="en-US" dirty="0"/>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4" r:id="rId3"/>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D:\2015 MWC KV\2015 MWC PPT\新建文件夹\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404486" y="3717893"/>
            <a:ext cx="5489117" cy="1128776"/>
          </a:xfrm>
          <a:prstGeom prst="rect">
            <a:avLst/>
          </a:prstGeom>
          <a:noFill/>
        </p:spPr>
        <p:txBody>
          <a:bodyPr wrap="square" lIns="121944" tIns="60972" rIns="121944" bIns="60972">
            <a:spAutoFit/>
          </a:bodyPr>
          <a:lstStyle/>
          <a:p>
            <a:pPr algn="just">
              <a:defRPr/>
            </a:pPr>
            <a:r>
              <a:rPr lang="en-US" altLang="zh-CN" sz="900" b="1" dirty="0" smtClean="0">
                <a:solidFill>
                  <a:schemeClr val="bg1">
                    <a:lumMod val="65000"/>
                  </a:schemeClr>
                </a:solidFill>
                <a:latin typeface="+mj-lt"/>
              </a:rPr>
              <a:t>Copyright©2015 </a:t>
            </a:r>
            <a:r>
              <a:rPr lang="en-US" altLang="zh-CN" sz="900" b="1" dirty="0">
                <a:solidFill>
                  <a:schemeClr val="bg1">
                    <a:lumMod val="65000"/>
                  </a:schemeClr>
                </a:solidFill>
                <a:latin typeface="+mj-lt"/>
              </a:rPr>
              <a:t>Huawei Technologies Co., Ltd. All Rights Reserved.</a:t>
            </a:r>
            <a:endParaRPr lang="zh-CN" altLang="zh-CN" sz="900" dirty="0">
              <a:solidFill>
                <a:schemeClr val="bg1">
                  <a:lumMod val="65000"/>
                </a:schemeClr>
              </a:solidFill>
              <a:latin typeface="+mj-lt"/>
            </a:endParaRPr>
          </a:p>
          <a:p>
            <a:pPr algn="just">
              <a:defRPr/>
            </a:pPr>
            <a:r>
              <a:rPr lang="en-US" altLang="zh-CN" sz="900" dirty="0">
                <a:solidFill>
                  <a:schemeClr val="bg1">
                    <a:lumMod val="65000"/>
                  </a:schemeClr>
                </a:solidFill>
                <a:latin typeface="+mj-lt"/>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bg1">
                  <a:lumMod val="65000"/>
                </a:schemeClr>
              </a:solidFill>
              <a:latin typeface="+mj-lt"/>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34" descr="C:\Users\Administrator\Desktop\分析师大会PPT用图\shutterstock_106282232-555.jpg"/>
          <p:cNvPicPr>
            <a:picLocks noChangeAspect="1" noChangeArrowheads="1"/>
          </p:cNvPicPr>
          <p:nvPr userDrawn="1"/>
        </p:nvPicPr>
        <p:blipFill>
          <a:blip r:embed="rId5" cstate="print"/>
          <a:stretch>
            <a:fillRect/>
          </a:stretch>
        </p:blipFill>
        <p:spPr bwMode="auto">
          <a:xfrm>
            <a:off x="1586" y="0"/>
            <a:ext cx="12192001" cy="6858001"/>
          </a:xfrm>
          <a:prstGeom prst="rect">
            <a:avLst/>
          </a:prstGeom>
          <a:noFill/>
        </p:spPr>
      </p:pic>
      <p:sp>
        <p:nvSpPr>
          <p:cNvPr id="15" name="矩形 14"/>
          <p:cNvSpPr/>
          <p:nvPr userDrawn="1"/>
        </p:nvSpPr>
        <p:spPr>
          <a:xfrm>
            <a:off x="0" y="0"/>
            <a:ext cx="12195175" cy="6859588"/>
          </a:xfrm>
          <a:prstGeom prst="rect">
            <a:avLst/>
          </a:prstGeom>
          <a:solidFill>
            <a:srgbClr val="030B17">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7"/>
          <p:cNvGrpSpPr/>
          <p:nvPr userDrawn="1"/>
        </p:nvGrpSpPr>
        <p:grpSpPr>
          <a:xfrm>
            <a:off x="582613" y="6279243"/>
            <a:ext cx="1209522" cy="284452"/>
            <a:chOff x="-6301798" y="4399829"/>
            <a:chExt cx="5595938" cy="1316037"/>
          </a:xfrm>
        </p:grpSpPr>
        <p:pic>
          <p:nvPicPr>
            <p:cNvPr id="17" name="Picture 2" descr="C:\Users\Administrator\Desktop\华为标志元素-01.png"/>
            <p:cNvPicPr>
              <a:picLocks noChangeAspect="1" noChangeArrowheads="1"/>
            </p:cNvPicPr>
            <p:nvPr/>
          </p:nvPicPr>
          <p:blipFill>
            <a:blip r:embed="rId6" cstate="print"/>
            <a:srcRect r="65375"/>
            <a:stretch>
              <a:fillRect/>
            </a:stretch>
          </p:blipFill>
          <p:spPr bwMode="auto">
            <a:xfrm>
              <a:off x="-6301798" y="4399829"/>
              <a:ext cx="1937616" cy="1316037"/>
            </a:xfrm>
            <a:prstGeom prst="rect">
              <a:avLst/>
            </a:prstGeom>
            <a:noFill/>
          </p:spPr>
        </p:pic>
        <p:pic>
          <p:nvPicPr>
            <p:cNvPr id="18" name="Picture 2" descr="C:\Users\Administrator\Desktop\华为标志元素-01.png"/>
            <p:cNvPicPr>
              <a:picLocks noChangeAspect="1" noChangeArrowheads="1"/>
            </p:cNvPicPr>
            <p:nvPr/>
          </p:nvPicPr>
          <p:blipFill>
            <a:blip r:embed="rId6" cstate="print">
              <a:duotone>
                <a:schemeClr val="bg2">
                  <a:shade val="45000"/>
                  <a:satMod val="135000"/>
                </a:schemeClr>
                <a:prstClr val="white"/>
              </a:duotone>
              <a:lum bright="40000"/>
            </a:blip>
            <a:srcRect l="35368"/>
            <a:stretch>
              <a:fillRect/>
            </a:stretch>
          </p:blipFill>
          <p:spPr bwMode="auto">
            <a:xfrm>
              <a:off x="-4322618" y="4399829"/>
              <a:ext cx="3616758" cy="1316037"/>
            </a:xfrm>
            <a:prstGeom prst="rect">
              <a:avLst/>
            </a:prstGeom>
            <a:noFill/>
          </p:spPr>
        </p:pic>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nLst>
      <p:par>
        <p:cTn id="1" dur="indefinite" restart="never" nodeType="tmRoot"/>
      </p:par>
    </p:tnLst>
  </p:timing>
  <p:txStyles>
    <p:titleStyle>
      <a:lvl1pPr marL="39695" indent="-39695" algn="ctr" rtl="0" eaLnBrk="0" fontAlgn="base" hangingPunct="0">
        <a:spcBef>
          <a:spcPct val="0"/>
        </a:spcBef>
        <a:spcAft>
          <a:spcPct val="0"/>
        </a:spcAft>
        <a:defRPr sz="4900">
          <a:solidFill>
            <a:schemeClr val="tx1"/>
          </a:solidFill>
          <a:latin typeface="+mj-lt"/>
          <a:ea typeface="+mj-ea"/>
          <a:cs typeface="+mj-cs"/>
          <a:sym typeface="American Typewriter" charset="0"/>
        </a:defRPr>
      </a:lvl1pPr>
      <a:lvl2pPr marL="39695" indent="-39695" algn="ctr" rtl="0" eaLnBrk="0" fontAlgn="base" hangingPunct="0">
        <a:spcBef>
          <a:spcPct val="0"/>
        </a:spcBef>
        <a:spcAft>
          <a:spcPct val="0"/>
        </a:spcAft>
        <a:defRPr sz="4900">
          <a:solidFill>
            <a:schemeClr val="tx1"/>
          </a:solidFill>
          <a:latin typeface="American Typewriter" charset="0"/>
          <a:ea typeface="华文宋体" charset="-122"/>
          <a:sym typeface="American Typewriter" charset="0"/>
        </a:defRPr>
      </a:lvl2pPr>
      <a:lvl3pPr marL="39695" indent="-39695" algn="ctr" rtl="0" eaLnBrk="0" fontAlgn="base" hangingPunct="0">
        <a:spcBef>
          <a:spcPct val="0"/>
        </a:spcBef>
        <a:spcAft>
          <a:spcPct val="0"/>
        </a:spcAft>
        <a:defRPr sz="4900">
          <a:solidFill>
            <a:schemeClr val="tx1"/>
          </a:solidFill>
          <a:latin typeface="American Typewriter" charset="0"/>
          <a:ea typeface="华文宋体" charset="-122"/>
          <a:sym typeface="American Typewriter" charset="0"/>
        </a:defRPr>
      </a:lvl3pPr>
      <a:lvl4pPr marL="39695" indent="-39695" algn="ctr" rtl="0" eaLnBrk="0" fontAlgn="base" hangingPunct="0">
        <a:spcBef>
          <a:spcPct val="0"/>
        </a:spcBef>
        <a:spcAft>
          <a:spcPct val="0"/>
        </a:spcAft>
        <a:defRPr sz="4900">
          <a:solidFill>
            <a:schemeClr val="tx1"/>
          </a:solidFill>
          <a:latin typeface="American Typewriter" charset="0"/>
          <a:ea typeface="华文宋体" charset="-122"/>
          <a:sym typeface="American Typewriter" charset="0"/>
        </a:defRPr>
      </a:lvl4pPr>
      <a:lvl5pPr marL="39695" indent="-39695" algn="ctr" rtl="0" eaLnBrk="0" fontAlgn="base" hangingPunct="0">
        <a:spcBef>
          <a:spcPct val="0"/>
        </a:spcBef>
        <a:spcAft>
          <a:spcPct val="0"/>
        </a:spcAft>
        <a:defRPr sz="4900">
          <a:solidFill>
            <a:schemeClr val="tx1"/>
          </a:solidFill>
          <a:latin typeface="American Typewriter" charset="0"/>
          <a:ea typeface="华文宋体" charset="-122"/>
          <a:sym typeface="American Typewriter" charset="0"/>
        </a:defRPr>
      </a:lvl5pPr>
      <a:lvl6pPr marL="268341" algn="ctr" rtl="0" fontAlgn="base">
        <a:spcBef>
          <a:spcPct val="0"/>
        </a:spcBef>
        <a:spcAft>
          <a:spcPct val="0"/>
        </a:spcAft>
        <a:defRPr sz="4900">
          <a:solidFill>
            <a:schemeClr val="tx1"/>
          </a:solidFill>
          <a:latin typeface="American Typewriter" charset="0"/>
          <a:ea typeface="华文宋体" charset="-122"/>
          <a:sym typeface="American Typewriter" charset="0"/>
        </a:defRPr>
      </a:lvl6pPr>
      <a:lvl7pPr marL="496987" algn="ctr" rtl="0" fontAlgn="base">
        <a:spcBef>
          <a:spcPct val="0"/>
        </a:spcBef>
        <a:spcAft>
          <a:spcPct val="0"/>
        </a:spcAft>
        <a:defRPr sz="4900">
          <a:solidFill>
            <a:schemeClr val="tx1"/>
          </a:solidFill>
          <a:latin typeface="American Typewriter" charset="0"/>
          <a:ea typeface="华文宋体" charset="-122"/>
          <a:sym typeface="American Typewriter" charset="0"/>
        </a:defRPr>
      </a:lvl7pPr>
      <a:lvl8pPr marL="725633" algn="ctr" rtl="0" fontAlgn="base">
        <a:spcBef>
          <a:spcPct val="0"/>
        </a:spcBef>
        <a:spcAft>
          <a:spcPct val="0"/>
        </a:spcAft>
        <a:defRPr sz="4900">
          <a:solidFill>
            <a:schemeClr val="tx1"/>
          </a:solidFill>
          <a:latin typeface="American Typewriter" charset="0"/>
          <a:ea typeface="华文宋体" charset="-122"/>
          <a:sym typeface="American Typewriter" charset="0"/>
        </a:defRPr>
      </a:lvl8pPr>
      <a:lvl9pPr marL="954278" algn="ctr" rtl="0" fontAlgn="base">
        <a:spcBef>
          <a:spcPct val="0"/>
        </a:spcBef>
        <a:spcAft>
          <a:spcPct val="0"/>
        </a:spcAft>
        <a:defRPr sz="4900">
          <a:solidFill>
            <a:schemeClr val="tx1"/>
          </a:solidFill>
          <a:latin typeface="American Typewriter" charset="0"/>
          <a:ea typeface="华文宋体" charset="-122"/>
          <a:sym typeface="American Typewriter" charset="0"/>
        </a:defRPr>
      </a:lvl9pPr>
    </p:titleStyle>
    <p:bodyStyle>
      <a:lvl1pPr marL="491430" indent="-280250" algn="l" rtl="0" eaLnBrk="0" fontAlgn="base" hangingPunct="0">
        <a:spcBef>
          <a:spcPts val="2250"/>
        </a:spcBef>
        <a:spcAft>
          <a:spcPct val="0"/>
        </a:spcAft>
        <a:buClr>
          <a:srgbClr val="FFFFFF"/>
        </a:buClr>
        <a:buSzPct val="120000"/>
        <a:buFont typeface="American Typewriter" charset="0"/>
        <a:buChar char="•"/>
        <a:defRPr sz="2900">
          <a:solidFill>
            <a:schemeClr val="tx1"/>
          </a:solidFill>
          <a:latin typeface="+mn-lt"/>
          <a:ea typeface="+mn-ea"/>
          <a:cs typeface="+mn-cs"/>
          <a:sym typeface="American Typewriter" charset="0"/>
        </a:defRPr>
      </a:lvl1pPr>
      <a:lvl2pPr marL="754213" indent="-281044" algn="l" rtl="0" eaLnBrk="0" fontAlgn="base" hangingPunct="0">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2pPr>
      <a:lvl3pPr marL="1008264" indent="-281044" algn="l" rtl="0" eaLnBrk="0" fontAlgn="base" hangingPunct="0">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3pPr>
      <a:lvl4pPr marL="1271048" indent="-281044" algn="l" rtl="0" eaLnBrk="0" fontAlgn="base" hangingPunct="0">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4pPr>
      <a:lvl5pPr marL="1533038" indent="-280250" algn="l" rtl="0" eaLnBrk="0" fontAlgn="base" hangingPunct="0">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5pPr>
      <a:lvl6pPr marL="1761684" indent="-280250" algn="l" rtl="0" fontAlgn="base">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6pPr>
      <a:lvl7pPr marL="1990329" indent="-280250" algn="l" rtl="0" fontAlgn="base">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7pPr>
      <a:lvl8pPr marL="2218975" indent="-280250" algn="l" rtl="0" fontAlgn="base">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8pPr>
      <a:lvl9pPr marL="2447621" indent="-280250" algn="l" rtl="0" fontAlgn="base">
        <a:spcBef>
          <a:spcPts val="2250"/>
        </a:spcBef>
        <a:spcAft>
          <a:spcPct val="0"/>
        </a:spcAft>
        <a:buClr>
          <a:srgbClr val="FFFFFF"/>
        </a:buClr>
        <a:buSzPct val="120000"/>
        <a:buFont typeface="American Typewriter" charset="0"/>
        <a:buChar char="•"/>
        <a:defRPr sz="2900">
          <a:solidFill>
            <a:schemeClr val="tx1"/>
          </a:solidFill>
          <a:latin typeface="+mn-lt"/>
          <a:ea typeface="+mn-ea"/>
          <a:sym typeface="American Typewriter" charset="0"/>
        </a:defRPr>
      </a:lvl9pPr>
    </p:bodyStyle>
    <p:otherStyle>
      <a:defPPr>
        <a:defRPr lang="zh-CN"/>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chart" Target="../charts/chart2.xml"/><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0.emf"/><Relationship Id="rId11" Type="http://schemas.openxmlformats.org/officeDocument/2006/relationships/image" Target="../media/image35.png"/><Relationship Id="rId5" Type="http://schemas.openxmlformats.org/officeDocument/2006/relationships/image" Target="../media/image29.emf"/><Relationship Id="rId10" Type="http://schemas.openxmlformats.org/officeDocument/2006/relationships/image" Target="../media/image34.jpeg"/><Relationship Id="rId4" Type="http://schemas.openxmlformats.org/officeDocument/2006/relationships/image" Target="../media/image28.emf"/><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hyperlink" Target="http://www.google.com/url?url=http://nextgenerationoptical.com/speaker/cezary-zbyrowski-3/&amp;rct=j&amp;frm=1&amp;q=&amp;esrc=s&amp;sa=U&amp;ei=aPFSVcHPONS3oQTew4C4DQ&amp;ved=0CDgQ9QEwEQ&amp;usg=AFQjCNEpKgTGZUIYmHKhQBctTRP_4ZDWfg" TargetMode="Externa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12.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4" cstate="print"/>
          <a:srcRect/>
          <a:stretch>
            <a:fillRect/>
          </a:stretch>
        </p:blipFill>
        <p:spPr bwMode="auto">
          <a:xfrm>
            <a:off x="794" y="1588"/>
            <a:ext cx="12194381" cy="6855619"/>
          </a:xfrm>
          <a:prstGeom prst="rect">
            <a:avLst/>
          </a:prstGeom>
          <a:noFill/>
          <a:ln w="9525">
            <a:noFill/>
            <a:miter lim="800000"/>
            <a:headEnd/>
            <a:tailEnd/>
          </a:ln>
        </p:spPr>
      </p:pic>
      <p:grpSp>
        <p:nvGrpSpPr>
          <p:cNvPr id="9" name="Group 4"/>
          <p:cNvGrpSpPr>
            <a:grpSpLocks/>
          </p:cNvGrpSpPr>
          <p:nvPr/>
        </p:nvGrpSpPr>
        <p:grpSpPr bwMode="auto">
          <a:xfrm>
            <a:off x="5870362" y="2913918"/>
            <a:ext cx="6262730" cy="6212532"/>
            <a:chOff x="0" y="0"/>
            <a:chExt cx="7888" cy="7824"/>
          </a:xfrm>
        </p:grpSpPr>
        <p:pic>
          <p:nvPicPr>
            <p:cNvPr id="10" name="Picture 2"/>
            <p:cNvPicPr>
              <a:picLocks noChangeArrowheads="1"/>
            </p:cNvPicPr>
            <p:nvPr/>
          </p:nvPicPr>
          <p:blipFill>
            <a:blip r:embed="rId5" cstate="print"/>
            <a:srcRect/>
            <a:stretch>
              <a:fillRect/>
            </a:stretch>
          </p:blipFill>
          <p:spPr bwMode="auto">
            <a:xfrm>
              <a:off x="588" y="489"/>
              <a:ext cx="6824" cy="6825"/>
            </a:xfrm>
            <a:prstGeom prst="rect">
              <a:avLst/>
            </a:prstGeom>
            <a:noFill/>
            <a:ln w="12700">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0" y="0"/>
              <a:ext cx="7888" cy="7824"/>
            </a:xfrm>
            <a:prstGeom prst="rect">
              <a:avLst/>
            </a:prstGeom>
            <a:noFill/>
            <a:ln w="12700">
              <a:noFill/>
              <a:miter lim="800000"/>
              <a:headEnd/>
              <a:tailEnd/>
            </a:ln>
          </p:spPr>
        </p:pic>
      </p:grpSp>
      <p:sp>
        <p:nvSpPr>
          <p:cNvPr id="12" name="TextBox 11"/>
          <p:cNvSpPr txBox="1"/>
          <p:nvPr/>
        </p:nvSpPr>
        <p:spPr>
          <a:xfrm>
            <a:off x="287248" y="1236236"/>
            <a:ext cx="10070275" cy="1939441"/>
          </a:xfrm>
          <a:prstGeom prst="rect">
            <a:avLst/>
          </a:prstGeom>
          <a:noFill/>
        </p:spPr>
        <p:txBody>
          <a:bodyPr wrap="square" rtlCol="0">
            <a:spAutoFit/>
          </a:bodyPr>
          <a:lstStyle/>
          <a:p>
            <a:r>
              <a:rPr lang="en-US"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rPr>
              <a:t>NBN 2020:  </a:t>
            </a:r>
          </a:p>
          <a:p>
            <a:r>
              <a:rPr lang="en-US"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rPr>
              <a:t>A Better Connected Nation</a:t>
            </a:r>
          </a:p>
          <a:p>
            <a:endParaRPr lang="en-US"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endParaRPr>
          </a:p>
        </p:txBody>
      </p:sp>
      <p:pic>
        <p:nvPicPr>
          <p:cNvPr id="8" name="Picture 4"/>
          <p:cNvPicPr>
            <a:picLocks noChangeArrowheads="1"/>
          </p:cNvPicPr>
          <p:nvPr/>
        </p:nvPicPr>
        <p:blipFill>
          <a:blip r:embed="rId7" cstate="print"/>
          <a:srcRect/>
          <a:stretch>
            <a:fillRect/>
          </a:stretch>
        </p:blipFill>
        <p:spPr bwMode="auto">
          <a:xfrm>
            <a:off x="1074587" y="4114801"/>
            <a:ext cx="1097114" cy="98171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02210648"/>
      </p:ext>
    </p:extLst>
  </p:cSld>
  <p:clrMapOvr>
    <a:masterClrMapping/>
  </p:clrMapOvr>
  <p:transition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13274" b="-13274"/>
          <a:stretch/>
        </p:blipFill>
        <p:spPr>
          <a:xfrm>
            <a:off x="1" y="-932172"/>
            <a:ext cx="12195175" cy="8680553"/>
          </a:xfrm>
          <a:prstGeom prst="rect">
            <a:avLst/>
          </a:prstGeom>
        </p:spPr>
      </p:pic>
      <p:sp>
        <p:nvSpPr>
          <p:cNvPr id="8" name="矩形 7"/>
          <p:cNvSpPr/>
          <p:nvPr/>
        </p:nvSpPr>
        <p:spPr bwMode="auto">
          <a:xfrm>
            <a:off x="0" y="0"/>
            <a:ext cx="12195175" cy="6859588"/>
          </a:xfrm>
          <a:prstGeom prst="rect">
            <a:avLst/>
          </a:prstGeom>
          <a:solidFill>
            <a:schemeClr val="bg1">
              <a:alpha val="53000"/>
            </a:schemeClr>
          </a:solidFill>
          <a:ln>
            <a:noFill/>
          </a:ln>
          <a:effectLst/>
          <a:extLst/>
        </p:spPr>
        <p:txBody>
          <a:bodyPr vert="horz" wrap="square" lIns="45727" tIns="22864" rIns="45727" bIns="22864" numCol="1" rtlCol="0" anchor="t" anchorCtr="0" compatLnSpc="1">
            <a:prstTxWarp prst="textNoShape">
              <a:avLst/>
            </a:prstTxWarp>
          </a:bodyPr>
          <a:lstStyle/>
          <a:p>
            <a:pPr algn="ctr" defTabSz="457291" fontAlgn="base">
              <a:spcBef>
                <a:spcPct val="0"/>
              </a:spcBef>
              <a:spcAft>
                <a:spcPct val="0"/>
              </a:spcAft>
            </a:pPr>
            <a:endParaRPr lang="zh-CN" altLang="en-US" sz="2800" dirty="0" smtClean="0">
              <a:solidFill>
                <a:srgbClr val="FFFFFF"/>
              </a:solidFill>
              <a:sym typeface="American Typewriter" charset="0"/>
            </a:endParaRPr>
          </a:p>
        </p:txBody>
      </p:sp>
      <p:pic>
        <p:nvPicPr>
          <p:cNvPr id="9" name="Picture 4"/>
          <p:cNvPicPr>
            <a:picLocks noChangeArrowheads="1"/>
          </p:cNvPicPr>
          <p:nvPr/>
        </p:nvPicPr>
        <p:blipFill>
          <a:blip r:embed="rId4" cstate="print"/>
          <a:srcRect/>
          <a:stretch>
            <a:fillRect/>
          </a:stretch>
        </p:blipFill>
        <p:spPr bwMode="auto">
          <a:xfrm>
            <a:off x="10899438" y="280259"/>
            <a:ext cx="806660" cy="825691"/>
          </a:xfrm>
          <a:prstGeom prst="rect">
            <a:avLst/>
          </a:prstGeom>
          <a:noFill/>
          <a:ln w="9525">
            <a:noFill/>
            <a:miter lim="800000"/>
            <a:headEnd/>
            <a:tailEnd/>
          </a:ln>
        </p:spPr>
      </p:pic>
      <p:sp>
        <p:nvSpPr>
          <p:cNvPr id="10" name="Rectangle 4"/>
          <p:cNvSpPr>
            <a:spLocks/>
          </p:cNvSpPr>
          <p:nvPr/>
        </p:nvSpPr>
        <p:spPr bwMode="auto">
          <a:xfrm>
            <a:off x="1324135" y="2641655"/>
            <a:ext cx="10048017" cy="615553"/>
          </a:xfrm>
          <a:prstGeom prst="rect">
            <a:avLst/>
          </a:prstGeom>
          <a:gradFill flip="none" rotWithShape="1">
            <a:gsLst>
              <a:gs pos="50000">
                <a:srgbClr val="2BAAD2">
                  <a:alpha val="60000"/>
                </a:srgbClr>
              </a:gs>
              <a:gs pos="20000">
                <a:srgbClr val="2BAAD2">
                  <a:alpha val="30000"/>
                </a:srgbClr>
              </a:gs>
              <a:gs pos="0">
                <a:srgbClr val="2BAAD2">
                  <a:alpha val="1000"/>
                </a:srgbClr>
              </a:gs>
              <a:gs pos="80000">
                <a:srgbClr val="2BAAD2">
                  <a:alpha val="30000"/>
                </a:srgbClr>
              </a:gs>
              <a:gs pos="100000">
                <a:srgbClr val="2BAAD2">
                  <a:alpha val="1000"/>
                </a:srgbClr>
              </a:gs>
            </a:gsLst>
            <a:lin ang="0" scaled="0"/>
            <a:tileRect/>
          </a:gradFill>
          <a:ln w="9525">
            <a:noFill/>
            <a:miter lim="800000"/>
            <a:headEnd/>
            <a:tailEnd/>
          </a:ln>
        </p:spPr>
        <p:txBody>
          <a:bodyPr wrap="square" lIns="0" tIns="0" rIns="20323" bIns="0">
            <a:spAutoFit/>
          </a:bodyPr>
          <a:lstStyle/>
          <a:p>
            <a:pPr marL="19847" algn="ctr" defTabSz="457291" fontAlgn="base">
              <a:spcBef>
                <a:spcPct val="0"/>
              </a:spcBef>
              <a:spcAft>
                <a:spcPct val="0"/>
              </a:spcAft>
            </a:pPr>
            <a:r>
              <a:rPr lang="en-US" altLang="zh-CN" sz="4000" dirty="0">
                <a:solidFill>
                  <a:srgbClr val="FFFFFF"/>
                </a:solidFill>
                <a:latin typeface="Arial Bold" pitchFamily="34" charset="0"/>
                <a:ea typeface="宋体" pitchFamily="2" charset="-122"/>
                <a:cs typeface="Arial Bold" pitchFamily="34" charset="0"/>
                <a:sym typeface="Arial Unicode MS" pitchFamily="34" charset="-122"/>
              </a:rPr>
              <a:t>How to </a:t>
            </a:r>
            <a:r>
              <a:rPr lang="en-US" altLang="zh-CN" sz="4000" dirty="0" smtClean="0">
                <a:solidFill>
                  <a:srgbClr val="FF5308"/>
                </a:solidFill>
                <a:latin typeface="Arial Bold" pitchFamily="34" charset="0"/>
                <a:ea typeface="宋体" pitchFamily="2" charset="-122"/>
                <a:cs typeface="Arial Bold" pitchFamily="34" charset="0"/>
                <a:sym typeface="Arial Unicode MS" pitchFamily="34" charset="-122"/>
              </a:rPr>
              <a:t>WIN</a:t>
            </a:r>
            <a:r>
              <a:rPr lang="en-US" altLang="zh-CN" sz="4000" dirty="0" smtClean="0">
                <a:solidFill>
                  <a:srgbClr val="FFFFFF"/>
                </a:solidFill>
                <a:latin typeface="Arial Bold" pitchFamily="34" charset="0"/>
                <a:ea typeface="宋体" pitchFamily="2" charset="-122"/>
                <a:cs typeface="Arial Bold" pitchFamily="34" charset="0"/>
                <a:sym typeface="Arial Unicode MS" pitchFamily="34" charset="-122"/>
              </a:rPr>
              <a:t> </a:t>
            </a:r>
            <a:r>
              <a:rPr lang="en-US" altLang="zh-CN" sz="4000" dirty="0" smtClean="0">
                <a:solidFill>
                  <a:srgbClr val="FF5308"/>
                </a:solidFill>
                <a:latin typeface="Arial Bold" pitchFamily="34" charset="0"/>
                <a:ea typeface="宋体" pitchFamily="2" charset="-122"/>
                <a:cs typeface="Arial Bold" pitchFamily="34" charset="0"/>
                <a:sym typeface="Arial Unicode MS" pitchFamily="34" charset="-122"/>
              </a:rPr>
              <a:t>NBN </a:t>
            </a:r>
            <a:r>
              <a:rPr lang="en-US" altLang="zh-CN" sz="4000" dirty="0">
                <a:solidFill>
                  <a:srgbClr val="FF5308"/>
                </a:solidFill>
                <a:latin typeface="Arial Bold" pitchFamily="34" charset="0"/>
                <a:ea typeface="宋体" pitchFamily="2" charset="-122"/>
                <a:cs typeface="Arial Bold" pitchFamily="34" charset="0"/>
                <a:sym typeface="Arial Unicode MS" pitchFamily="34" charset="-122"/>
              </a:rPr>
              <a:t>2020</a:t>
            </a:r>
            <a:r>
              <a:rPr lang="en-US" altLang="zh-CN" sz="4000" dirty="0" smtClean="0">
                <a:solidFill>
                  <a:srgbClr val="FF5308"/>
                </a:solidFill>
                <a:latin typeface="Arial Bold" pitchFamily="34" charset="0"/>
                <a:ea typeface="宋体" pitchFamily="2" charset="-122"/>
                <a:cs typeface="Arial Bold" pitchFamily="34" charset="0"/>
                <a:sym typeface="Arial Unicode MS" pitchFamily="34" charset="-122"/>
              </a:rPr>
              <a:t>?</a:t>
            </a:r>
            <a:endParaRPr lang="en-US" altLang="zh-CN" sz="4000" dirty="0">
              <a:solidFill>
                <a:srgbClr val="FFFFFF"/>
              </a:solidFill>
              <a:latin typeface="Arial Bold" pitchFamily="34" charset="0"/>
              <a:ea typeface="宋体" pitchFamily="2" charset="-122"/>
              <a:cs typeface="Arial Bold" pitchFamily="34" charset="0"/>
              <a:sym typeface="Arial Unicode MS" pitchFamily="34" charset="-122"/>
            </a:endParaRPr>
          </a:p>
        </p:txBody>
      </p:sp>
      <p:pic>
        <p:nvPicPr>
          <p:cNvPr id="11" name="Picture 23" descr="C:\Users\Administrator\Desktop\穆亮\第一页\PPT-18.png"/>
          <p:cNvPicPr>
            <a:picLocks noChangeAspect="1" noChangeArrowheads="1"/>
          </p:cNvPicPr>
          <p:nvPr/>
        </p:nvPicPr>
        <p:blipFill>
          <a:blip r:embed="rId5" cstate="print"/>
          <a:srcRect/>
          <a:stretch>
            <a:fillRect/>
          </a:stretch>
        </p:blipFill>
        <p:spPr bwMode="auto">
          <a:xfrm>
            <a:off x="1324136" y="3225491"/>
            <a:ext cx="10048017" cy="175908"/>
          </a:xfrm>
          <a:prstGeom prst="rect">
            <a:avLst/>
          </a:prstGeom>
          <a:noFill/>
        </p:spPr>
      </p:pic>
      <p:sp>
        <p:nvSpPr>
          <p:cNvPr id="14" name="TextBox 13"/>
          <p:cNvSpPr txBox="1"/>
          <p:nvPr/>
        </p:nvSpPr>
        <p:spPr>
          <a:xfrm>
            <a:off x="11791411" y="6466156"/>
            <a:ext cx="406627" cy="384810"/>
          </a:xfrm>
          <a:prstGeom prst="rect">
            <a:avLst/>
          </a:prstGeom>
          <a:noFill/>
        </p:spPr>
        <p:txBody>
          <a:bodyPr wrap="none" lIns="45727" tIns="22864" rIns="45727" bIns="22864" rtlCol="0">
            <a:spAutoFit/>
          </a:bodyPr>
          <a:lstStyle/>
          <a:p>
            <a:pPr algn="ctr" defTabSz="457291" fontAlgn="base">
              <a:spcBef>
                <a:spcPct val="0"/>
              </a:spcBef>
              <a:spcAft>
                <a:spcPct val="0"/>
              </a:spcAft>
            </a:pPr>
            <a:r>
              <a:rPr lang="en-US" altLang="zh-CN" sz="2200" b="1" dirty="0" smtClean="0">
                <a:solidFill>
                  <a:srgbClr val="FFFFFF"/>
                </a:solidFill>
                <a:latin typeface="Arial" pitchFamily="34" charset="0"/>
                <a:cs typeface="Arial" pitchFamily="34" charset="0"/>
                <a:sym typeface="American Typewriter" charset="0"/>
              </a:rPr>
              <a:t>15</a:t>
            </a:r>
            <a:endParaRPr lang="zh-CN" altLang="en-US" sz="2200" b="1" dirty="0">
              <a:solidFill>
                <a:srgbClr val="FFFFFF"/>
              </a:solidFill>
              <a:latin typeface="Arial" pitchFamily="34" charset="0"/>
              <a:cs typeface="Arial" pitchFamily="34" charset="0"/>
              <a:sym typeface="American Typewriter" charset="0"/>
            </a:endParaRPr>
          </a:p>
        </p:txBody>
      </p:sp>
      <p:sp>
        <p:nvSpPr>
          <p:cNvPr id="20" name="TextBox 19"/>
          <p:cNvSpPr txBox="1"/>
          <p:nvPr/>
        </p:nvSpPr>
        <p:spPr>
          <a:xfrm>
            <a:off x="3427761" y="3974957"/>
            <a:ext cx="7724654" cy="523220"/>
          </a:xfrm>
          <a:prstGeom prst="rect">
            <a:avLst/>
          </a:prstGeom>
          <a:noFill/>
        </p:spPr>
        <p:txBody>
          <a:bodyPr wrap="square" rtlCol="0">
            <a:spAutoFit/>
          </a:bodyPr>
          <a:lstStyle/>
          <a:p>
            <a:pPr defTabSz="457291" fontAlgn="base">
              <a:spcBef>
                <a:spcPct val="0"/>
              </a:spcBef>
              <a:spcAft>
                <a:spcPct val="0"/>
              </a:spcAft>
            </a:pPr>
            <a:r>
              <a:rPr lang="en-US" altLang="zh-CN" sz="2800" i="1" dirty="0" smtClean="0">
                <a:solidFill>
                  <a:srgbClr val="FFC000"/>
                </a:solidFill>
                <a:latin typeface="Arial" pitchFamily="34" charset="0"/>
                <a:cs typeface="Arial" pitchFamily="34" charset="0"/>
                <a:sym typeface="American Typewriter" charset="0"/>
              </a:rPr>
              <a:t>Differentiated Driven Measures for Coverage </a:t>
            </a:r>
            <a:endParaRPr lang="zh-CN" altLang="en-US" sz="2800" i="1" dirty="0">
              <a:solidFill>
                <a:srgbClr val="FFC000"/>
              </a:solidFill>
              <a:latin typeface="Arial" pitchFamily="34" charset="0"/>
              <a:cs typeface="Arial" pitchFamily="34" charset="0"/>
              <a:sym typeface="American Typewriter" charset="0"/>
            </a:endParaRPr>
          </a:p>
        </p:txBody>
      </p:sp>
      <p:sp>
        <p:nvSpPr>
          <p:cNvPr id="21" name="TextBox 20"/>
          <p:cNvSpPr txBox="1"/>
          <p:nvPr/>
        </p:nvSpPr>
        <p:spPr>
          <a:xfrm>
            <a:off x="3427760" y="4572120"/>
            <a:ext cx="7277100" cy="523220"/>
          </a:xfrm>
          <a:prstGeom prst="rect">
            <a:avLst/>
          </a:prstGeom>
          <a:noFill/>
        </p:spPr>
        <p:txBody>
          <a:bodyPr wrap="square" rtlCol="0">
            <a:spAutoFit/>
          </a:bodyPr>
          <a:lstStyle/>
          <a:p>
            <a:r>
              <a:rPr lang="en-US" altLang="zh-CN" sz="2800" i="1" dirty="0" smtClean="0">
                <a:solidFill>
                  <a:srgbClr val="FFC000"/>
                </a:solidFill>
                <a:latin typeface="Arial" pitchFamily="34" charset="0"/>
                <a:cs typeface="Arial" pitchFamily="34" charset="0"/>
                <a:sym typeface="American Typewriter" charset="0"/>
              </a:rPr>
              <a:t>Investment-friendly Regulations</a:t>
            </a:r>
            <a:endParaRPr lang="zh-CN" altLang="en-US" sz="2800" i="1" dirty="0">
              <a:solidFill>
                <a:srgbClr val="FFC000"/>
              </a:solidFill>
              <a:latin typeface="Arial" pitchFamily="34" charset="0"/>
              <a:cs typeface="Arial" pitchFamily="34" charset="0"/>
              <a:sym typeface="American Typewriter" charset="0"/>
            </a:endParaRPr>
          </a:p>
        </p:txBody>
      </p:sp>
      <p:sp>
        <p:nvSpPr>
          <p:cNvPr id="22" name="TextBox 21"/>
          <p:cNvSpPr txBox="1"/>
          <p:nvPr/>
        </p:nvSpPr>
        <p:spPr>
          <a:xfrm>
            <a:off x="3427760" y="5169283"/>
            <a:ext cx="7283783" cy="523220"/>
          </a:xfrm>
          <a:prstGeom prst="rect">
            <a:avLst/>
          </a:prstGeom>
          <a:noFill/>
        </p:spPr>
        <p:txBody>
          <a:bodyPr wrap="square" rtlCol="0">
            <a:spAutoFit/>
          </a:bodyPr>
          <a:lstStyle/>
          <a:p>
            <a:r>
              <a:rPr lang="en-US" altLang="zh-CN" sz="2800" i="1" dirty="0" smtClean="0">
                <a:solidFill>
                  <a:srgbClr val="FFC000"/>
                </a:solidFill>
                <a:latin typeface="Arial" pitchFamily="34" charset="0"/>
                <a:cs typeface="Arial" pitchFamily="34" charset="0"/>
                <a:sym typeface="American Typewriter" charset="0"/>
              </a:rPr>
              <a:t>Easy Access to Non-Telecom Infrastructure</a:t>
            </a:r>
            <a:endParaRPr lang="zh-CN" altLang="en-US" sz="2800" i="1" dirty="0">
              <a:solidFill>
                <a:srgbClr val="FFC000"/>
              </a:solidFill>
              <a:latin typeface="Arial" pitchFamily="34" charset="0"/>
              <a:cs typeface="Arial" pitchFamily="34" charset="0"/>
              <a:sym typeface="American Typewriter" charset="0"/>
            </a:endParaRPr>
          </a:p>
        </p:txBody>
      </p:sp>
      <p:sp>
        <p:nvSpPr>
          <p:cNvPr id="23" name="矩形 22"/>
          <p:cNvSpPr/>
          <p:nvPr/>
        </p:nvSpPr>
        <p:spPr>
          <a:xfrm>
            <a:off x="2823811" y="5255147"/>
            <a:ext cx="345055" cy="35943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823811" y="4115641"/>
            <a:ext cx="345055" cy="35943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823811" y="4685394"/>
            <a:ext cx="345055" cy="35943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427760" y="3377794"/>
            <a:ext cx="3748142" cy="523220"/>
          </a:xfrm>
          <a:prstGeom prst="rect">
            <a:avLst/>
          </a:prstGeom>
        </p:spPr>
        <p:txBody>
          <a:bodyPr wrap="none">
            <a:spAutoFit/>
          </a:bodyPr>
          <a:lstStyle/>
          <a:p>
            <a:pPr lvl="0" defTabSz="457291" fontAlgn="base">
              <a:spcBef>
                <a:spcPct val="0"/>
              </a:spcBef>
              <a:spcAft>
                <a:spcPct val="0"/>
              </a:spcAft>
            </a:pPr>
            <a:r>
              <a:rPr lang="en-US" altLang="zh-CN" sz="2800" i="1" dirty="0" err="1" smtClean="0">
                <a:solidFill>
                  <a:srgbClr val="FFC000"/>
                </a:solidFill>
                <a:latin typeface="Arial" pitchFamily="34" charset="0"/>
                <a:cs typeface="Arial" pitchFamily="34" charset="0"/>
                <a:sym typeface="American Typewriter" charset="0"/>
              </a:rPr>
              <a:t>GigaBand@Anymedia</a:t>
            </a:r>
            <a:endParaRPr lang="zh-CN" altLang="en-US" sz="2800" i="1" dirty="0" smtClean="0">
              <a:solidFill>
                <a:srgbClr val="FFC000"/>
              </a:solidFill>
              <a:latin typeface="Arial" pitchFamily="34" charset="0"/>
              <a:cs typeface="Arial" pitchFamily="34" charset="0"/>
              <a:sym typeface="American Typewriter" charset="0"/>
            </a:endParaRPr>
          </a:p>
        </p:txBody>
      </p:sp>
      <p:sp>
        <p:nvSpPr>
          <p:cNvPr id="27" name="矩形 26"/>
          <p:cNvSpPr/>
          <p:nvPr/>
        </p:nvSpPr>
        <p:spPr>
          <a:xfrm>
            <a:off x="2823811" y="3545888"/>
            <a:ext cx="345055" cy="35943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5981184"/>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w00124458\Desktop\125-0290.jpg"/>
          <p:cNvPicPr>
            <a:picLocks noChangeAspect="1" noChangeArrowheads="1"/>
          </p:cNvPicPr>
          <p:nvPr/>
        </p:nvPicPr>
        <p:blipFill>
          <a:blip r:embed="rId3" cstate="print"/>
          <a:srcRect b="40778"/>
          <a:stretch>
            <a:fillRect/>
          </a:stretch>
        </p:blipFill>
        <p:spPr bwMode="auto">
          <a:xfrm>
            <a:off x="0" y="0"/>
            <a:ext cx="12195175" cy="6859588"/>
          </a:xfrm>
          <a:prstGeom prst="rect">
            <a:avLst/>
          </a:prstGeom>
          <a:noFill/>
          <a:ln w="9525">
            <a:noFill/>
            <a:miter lim="800000"/>
            <a:headEnd/>
            <a:tailEnd/>
          </a:ln>
        </p:spPr>
      </p:pic>
      <p:sp>
        <p:nvSpPr>
          <p:cNvPr id="77" name="矩形 6"/>
          <p:cNvSpPr>
            <a:spLocks noChangeArrowheads="1"/>
          </p:cNvSpPr>
          <p:nvPr/>
        </p:nvSpPr>
        <p:spPr bwMode="auto">
          <a:xfrm>
            <a:off x="0" y="-27390"/>
            <a:ext cx="12219861" cy="6868210"/>
          </a:xfrm>
          <a:prstGeom prst="rect">
            <a:avLst/>
          </a:prstGeom>
          <a:solidFill>
            <a:schemeClr val="tx1">
              <a:alpha val="74901"/>
            </a:schemeClr>
          </a:solidFill>
          <a:ln w="9525">
            <a:noFill/>
            <a:miter lim="800000"/>
            <a:headEnd/>
            <a:tailEnd/>
          </a:ln>
        </p:spPr>
        <p:txBody>
          <a:bodyPr lIns="91430" tIns="45716" rIns="91430" bIns="45716"/>
          <a:lstStyle/>
          <a:p>
            <a:pPr defTabSz="913789">
              <a:buClr>
                <a:srgbClr val="CC9900"/>
              </a:buClr>
            </a:pPr>
            <a:endParaRPr lang="zh-CN" altLang="en-US" sz="1800" dirty="0">
              <a:solidFill>
                <a:srgbClr val="000000"/>
              </a:solidFill>
              <a:latin typeface="Arial" pitchFamily="34" charset="0"/>
              <a:ea typeface="宋体" pitchFamily="2" charset="-122"/>
            </a:endParaRPr>
          </a:p>
        </p:txBody>
      </p:sp>
      <p:sp>
        <p:nvSpPr>
          <p:cNvPr id="189" name="TextBox 40"/>
          <p:cNvSpPr txBox="1">
            <a:spLocks noChangeArrowheads="1"/>
          </p:cNvSpPr>
          <p:nvPr/>
        </p:nvSpPr>
        <p:spPr bwMode="auto">
          <a:xfrm>
            <a:off x="1415625" y="188956"/>
            <a:ext cx="10011942" cy="997181"/>
          </a:xfrm>
          <a:prstGeom prst="rect">
            <a:avLst/>
          </a:prstGeom>
          <a:noFill/>
          <a:ln w="9525">
            <a:noFill/>
            <a:miter lim="800000"/>
            <a:headEnd/>
            <a:tailEnd/>
          </a:ln>
        </p:spPr>
        <p:txBody>
          <a:bodyPr lIns="91430" tIns="45716" rIns="91430" bIns="45716" anchor="ctr"/>
          <a:lstStyle/>
          <a:p>
            <a:pPr defTabSz="913789" eaLnBrk="0" hangingPunct="0">
              <a:lnSpc>
                <a:spcPts val="3201"/>
              </a:lnSpc>
            </a:pPr>
            <a:r>
              <a:rPr lang="en-US" altLang="zh-CN" sz="4000" dirty="0" err="1" smtClean="0">
                <a:solidFill>
                  <a:srgbClr val="FF6709"/>
                </a:solidFill>
                <a:latin typeface="Impact" pitchFamily="34" charset="0"/>
                <a:sym typeface="Lucida Grande"/>
              </a:rPr>
              <a:t>Gigaband</a:t>
            </a:r>
            <a:r>
              <a:rPr lang="en-US" altLang="zh-CN" sz="4000" dirty="0" smtClean="0">
                <a:solidFill>
                  <a:srgbClr val="FF6709"/>
                </a:solidFill>
                <a:latin typeface="Impact" pitchFamily="34" charset="0"/>
                <a:sym typeface="Lucida Grande"/>
              </a:rPr>
              <a:t>:  Any Media Ready for Giga</a:t>
            </a:r>
            <a:endParaRPr lang="zh-CN" altLang="en-US" sz="4000" dirty="0">
              <a:solidFill>
                <a:srgbClr val="FF6709"/>
              </a:solidFill>
              <a:latin typeface="Impact" pitchFamily="34" charset="0"/>
              <a:sym typeface="Lucida Grande"/>
            </a:endParaRPr>
          </a:p>
        </p:txBody>
      </p:sp>
      <p:grpSp>
        <p:nvGrpSpPr>
          <p:cNvPr id="2" name="组合 41"/>
          <p:cNvGrpSpPr/>
          <p:nvPr/>
        </p:nvGrpSpPr>
        <p:grpSpPr>
          <a:xfrm>
            <a:off x="299434" y="2709547"/>
            <a:ext cx="11560294" cy="3997369"/>
            <a:chOff x="22648" y="2393504"/>
            <a:chExt cx="24433360" cy="10081120"/>
          </a:xfrm>
        </p:grpSpPr>
        <p:grpSp>
          <p:nvGrpSpPr>
            <p:cNvPr id="3" name="组合 189"/>
            <p:cNvGrpSpPr/>
            <p:nvPr/>
          </p:nvGrpSpPr>
          <p:grpSpPr>
            <a:xfrm>
              <a:off x="22648" y="2393504"/>
              <a:ext cx="24433360" cy="10081120"/>
              <a:chOff x="-49360" y="2033464"/>
              <a:chExt cx="24433360" cy="11089232"/>
            </a:xfrm>
          </p:grpSpPr>
          <p:pic>
            <p:nvPicPr>
              <p:cNvPr id="161" name="图片 160"/>
              <p:cNvPicPr>
                <a:picLocks noChangeAspect="1"/>
              </p:cNvPicPr>
              <p:nvPr/>
            </p:nvPicPr>
            <p:blipFill>
              <a:blip r:embed="rId4" cstate="print"/>
              <a:stretch>
                <a:fillRect/>
              </a:stretch>
            </p:blipFill>
            <p:spPr>
              <a:xfrm>
                <a:off x="-49360" y="3576686"/>
                <a:ext cx="24433360" cy="9546010"/>
              </a:xfrm>
              <a:prstGeom prst="rect">
                <a:avLst/>
              </a:prstGeom>
            </p:spPr>
          </p:pic>
          <p:pic>
            <p:nvPicPr>
              <p:cNvPr id="163" name="图片 162"/>
              <p:cNvPicPr>
                <a:picLocks noChangeAspect="1"/>
              </p:cNvPicPr>
              <p:nvPr/>
            </p:nvPicPr>
            <p:blipFill>
              <a:blip r:embed="rId5" cstate="print"/>
              <a:stretch>
                <a:fillRect/>
              </a:stretch>
            </p:blipFill>
            <p:spPr>
              <a:xfrm flipV="1">
                <a:off x="0" y="5565751"/>
                <a:ext cx="24384000" cy="3780946"/>
              </a:xfrm>
              <a:prstGeom prst="rect">
                <a:avLst/>
              </a:prstGeom>
            </p:spPr>
          </p:pic>
          <p:pic>
            <p:nvPicPr>
              <p:cNvPr id="164" name="图片 163"/>
              <p:cNvPicPr>
                <a:picLocks noChangeAspect="1"/>
              </p:cNvPicPr>
              <p:nvPr/>
            </p:nvPicPr>
            <p:blipFill>
              <a:blip r:embed="rId6" cstate="print"/>
              <a:stretch>
                <a:fillRect/>
              </a:stretch>
            </p:blipFill>
            <p:spPr>
              <a:xfrm>
                <a:off x="959249" y="2033464"/>
                <a:ext cx="22268578" cy="7165284"/>
              </a:xfrm>
              <a:prstGeom prst="rect">
                <a:avLst/>
              </a:prstGeom>
            </p:spPr>
          </p:pic>
          <p:pic>
            <p:nvPicPr>
              <p:cNvPr id="165" name="图片 3"/>
              <p:cNvPicPr>
                <a:picLocks noChangeAspect="1"/>
              </p:cNvPicPr>
              <p:nvPr/>
            </p:nvPicPr>
            <p:blipFill>
              <a:blip r:embed="rId5" cstate="print"/>
              <a:stretch>
                <a:fillRect/>
              </a:stretch>
            </p:blipFill>
            <p:spPr>
              <a:xfrm>
                <a:off x="-26712" y="4922794"/>
                <a:ext cx="24361352" cy="5015699"/>
              </a:xfrm>
              <a:prstGeom prst="rect">
                <a:avLst/>
              </a:prstGeom>
            </p:spPr>
          </p:pic>
          <p:sp>
            <p:nvSpPr>
              <p:cNvPr id="168" name="TextBox 18"/>
              <p:cNvSpPr txBox="1"/>
              <p:nvPr/>
            </p:nvSpPr>
            <p:spPr>
              <a:xfrm>
                <a:off x="8352793" y="10674424"/>
                <a:ext cx="2292622" cy="939194"/>
              </a:xfrm>
              <a:prstGeom prst="rect">
                <a:avLst/>
              </a:prstGeom>
              <a:noFill/>
            </p:spPr>
            <p:txBody>
              <a:bodyPr wrap="none" rtlCol="0">
                <a:spAutoFit/>
              </a:bodyPr>
              <a:lstStyle/>
              <a:p>
                <a:r>
                  <a:rPr lang="en-US" altLang="zh-CN" sz="1600" b="1" dirty="0" smtClean="0">
                    <a:solidFill>
                      <a:srgbClr val="F79646"/>
                    </a:solidFill>
                    <a:latin typeface="Arial"/>
                  </a:rPr>
                  <a:t>LTE+DSL</a:t>
                </a:r>
                <a:endParaRPr lang="zh-CN" altLang="en-US" sz="1600" b="1" dirty="0">
                  <a:solidFill>
                    <a:srgbClr val="F79646"/>
                  </a:solidFill>
                  <a:latin typeface="Arial"/>
                </a:endParaRPr>
              </a:p>
            </p:txBody>
          </p:sp>
          <p:sp>
            <p:nvSpPr>
              <p:cNvPr id="169" name="TextBox 19"/>
              <p:cNvSpPr txBox="1"/>
              <p:nvPr/>
            </p:nvSpPr>
            <p:spPr>
              <a:xfrm>
                <a:off x="7894167" y="8937520"/>
                <a:ext cx="1565953" cy="939194"/>
              </a:xfrm>
              <a:prstGeom prst="rect">
                <a:avLst/>
              </a:prstGeom>
              <a:noFill/>
            </p:spPr>
            <p:txBody>
              <a:bodyPr wrap="none" rtlCol="0">
                <a:spAutoFit/>
              </a:bodyPr>
              <a:lstStyle/>
              <a:p>
                <a:r>
                  <a:rPr lang="en-US" altLang="zh-CN" sz="1600" b="1" dirty="0" smtClean="0">
                    <a:solidFill>
                      <a:srgbClr val="F79646"/>
                    </a:solidFill>
                    <a:latin typeface="Arial"/>
                  </a:rPr>
                  <a:t>ADSL</a:t>
                </a:r>
                <a:endParaRPr lang="zh-CN" altLang="en-US" sz="1600" b="1" dirty="0">
                  <a:solidFill>
                    <a:srgbClr val="F79646"/>
                  </a:solidFill>
                  <a:latin typeface="Arial"/>
                </a:endParaRPr>
              </a:p>
            </p:txBody>
          </p:sp>
          <p:sp>
            <p:nvSpPr>
              <p:cNvPr id="170" name="TextBox 20"/>
              <p:cNvSpPr txBox="1"/>
              <p:nvPr/>
            </p:nvSpPr>
            <p:spPr>
              <a:xfrm>
                <a:off x="8326217" y="3938772"/>
                <a:ext cx="1328790" cy="939194"/>
              </a:xfrm>
              <a:prstGeom prst="rect">
                <a:avLst/>
              </a:prstGeom>
              <a:noFill/>
            </p:spPr>
            <p:txBody>
              <a:bodyPr wrap="none" rtlCol="0">
                <a:spAutoFit/>
              </a:bodyPr>
              <a:lstStyle/>
              <a:p>
                <a:r>
                  <a:rPr lang="en-US" altLang="zh-CN" sz="1600" b="1" dirty="0" smtClean="0">
                    <a:solidFill>
                      <a:srgbClr val="F79646"/>
                    </a:solidFill>
                    <a:latin typeface="Arial"/>
                  </a:rPr>
                  <a:t>PON</a:t>
                </a:r>
              </a:p>
            </p:txBody>
          </p:sp>
          <p:sp>
            <p:nvSpPr>
              <p:cNvPr id="171" name="文本框 11"/>
              <p:cNvSpPr txBox="1"/>
              <p:nvPr/>
            </p:nvSpPr>
            <p:spPr>
              <a:xfrm>
                <a:off x="407338" y="6529099"/>
                <a:ext cx="4913337" cy="1664935"/>
              </a:xfrm>
              <a:prstGeom prst="rect">
                <a:avLst/>
              </a:prstGeom>
              <a:noFill/>
            </p:spPr>
            <p:txBody>
              <a:bodyPr wrap="none" rtlCol="0">
                <a:spAutoFit/>
              </a:bodyPr>
              <a:lstStyle/>
              <a:p>
                <a:r>
                  <a:rPr lang="en-US" altLang="zh-CN" sz="3300" b="1" dirty="0" smtClean="0">
                    <a:solidFill>
                      <a:prstClr val="white">
                        <a:lumMod val="85000"/>
                      </a:prstClr>
                    </a:solidFill>
                    <a:latin typeface="Arial"/>
                  </a:rPr>
                  <a:t>Any media</a:t>
                </a:r>
                <a:endParaRPr lang="zh-CN" altLang="en-US" sz="3300" b="1" dirty="0">
                  <a:solidFill>
                    <a:prstClr val="white">
                      <a:lumMod val="85000"/>
                    </a:prstClr>
                  </a:solidFill>
                  <a:latin typeface="Arial"/>
                </a:endParaRPr>
              </a:p>
            </p:txBody>
          </p:sp>
          <p:sp>
            <p:nvSpPr>
              <p:cNvPr id="172" name="矩形 171"/>
              <p:cNvSpPr/>
              <p:nvPr/>
            </p:nvSpPr>
            <p:spPr>
              <a:xfrm>
                <a:off x="19333852" y="7025824"/>
                <a:ext cx="4821799" cy="3329872"/>
              </a:xfrm>
              <a:prstGeom prst="rect">
                <a:avLst/>
              </a:prstGeom>
            </p:spPr>
            <p:txBody>
              <a:bodyPr wrap="square">
                <a:spAutoFit/>
              </a:bodyPr>
              <a:lstStyle/>
              <a:p>
                <a:r>
                  <a:rPr kumimoji="1" lang="en-US" altLang="zh-CN" sz="3600" b="1" kern="0" dirty="0" smtClean="0">
                    <a:solidFill>
                      <a:srgbClr val="FFC000"/>
                    </a:solidFill>
                    <a:latin typeface="Arial"/>
                    <a:ea typeface="黑体" pitchFamily="49" charset="-122"/>
                  </a:rPr>
                  <a:t>GigaBand</a:t>
                </a:r>
                <a:endParaRPr lang="zh-CN" altLang="en-US" sz="400" b="1" dirty="0">
                  <a:solidFill>
                    <a:srgbClr val="FFC000"/>
                  </a:solidFill>
                  <a:latin typeface="Arial"/>
                </a:endParaRPr>
              </a:p>
            </p:txBody>
          </p:sp>
          <p:pic>
            <p:nvPicPr>
              <p:cNvPr id="173"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a:off x="4847848" y="6731374"/>
                <a:ext cx="3272921" cy="2763273"/>
              </a:xfrm>
              <a:prstGeom prst="rect">
                <a:avLst/>
              </a:prstGeom>
              <a:noFill/>
            </p:spPr>
          </p:pic>
          <p:pic>
            <p:nvPicPr>
              <p:cNvPr id="174"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1030021">
                <a:off x="4743279" y="8268718"/>
                <a:ext cx="2478099" cy="2763273"/>
              </a:xfrm>
              <a:prstGeom prst="rect">
                <a:avLst/>
              </a:prstGeom>
              <a:noFill/>
            </p:spPr>
          </p:pic>
          <p:pic>
            <p:nvPicPr>
              <p:cNvPr id="175"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18413667">
                <a:off x="4971026" y="5442987"/>
                <a:ext cx="3014700" cy="2258035"/>
              </a:xfrm>
              <a:prstGeom prst="rect">
                <a:avLst/>
              </a:prstGeom>
              <a:noFill/>
            </p:spPr>
          </p:pic>
          <p:pic>
            <p:nvPicPr>
              <p:cNvPr id="176"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21002768">
                <a:off x="14992057" y="4914718"/>
                <a:ext cx="4133946" cy="2613779"/>
              </a:xfrm>
              <a:prstGeom prst="rect">
                <a:avLst/>
              </a:prstGeom>
              <a:noFill/>
            </p:spPr>
          </p:pic>
          <p:pic>
            <p:nvPicPr>
              <p:cNvPr id="177"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18489776">
                <a:off x="15023649" y="9008407"/>
                <a:ext cx="5072387" cy="2141559"/>
              </a:xfrm>
              <a:prstGeom prst="rect">
                <a:avLst/>
              </a:prstGeom>
              <a:noFill/>
            </p:spPr>
          </p:pic>
          <p:pic>
            <p:nvPicPr>
              <p:cNvPr id="178"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20575807">
                <a:off x="14994231" y="6163297"/>
                <a:ext cx="4107849" cy="2597278"/>
              </a:xfrm>
              <a:prstGeom prst="rect">
                <a:avLst/>
              </a:prstGeom>
              <a:noFill/>
            </p:spPr>
          </p:pic>
          <p:pic>
            <p:nvPicPr>
              <p:cNvPr id="179"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10580903" flipH="1">
                <a:off x="4981874" y="3668451"/>
                <a:ext cx="2437402" cy="3174756"/>
              </a:xfrm>
              <a:prstGeom prst="rect">
                <a:avLst/>
              </a:prstGeom>
              <a:noFill/>
            </p:spPr>
          </p:pic>
          <p:sp>
            <p:nvSpPr>
              <p:cNvPr id="180" name="TextBox 19"/>
              <p:cNvSpPr txBox="1"/>
              <p:nvPr/>
            </p:nvSpPr>
            <p:spPr>
              <a:xfrm>
                <a:off x="11206536" y="3904162"/>
                <a:ext cx="2270666" cy="939194"/>
              </a:xfrm>
              <a:prstGeom prst="rect">
                <a:avLst/>
              </a:prstGeom>
              <a:noFill/>
            </p:spPr>
            <p:txBody>
              <a:bodyPr wrap="none" rtlCol="0">
                <a:spAutoFit/>
              </a:bodyPr>
              <a:lstStyle/>
              <a:p>
                <a:r>
                  <a:rPr lang="en-US" altLang="zh-CN" sz="1600" b="1" dirty="0" smtClean="0">
                    <a:solidFill>
                      <a:srgbClr val="F79646"/>
                    </a:solidFill>
                    <a:latin typeface="Arial"/>
                  </a:rPr>
                  <a:t>10G PON</a:t>
                </a:r>
                <a:endParaRPr lang="zh-CN" altLang="en-US" sz="1600" b="1" dirty="0">
                  <a:solidFill>
                    <a:srgbClr val="F79646"/>
                  </a:solidFill>
                  <a:latin typeface="Arial"/>
                </a:endParaRPr>
              </a:p>
            </p:txBody>
          </p:sp>
          <p:pic>
            <p:nvPicPr>
              <p:cNvPr id="181" name="Picture 4" descr="\\Bchief-server\共享\华为\2014\8月\D-201408044-TD-LTE宣传单张设计-李鹏程\文件\PPT-link\元素--16.png"/>
              <p:cNvPicPr>
                <a:picLocks noChangeAspect="1" noChangeArrowheads="1"/>
              </p:cNvPicPr>
              <p:nvPr/>
            </p:nvPicPr>
            <p:blipFill>
              <a:blip r:embed="rId7" cstate="screen">
                <a:extLst>
                  <a:ext uri="{28A0092B-C50C-407E-A947-70E740481C1C}">
                    <a14:useLocalDpi xmlns:a14="http://schemas.microsoft.com/office/drawing/2010/main"/>
                  </a:ext>
                </a:extLst>
              </a:blip>
              <a:srcRect l="22535" t="29807" r="14299" b="20774"/>
              <a:stretch>
                <a:fillRect/>
              </a:stretch>
            </p:blipFill>
            <p:spPr bwMode="auto">
              <a:xfrm rot="20575807">
                <a:off x="14856671" y="7211730"/>
                <a:ext cx="4388963" cy="2151993"/>
              </a:xfrm>
              <a:prstGeom prst="rect">
                <a:avLst/>
              </a:prstGeom>
              <a:noFill/>
            </p:spPr>
          </p:pic>
          <p:sp>
            <p:nvSpPr>
              <p:cNvPr id="182" name="TextBox 19"/>
              <p:cNvSpPr txBox="1"/>
              <p:nvPr/>
            </p:nvSpPr>
            <p:spPr>
              <a:xfrm rot="21273893">
                <a:off x="9557335" y="8612281"/>
                <a:ext cx="1542236" cy="939194"/>
              </a:xfrm>
              <a:prstGeom prst="rect">
                <a:avLst/>
              </a:prstGeom>
              <a:noFill/>
            </p:spPr>
            <p:txBody>
              <a:bodyPr wrap="none" rtlCol="0">
                <a:spAutoFit/>
              </a:bodyPr>
              <a:lstStyle/>
              <a:p>
                <a:r>
                  <a:rPr lang="en-US" altLang="zh-CN" sz="1600" b="1" dirty="0" smtClean="0">
                    <a:solidFill>
                      <a:srgbClr val="F79646"/>
                    </a:solidFill>
                    <a:latin typeface="Arial"/>
                  </a:rPr>
                  <a:t>VDSL</a:t>
                </a:r>
                <a:endParaRPr lang="zh-CN" altLang="en-US" sz="1600" b="1" dirty="0">
                  <a:solidFill>
                    <a:srgbClr val="F79646"/>
                  </a:solidFill>
                  <a:latin typeface="Arial"/>
                </a:endParaRPr>
              </a:p>
            </p:txBody>
          </p:sp>
          <p:sp>
            <p:nvSpPr>
              <p:cNvPr id="183" name="TextBox 19"/>
              <p:cNvSpPr txBox="1"/>
              <p:nvPr/>
            </p:nvSpPr>
            <p:spPr>
              <a:xfrm rot="21354114">
                <a:off x="13809321" y="7848895"/>
                <a:ext cx="1623549" cy="939194"/>
              </a:xfrm>
              <a:prstGeom prst="rect">
                <a:avLst/>
              </a:prstGeom>
              <a:noFill/>
            </p:spPr>
            <p:txBody>
              <a:bodyPr wrap="none" rtlCol="0">
                <a:spAutoFit/>
              </a:bodyPr>
              <a:lstStyle/>
              <a:p>
                <a:r>
                  <a:rPr lang="en-US" altLang="zh-CN" sz="1600" b="1" dirty="0" smtClean="0">
                    <a:solidFill>
                      <a:srgbClr val="F79646"/>
                    </a:solidFill>
                    <a:latin typeface="Arial"/>
                  </a:rPr>
                  <a:t>G.fast</a:t>
                </a:r>
                <a:endParaRPr lang="zh-CN" altLang="en-US" sz="1600" b="1" dirty="0">
                  <a:solidFill>
                    <a:srgbClr val="F79646"/>
                  </a:solidFill>
                  <a:latin typeface="Arial"/>
                </a:endParaRPr>
              </a:p>
            </p:txBody>
          </p:sp>
          <p:sp>
            <p:nvSpPr>
              <p:cNvPr id="184" name="TextBox 20"/>
              <p:cNvSpPr txBox="1"/>
              <p:nvPr/>
            </p:nvSpPr>
            <p:spPr>
              <a:xfrm>
                <a:off x="7871520" y="5841177"/>
                <a:ext cx="2775483" cy="939194"/>
              </a:xfrm>
              <a:prstGeom prst="rect">
                <a:avLst/>
              </a:prstGeom>
              <a:noFill/>
            </p:spPr>
            <p:txBody>
              <a:bodyPr wrap="none" rtlCol="0">
                <a:spAutoFit/>
              </a:bodyPr>
              <a:lstStyle/>
              <a:p>
                <a:r>
                  <a:rPr lang="en-US" altLang="zh-CN" sz="1600" b="1" dirty="0" smtClean="0">
                    <a:solidFill>
                      <a:srgbClr val="F79646"/>
                    </a:solidFill>
                    <a:latin typeface="Arial"/>
                  </a:rPr>
                  <a:t>DOCSIS 2.0</a:t>
                </a:r>
              </a:p>
            </p:txBody>
          </p:sp>
          <p:sp>
            <p:nvSpPr>
              <p:cNvPr id="185" name="TextBox 20"/>
              <p:cNvSpPr txBox="1"/>
              <p:nvPr/>
            </p:nvSpPr>
            <p:spPr>
              <a:xfrm rot="734717">
                <a:off x="10513564" y="5857248"/>
                <a:ext cx="2775483" cy="939194"/>
              </a:xfrm>
              <a:prstGeom prst="rect">
                <a:avLst/>
              </a:prstGeom>
              <a:noFill/>
            </p:spPr>
            <p:txBody>
              <a:bodyPr wrap="none" rtlCol="0">
                <a:spAutoFit/>
              </a:bodyPr>
              <a:lstStyle/>
              <a:p>
                <a:r>
                  <a:rPr lang="en-US" altLang="zh-CN" sz="1600" b="1" dirty="0" smtClean="0">
                    <a:solidFill>
                      <a:srgbClr val="F79646"/>
                    </a:solidFill>
                    <a:latin typeface="Arial"/>
                  </a:rPr>
                  <a:t>DOCSIS 3.0</a:t>
                </a:r>
              </a:p>
            </p:txBody>
          </p:sp>
          <p:sp>
            <p:nvSpPr>
              <p:cNvPr id="186" name="TextBox 20"/>
              <p:cNvSpPr txBox="1"/>
              <p:nvPr/>
            </p:nvSpPr>
            <p:spPr>
              <a:xfrm rot="734717">
                <a:off x="13105852" y="6491800"/>
                <a:ext cx="2775483" cy="939194"/>
              </a:xfrm>
              <a:prstGeom prst="rect">
                <a:avLst/>
              </a:prstGeom>
              <a:noFill/>
            </p:spPr>
            <p:txBody>
              <a:bodyPr wrap="none" rtlCol="0">
                <a:spAutoFit/>
              </a:bodyPr>
              <a:lstStyle/>
              <a:p>
                <a:r>
                  <a:rPr lang="en-US" altLang="zh-CN" sz="1600" b="1" dirty="0" smtClean="0">
                    <a:solidFill>
                      <a:srgbClr val="F79646"/>
                    </a:solidFill>
                    <a:latin typeface="Arial"/>
                  </a:rPr>
                  <a:t>DOCSIS 3.1</a:t>
                </a:r>
              </a:p>
            </p:txBody>
          </p:sp>
          <p:sp>
            <p:nvSpPr>
              <p:cNvPr id="187" name="TextBox 19"/>
              <p:cNvSpPr txBox="1"/>
              <p:nvPr/>
            </p:nvSpPr>
            <p:spPr>
              <a:xfrm rot="20975790">
                <a:off x="10952930" y="8204747"/>
                <a:ext cx="2917780" cy="939194"/>
              </a:xfrm>
              <a:prstGeom prst="rect">
                <a:avLst/>
              </a:prstGeom>
              <a:noFill/>
            </p:spPr>
            <p:txBody>
              <a:bodyPr wrap="none" rtlCol="0">
                <a:spAutoFit/>
              </a:bodyPr>
              <a:lstStyle/>
              <a:p>
                <a:r>
                  <a:rPr lang="en-US" altLang="zh-CN" sz="1600" b="1" dirty="0" smtClean="0">
                    <a:solidFill>
                      <a:srgbClr val="F79646"/>
                    </a:solidFill>
                    <a:latin typeface="Arial"/>
                  </a:rPr>
                  <a:t>Supervector</a:t>
                </a:r>
                <a:endParaRPr lang="zh-CN" altLang="en-US" sz="1600" b="1" dirty="0">
                  <a:solidFill>
                    <a:srgbClr val="F79646"/>
                  </a:solidFill>
                  <a:latin typeface="Arial"/>
                </a:endParaRPr>
              </a:p>
            </p:txBody>
          </p:sp>
          <p:sp>
            <p:nvSpPr>
              <p:cNvPr id="188" name="TextBox 18"/>
              <p:cNvSpPr txBox="1"/>
              <p:nvPr/>
            </p:nvSpPr>
            <p:spPr>
              <a:xfrm>
                <a:off x="11134527" y="10602416"/>
                <a:ext cx="3979594" cy="939194"/>
              </a:xfrm>
              <a:prstGeom prst="rect">
                <a:avLst/>
              </a:prstGeom>
              <a:noFill/>
            </p:spPr>
            <p:txBody>
              <a:bodyPr wrap="none" rtlCol="0">
                <a:spAutoFit/>
              </a:bodyPr>
              <a:lstStyle/>
              <a:p>
                <a:r>
                  <a:rPr lang="en-US" altLang="zh-CN" sz="1600" b="1" dirty="0" smtClean="0">
                    <a:solidFill>
                      <a:srgbClr val="F79646"/>
                    </a:solidFill>
                    <a:latin typeface="Arial"/>
                  </a:rPr>
                  <a:t>LTE+SuperVector</a:t>
                </a:r>
                <a:endParaRPr lang="zh-CN" altLang="en-US" sz="1600" b="1" dirty="0">
                  <a:solidFill>
                    <a:srgbClr val="F79646"/>
                  </a:solidFill>
                  <a:latin typeface="Arial"/>
                </a:endParaRPr>
              </a:p>
            </p:txBody>
          </p:sp>
        </p:grpSp>
        <p:pic>
          <p:nvPicPr>
            <p:cNvPr id="191" name="Picture 2" descr="http://img0.imgtn.bdimg.com/it/u=394991582,3915447494&amp;fm=21&amp;gp=0.jpg"/>
            <p:cNvPicPr preferRelativeResize="0">
              <a:picLocks noChangeArrowheads="1"/>
            </p:cNvPicPr>
            <p:nvPr/>
          </p:nvPicPr>
          <p:blipFill>
            <a:blip r:embed="rId8" cstate="print"/>
            <a:srcRect/>
            <a:stretch>
              <a:fillRect/>
            </a:stretch>
          </p:blipFill>
          <p:spPr bwMode="auto">
            <a:xfrm>
              <a:off x="5495256" y="4913784"/>
              <a:ext cx="864096" cy="8639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2" name="Picture 8" descr="http://img3.imgtn.bdimg.com/it/u=3906051826,836496981&amp;fm=21&amp;gp=0.jpg"/>
            <p:cNvPicPr preferRelativeResize="0">
              <a:picLocks noChangeArrowheads="1"/>
            </p:cNvPicPr>
            <p:nvPr/>
          </p:nvPicPr>
          <p:blipFill>
            <a:blip r:embed="rId9" cstate="print"/>
            <a:srcRect/>
            <a:stretch>
              <a:fillRect/>
            </a:stretch>
          </p:blipFill>
          <p:spPr bwMode="auto">
            <a:xfrm>
              <a:off x="5495256" y="6137920"/>
              <a:ext cx="864000" cy="8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3" name="Picture 4" descr="http://img5.imgtn.bdimg.com/it/u=3708642938,4030586425&amp;fm=21&amp;gp=0.jpg"/>
            <p:cNvPicPr preferRelativeResize="0">
              <a:picLocks noChangeArrowheads="1"/>
            </p:cNvPicPr>
            <p:nvPr/>
          </p:nvPicPr>
          <p:blipFill>
            <a:blip r:embed="rId10" cstate="print"/>
            <a:srcRect/>
            <a:stretch>
              <a:fillRect/>
            </a:stretch>
          </p:blipFill>
          <p:spPr bwMode="auto">
            <a:xfrm>
              <a:off x="5513720" y="7434064"/>
              <a:ext cx="864000" cy="8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8" name="圆角矩形 197"/>
            <p:cNvSpPr/>
            <p:nvPr/>
          </p:nvSpPr>
          <p:spPr>
            <a:xfrm>
              <a:off x="5495256" y="8730208"/>
              <a:ext cx="864096" cy="86409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sz="800" dirty="0" smtClean="0">
                  <a:solidFill>
                    <a:prstClr val="black"/>
                  </a:solidFill>
                </a:rPr>
                <a:t>Hybrid</a:t>
              </a:r>
              <a:endParaRPr lang="zh-CN" altLang="en-US" sz="800" dirty="0" smtClean="0">
                <a:solidFill>
                  <a:prstClr val="black"/>
                </a:solidFill>
              </a:endParaRPr>
            </a:p>
          </p:txBody>
        </p:sp>
        <p:grpSp>
          <p:nvGrpSpPr>
            <p:cNvPr id="4" name="组合 71"/>
            <p:cNvGrpSpPr/>
            <p:nvPr/>
          </p:nvGrpSpPr>
          <p:grpSpPr>
            <a:xfrm>
              <a:off x="5538461" y="8896590"/>
              <a:ext cx="734481" cy="333884"/>
              <a:chOff x="-3103406" y="5797233"/>
              <a:chExt cx="1997844" cy="779205"/>
            </a:xfrm>
          </p:grpSpPr>
          <p:pic>
            <p:nvPicPr>
              <p:cNvPr id="200" name="Picture 365" descr="图片131"/>
              <p:cNvPicPr>
                <a:picLocks noChangeAspect="1" noChangeArrowheads="1"/>
              </p:cNvPicPr>
              <p:nvPr/>
            </p:nvPicPr>
            <p:blipFill>
              <a:blip r:embed="rId11" cstate="print"/>
              <a:srcRect/>
              <a:stretch>
                <a:fillRect/>
              </a:stretch>
            </p:blipFill>
            <p:spPr bwMode="auto">
              <a:xfrm>
                <a:off x="-3103406" y="5817811"/>
                <a:ext cx="720079" cy="758627"/>
              </a:xfrm>
              <a:prstGeom prst="rect">
                <a:avLst/>
              </a:prstGeom>
              <a:noFill/>
              <a:ln w="9525">
                <a:noFill/>
                <a:miter lim="800000"/>
                <a:headEnd/>
                <a:tailEnd/>
              </a:ln>
            </p:spPr>
          </p:pic>
          <p:pic>
            <p:nvPicPr>
              <p:cNvPr id="201" name="Picture 46" descr="38"/>
              <p:cNvPicPr>
                <a:picLocks noChangeAspect="1" noChangeArrowheads="1"/>
              </p:cNvPicPr>
              <p:nvPr/>
            </p:nvPicPr>
            <p:blipFill>
              <a:blip r:embed="rId12" cstate="print"/>
              <a:srcRect/>
              <a:stretch>
                <a:fillRect/>
              </a:stretch>
            </p:blipFill>
            <p:spPr bwMode="auto">
              <a:xfrm>
                <a:off x="-1632893" y="5797233"/>
                <a:ext cx="527331" cy="779205"/>
              </a:xfrm>
              <a:prstGeom prst="rect">
                <a:avLst/>
              </a:prstGeom>
              <a:noFill/>
            </p:spPr>
          </p:pic>
        </p:grpSp>
        <p:sp>
          <p:nvSpPr>
            <p:cNvPr id="197" name="加号 196"/>
            <p:cNvSpPr/>
            <p:nvPr/>
          </p:nvSpPr>
          <p:spPr>
            <a:xfrm>
              <a:off x="5797690" y="8912148"/>
              <a:ext cx="216000" cy="227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prstClr val="white"/>
                </a:solidFill>
              </a:endParaRPr>
            </a:p>
          </p:txBody>
        </p:sp>
      </p:grpSp>
      <p:graphicFrame>
        <p:nvGraphicFramePr>
          <p:cNvPr id="40" name="Chart 1"/>
          <p:cNvGraphicFramePr/>
          <p:nvPr>
            <p:extLst>
              <p:ext uri="{D42A27DB-BD31-4B8C-83A1-F6EECF244321}">
                <p14:modId xmlns:p14="http://schemas.microsoft.com/office/powerpoint/2010/main" val="240154134"/>
              </p:ext>
            </p:extLst>
          </p:nvPr>
        </p:nvGraphicFramePr>
        <p:xfrm>
          <a:off x="0" y="931969"/>
          <a:ext cx="4152865" cy="2556876"/>
        </p:xfrm>
        <a:graphic>
          <a:graphicData uri="http://schemas.openxmlformats.org/drawingml/2006/chart">
            <c:chart xmlns:c="http://schemas.openxmlformats.org/drawingml/2006/chart" xmlns:r="http://schemas.openxmlformats.org/officeDocument/2006/relationships" r:id="rId13"/>
          </a:graphicData>
        </a:graphic>
      </p:graphicFrame>
      <p:sp>
        <p:nvSpPr>
          <p:cNvPr id="41" name="TextBox 40"/>
          <p:cNvSpPr txBox="1"/>
          <p:nvPr/>
        </p:nvSpPr>
        <p:spPr>
          <a:xfrm>
            <a:off x="4008812" y="1341078"/>
            <a:ext cx="5690113" cy="713860"/>
          </a:xfrm>
          <a:prstGeom prst="rect">
            <a:avLst/>
          </a:prstGeom>
          <a:noFill/>
        </p:spPr>
        <p:txBody>
          <a:bodyPr wrap="square" lIns="45729" tIns="22865" rIns="45729" bIns="22865" rtlCol="0">
            <a:spAutoFit/>
          </a:bodyPr>
          <a:lstStyle/>
          <a:p>
            <a:pPr>
              <a:lnSpc>
                <a:spcPct val="150000"/>
              </a:lnSpc>
            </a:pPr>
            <a:r>
              <a:rPr lang="en-US" altLang="zh-CN" sz="2200" dirty="0" smtClean="0">
                <a:solidFill>
                  <a:schemeClr val="bg1"/>
                </a:solidFill>
                <a:latin typeface="Arial" pitchFamily="34" charset="0"/>
                <a:cs typeface="Arial" pitchFamily="34" charset="0"/>
              </a:rPr>
              <a:t>ODN + Engineering  </a:t>
            </a:r>
            <a:r>
              <a:rPr lang="en-US" altLang="zh-CN" sz="2000" dirty="0" smtClean="0">
                <a:solidFill>
                  <a:schemeClr val="bg1"/>
                </a:solidFill>
                <a:latin typeface="Arial" pitchFamily="34" charset="0"/>
                <a:cs typeface="Arial" pitchFamily="34" charset="0"/>
              </a:rPr>
              <a:t>=  </a:t>
            </a:r>
            <a:r>
              <a:rPr lang="en-US" altLang="zh-CN" sz="3300" b="1" dirty="0" smtClean="0">
                <a:solidFill>
                  <a:srgbClr val="FFC000"/>
                </a:solidFill>
                <a:latin typeface="Arial" pitchFamily="34" charset="0"/>
                <a:cs typeface="Arial" pitchFamily="34" charset="0"/>
              </a:rPr>
              <a:t>70% </a:t>
            </a:r>
            <a:r>
              <a:rPr lang="en-US" altLang="zh-CN" sz="2200" dirty="0" smtClean="0">
                <a:solidFill>
                  <a:schemeClr val="bg1"/>
                </a:solidFill>
                <a:latin typeface="Arial" pitchFamily="34" charset="0"/>
                <a:cs typeface="Arial" pitchFamily="34" charset="0"/>
              </a:rPr>
              <a:t>total cost</a:t>
            </a:r>
            <a:endParaRPr lang="zh-CN" altLang="en-US" sz="2000" dirty="0">
              <a:solidFill>
                <a:schemeClr val="bg1"/>
              </a:solidFill>
              <a:latin typeface="Arial" pitchFamily="34" charset="0"/>
              <a:cs typeface="Arial" pitchFamily="34" charset="0"/>
            </a:endParaRPr>
          </a:p>
        </p:txBody>
      </p:sp>
      <p:sp>
        <p:nvSpPr>
          <p:cNvPr id="43" name="下箭头 42"/>
          <p:cNvSpPr/>
          <p:nvPr/>
        </p:nvSpPr>
        <p:spPr>
          <a:xfrm>
            <a:off x="6277655" y="2349424"/>
            <a:ext cx="612227" cy="432148"/>
          </a:xfrm>
          <a:prstGeom prst="downArrow">
            <a:avLst/>
          </a:prstGeom>
          <a:solidFill>
            <a:srgbClr val="FFFF0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zh-CN" altLang="en-US"/>
          </a:p>
        </p:txBody>
      </p:sp>
      <p:sp>
        <p:nvSpPr>
          <p:cNvPr id="44" name="TextBox 43"/>
          <p:cNvSpPr txBox="1"/>
          <p:nvPr/>
        </p:nvSpPr>
        <p:spPr>
          <a:xfrm>
            <a:off x="11791411" y="6466156"/>
            <a:ext cx="406628" cy="384810"/>
          </a:xfrm>
          <a:prstGeom prst="rect">
            <a:avLst/>
          </a:prstGeom>
          <a:noFill/>
        </p:spPr>
        <p:txBody>
          <a:bodyPr wrap="none" lIns="45729" tIns="22865" rIns="45729" bIns="22865" rtlCol="0">
            <a:spAutoFit/>
          </a:bodyPr>
          <a:lstStyle/>
          <a:p>
            <a:r>
              <a:rPr lang="en-US" altLang="zh-CN" sz="2200" b="1" dirty="0" smtClean="0">
                <a:latin typeface="Arial" pitchFamily="34" charset="0"/>
                <a:cs typeface="Arial" pitchFamily="34" charset="0"/>
              </a:rPr>
              <a:t>14</a:t>
            </a:r>
            <a:endParaRPr lang="zh-CN" altLang="en-US" sz="2200" b="1"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
          <p:cNvPicPr>
            <a:picLocks noChangeArrowheads="1"/>
          </p:cNvPicPr>
          <p:nvPr/>
        </p:nvPicPr>
        <p:blipFill>
          <a:blip r:embed="rId3" cstate="print"/>
          <a:srcRect/>
          <a:stretch>
            <a:fillRect/>
          </a:stretch>
        </p:blipFill>
        <p:spPr bwMode="auto">
          <a:xfrm>
            <a:off x="794" y="1588"/>
            <a:ext cx="12194381" cy="6855619"/>
          </a:xfrm>
          <a:prstGeom prst="rect">
            <a:avLst/>
          </a:prstGeom>
          <a:noFill/>
          <a:ln w="9525">
            <a:noFill/>
            <a:miter lim="800000"/>
            <a:headEnd/>
            <a:tailEnd/>
          </a:ln>
        </p:spPr>
      </p:pic>
      <p:sp>
        <p:nvSpPr>
          <p:cNvPr id="48" name="TextBox 47"/>
          <p:cNvSpPr txBox="1"/>
          <p:nvPr/>
        </p:nvSpPr>
        <p:spPr>
          <a:xfrm>
            <a:off x="644500" y="547540"/>
            <a:ext cx="11518384" cy="526822"/>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rmAutofit/>
          </a:bodyPr>
          <a:lstStyle/>
          <a:p>
            <a:pPr>
              <a:lnSpc>
                <a:spcPts val="3199"/>
              </a:lnSpc>
              <a:defRPr/>
            </a:pPr>
            <a:r>
              <a:rPr lang="en-US" altLang="zh-CN" sz="4000" dirty="0" smtClean="0">
                <a:solidFill>
                  <a:srgbClr val="FF6709"/>
                </a:solidFill>
                <a:latin typeface="Impact" pitchFamily="34" charset="0"/>
                <a:sym typeface="Lucida Grande" charset="0"/>
              </a:rPr>
              <a:t>Differentiated Driven Measures for Coverage in UK</a:t>
            </a:r>
          </a:p>
        </p:txBody>
      </p:sp>
      <p:pic>
        <p:nvPicPr>
          <p:cNvPr id="14" name="Picture 23" descr="C:\Users\Administrator\Desktop\穆亮\第一页\PPT-18.png"/>
          <p:cNvPicPr>
            <a:picLocks noChangeAspect="1" noChangeArrowheads="1"/>
          </p:cNvPicPr>
          <p:nvPr/>
        </p:nvPicPr>
        <p:blipFill>
          <a:blip r:embed="rId4" cstate="print"/>
          <a:srcRect/>
          <a:stretch>
            <a:fillRect/>
          </a:stretch>
        </p:blipFill>
        <p:spPr bwMode="auto">
          <a:xfrm>
            <a:off x="990366" y="3732515"/>
            <a:ext cx="10299915" cy="84898"/>
          </a:xfrm>
          <a:prstGeom prst="rect">
            <a:avLst/>
          </a:prstGeom>
          <a:noFill/>
        </p:spPr>
      </p:pic>
      <p:sp>
        <p:nvSpPr>
          <p:cNvPr id="15" name="矩形 14"/>
          <p:cNvSpPr/>
          <p:nvPr/>
        </p:nvSpPr>
        <p:spPr>
          <a:xfrm>
            <a:off x="2086947" y="1411790"/>
            <a:ext cx="2046201" cy="830997"/>
          </a:xfrm>
          <a:prstGeom prst="rect">
            <a:avLst/>
          </a:prstGeom>
        </p:spPr>
        <p:txBody>
          <a:bodyPr wrap="none">
            <a:spAutoFit/>
          </a:bodyPr>
          <a:lstStyle/>
          <a:p>
            <a:pPr algn="ctr"/>
            <a:r>
              <a:rPr lang="en-US" altLang="zh-CN" dirty="0" smtClean="0">
                <a:solidFill>
                  <a:srgbClr val="FFFFFF"/>
                </a:solidFill>
                <a:latin typeface="Arial  "/>
              </a:rPr>
              <a:t>2/3 </a:t>
            </a:r>
            <a:r>
              <a:rPr lang="en-US" altLang="zh-CN" sz="1400" dirty="0" smtClean="0">
                <a:solidFill>
                  <a:srgbClr val="FFFFFF"/>
                </a:solidFill>
                <a:latin typeface="Arial  "/>
              </a:rPr>
              <a:t>of population</a:t>
            </a:r>
          </a:p>
          <a:p>
            <a:pPr algn="ctr"/>
            <a:r>
              <a:rPr lang="en-US" altLang="zh-CN" sz="1400" dirty="0" smtClean="0">
                <a:solidFill>
                  <a:srgbClr val="FFFFFF"/>
                </a:solidFill>
                <a:latin typeface="Arial  "/>
              </a:rPr>
              <a:t> in </a:t>
            </a:r>
            <a:r>
              <a:rPr lang="en-US" altLang="zh-CN" dirty="0" smtClean="0">
                <a:solidFill>
                  <a:srgbClr val="FFFFFF"/>
                </a:solidFill>
                <a:latin typeface="Arial  "/>
              </a:rPr>
              <a:t>dense area</a:t>
            </a:r>
            <a:endParaRPr lang="zh-CN" altLang="en-US" dirty="0">
              <a:latin typeface="Arial  "/>
            </a:endParaRPr>
          </a:p>
        </p:txBody>
      </p:sp>
      <p:sp>
        <p:nvSpPr>
          <p:cNvPr id="16" name="矩形 15"/>
          <p:cNvSpPr/>
          <p:nvPr/>
        </p:nvSpPr>
        <p:spPr>
          <a:xfrm>
            <a:off x="2175699" y="3898519"/>
            <a:ext cx="1899559" cy="830997"/>
          </a:xfrm>
          <a:prstGeom prst="rect">
            <a:avLst/>
          </a:prstGeom>
        </p:spPr>
        <p:txBody>
          <a:bodyPr wrap="none">
            <a:spAutoFit/>
          </a:bodyPr>
          <a:lstStyle/>
          <a:p>
            <a:pPr algn="ctr"/>
            <a:r>
              <a:rPr lang="en-US" altLang="zh-CN" dirty="0" smtClean="0">
                <a:solidFill>
                  <a:srgbClr val="FFFFFF"/>
                </a:solidFill>
                <a:latin typeface="Arial  "/>
              </a:rPr>
              <a:t>1/3</a:t>
            </a:r>
            <a:r>
              <a:rPr lang="en-US" altLang="zh-CN" sz="1400" dirty="0" smtClean="0">
                <a:solidFill>
                  <a:srgbClr val="FFFFFF"/>
                </a:solidFill>
                <a:latin typeface="Arial  "/>
              </a:rPr>
              <a:t> of population</a:t>
            </a:r>
          </a:p>
          <a:p>
            <a:pPr algn="ctr"/>
            <a:r>
              <a:rPr lang="en-US" altLang="zh-CN" sz="1400" dirty="0" smtClean="0">
                <a:solidFill>
                  <a:srgbClr val="FFFFFF"/>
                </a:solidFill>
                <a:latin typeface="Arial  "/>
              </a:rPr>
              <a:t> in </a:t>
            </a:r>
            <a:r>
              <a:rPr lang="en-US" altLang="zh-CN" dirty="0" smtClean="0">
                <a:solidFill>
                  <a:srgbClr val="FFFFFF"/>
                </a:solidFill>
                <a:latin typeface="Arial  "/>
              </a:rPr>
              <a:t>rural area</a:t>
            </a:r>
            <a:endParaRPr lang="zh-CN" altLang="en-US" dirty="0">
              <a:latin typeface="Arial  "/>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6154" y="4658533"/>
            <a:ext cx="2099720" cy="1368317"/>
          </a:xfrm>
          <a:prstGeom prst="roundRect">
            <a:avLst>
              <a:gd name="adj" fmla="val 8439"/>
            </a:avLst>
          </a:prstGeom>
          <a:ln>
            <a:noFill/>
          </a:ln>
          <a:effectLst>
            <a:outerShdw blurRad="76200" dist="38100" dir="7800000" algn="tl" rotWithShape="0">
              <a:srgbClr val="000000">
                <a:alpha val="40000"/>
              </a:srgbClr>
            </a:outerShdw>
          </a:effectLst>
        </p:spPr>
      </p:pic>
      <p:pic>
        <p:nvPicPr>
          <p:cNvPr id="19" name="图片 18"/>
          <p:cNvPicPr>
            <a:picLocks noChangeAspect="1"/>
          </p:cNvPicPr>
          <p:nvPr/>
        </p:nvPicPr>
        <p:blipFill>
          <a:blip r:embed="rId6" cstate="print">
            <a:extLst>
              <a:ext uri="{BEBA8EAE-BF5A-486C-A8C5-ECC9F3942E4B}">
                <a14:imgProps xmlns:a14="http://schemas.microsoft.com/office/drawing/2010/main">
                  <a14:imgLayer r:embed="rId7">
                    <a14:imgEffect>
                      <a14:saturation sat="144000"/>
                    </a14:imgEffect>
                    <a14:imgEffect>
                      <a14:brightnessContrast bright="11000"/>
                    </a14:imgEffect>
                  </a14:imgLayer>
                </a14:imgProps>
              </a:ext>
              <a:ext uri="{28A0092B-C50C-407E-A947-70E740481C1C}">
                <a14:useLocalDpi xmlns:a14="http://schemas.microsoft.com/office/drawing/2010/main" val="0"/>
              </a:ext>
            </a:extLst>
          </a:blip>
          <a:stretch>
            <a:fillRect/>
          </a:stretch>
        </p:blipFill>
        <p:spPr>
          <a:xfrm>
            <a:off x="2156154" y="2171804"/>
            <a:ext cx="2099720" cy="1368317"/>
          </a:xfrm>
          <a:prstGeom prst="roundRect">
            <a:avLst>
              <a:gd name="adj" fmla="val 8439"/>
            </a:avLst>
          </a:prstGeom>
          <a:ln>
            <a:noFill/>
          </a:ln>
          <a:effectLst>
            <a:outerShdw blurRad="76200" dist="38100" dir="7800000" algn="tl" rotWithShape="0">
              <a:srgbClr val="000000">
                <a:alpha val="40000"/>
              </a:srgbClr>
            </a:outerShdw>
          </a:effectLst>
        </p:spPr>
      </p:pic>
      <p:sp>
        <p:nvSpPr>
          <p:cNvPr id="58" name="矩形 57"/>
          <p:cNvSpPr/>
          <p:nvPr/>
        </p:nvSpPr>
        <p:spPr>
          <a:xfrm>
            <a:off x="4501213" y="2123672"/>
            <a:ext cx="3866744" cy="1405513"/>
          </a:xfrm>
          <a:prstGeom prst="rect">
            <a:avLst/>
          </a:prstGeom>
        </p:spPr>
        <p:txBody>
          <a:bodyPr wrap="square">
            <a:spAutoFit/>
          </a:bodyPr>
          <a:lstStyle/>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kumimoji="0" lang="de-DE" altLang="zh-CN" b="0" i="0" u="none" strike="noStrike" kern="0" cap="none" spc="0" normalizeH="0" baseline="0" noProof="0" dirty="0" smtClean="0">
                <a:ln>
                  <a:noFill/>
                </a:ln>
                <a:solidFill>
                  <a:sysClr val="window" lastClr="FFFFFF"/>
                </a:solidFill>
                <a:effectLst/>
                <a:uLnTx/>
                <a:uFillTx/>
                <a:cs typeface="Arial" pitchFamily="34" charset="0"/>
              </a:rPr>
              <a:t> Profitable</a:t>
            </a:r>
          </a:p>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kumimoji="0" lang="de-DE" altLang="zh-CN" b="0" i="0" u="none" strike="noStrike" kern="0" cap="none" spc="0" normalizeH="0" baseline="0" noProof="0" dirty="0" smtClean="0">
                <a:ln>
                  <a:noFill/>
                </a:ln>
                <a:solidFill>
                  <a:sysClr val="window" lastClr="FFFFFF"/>
                </a:solidFill>
                <a:effectLst/>
                <a:uLnTx/>
                <a:uFillTx/>
                <a:cs typeface="Arial" pitchFamily="34" charset="0"/>
              </a:rPr>
              <a:t> BT invested </a:t>
            </a:r>
            <a:r>
              <a:rPr lang="en-US" altLang="zh-CN" kern="0" dirty="0" smtClean="0">
                <a:solidFill>
                  <a:sysClr val="window" lastClr="FFFFFF"/>
                </a:solidFill>
                <a:cs typeface="Arial" pitchFamily="34" charset="0"/>
              </a:rPr>
              <a:t>£</a:t>
            </a:r>
            <a:r>
              <a:rPr kumimoji="0" lang="de-DE" altLang="zh-CN" b="0" i="0" u="none" strike="noStrike" kern="0" cap="none" spc="0" normalizeH="0" noProof="0" dirty="0" smtClean="0">
                <a:ln>
                  <a:noFill/>
                </a:ln>
                <a:solidFill>
                  <a:sysClr val="window" lastClr="FFFFFF"/>
                </a:solidFill>
                <a:effectLst/>
                <a:uLnTx/>
                <a:uFillTx/>
                <a:cs typeface="Arial" pitchFamily="34" charset="0"/>
              </a:rPr>
              <a:t>2.5B</a:t>
            </a:r>
          </a:p>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lang="de-DE" altLang="zh-CN" kern="0" baseline="0" dirty="0" smtClean="0">
                <a:solidFill>
                  <a:sysClr val="window" lastClr="FFFFFF"/>
                </a:solidFill>
                <a:cs typeface="Arial" pitchFamily="34" charset="0"/>
              </a:rPr>
              <a:t> Sharable</a:t>
            </a:r>
            <a:r>
              <a:rPr lang="de-DE" altLang="zh-CN" kern="0" dirty="0" smtClean="0">
                <a:solidFill>
                  <a:sysClr val="window" lastClr="FFFFFF"/>
                </a:solidFill>
                <a:cs typeface="Arial" pitchFamily="34" charset="0"/>
              </a:rPr>
              <a:t> via Bitstream</a:t>
            </a:r>
            <a:endParaRPr kumimoji="0" lang="de-DE" altLang="zh-CN" b="0" i="0" u="none" strike="noStrike" kern="0" cap="none" spc="0" normalizeH="0" baseline="0" noProof="0" dirty="0">
              <a:ln>
                <a:noFill/>
              </a:ln>
              <a:solidFill>
                <a:sysClr val="window" lastClr="FFFFFF"/>
              </a:solidFill>
              <a:effectLst/>
              <a:uLnTx/>
              <a:uFillTx/>
              <a:cs typeface="Arial" pitchFamily="34" charset="0"/>
            </a:endParaRPr>
          </a:p>
        </p:txBody>
      </p:sp>
      <p:sp>
        <p:nvSpPr>
          <p:cNvPr id="59" name="矩形 58"/>
          <p:cNvSpPr/>
          <p:nvPr/>
        </p:nvSpPr>
        <p:spPr>
          <a:xfrm>
            <a:off x="4501213" y="4597799"/>
            <a:ext cx="3866744" cy="1405513"/>
          </a:xfrm>
          <a:prstGeom prst="rect">
            <a:avLst/>
          </a:prstGeom>
        </p:spPr>
        <p:txBody>
          <a:bodyPr wrap="square">
            <a:spAutoFit/>
          </a:bodyPr>
          <a:lstStyle/>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kumimoji="0" lang="de-DE" altLang="zh-CN" b="0" i="0" u="none" strike="noStrike" kern="0" cap="none" spc="0" normalizeH="0" baseline="0" noProof="0" dirty="0" smtClean="0">
                <a:ln>
                  <a:noFill/>
                </a:ln>
                <a:solidFill>
                  <a:sysClr val="window" lastClr="FFFFFF"/>
                </a:solidFill>
                <a:effectLst/>
                <a:uLnTx/>
                <a:uFillTx/>
                <a:cs typeface="Arial" pitchFamily="34" charset="0"/>
              </a:rPr>
              <a:t> Non-Profitable</a:t>
            </a:r>
          </a:p>
          <a:p>
            <a:pPr marL="93663" indent="-93663" fontAlgn="auto">
              <a:spcBef>
                <a:spcPts val="800"/>
              </a:spcBef>
              <a:spcAft>
                <a:spcPts val="0"/>
              </a:spcAft>
              <a:buClr>
                <a:sysClr val="window" lastClr="FFFFFF"/>
              </a:buClr>
              <a:buSzPct val="70000"/>
              <a:buFont typeface="Arial" pitchFamily="34" charset="0"/>
              <a:buChar char="•"/>
            </a:pPr>
            <a:r>
              <a:rPr lang="de-DE" altLang="zh-CN" kern="0" dirty="0" smtClean="0">
                <a:solidFill>
                  <a:sysClr val="window" lastClr="FFFFFF"/>
                </a:solidFill>
                <a:cs typeface="Arial" pitchFamily="34" charset="0"/>
              </a:rPr>
              <a:t> 2Mbps+ Universal Service</a:t>
            </a:r>
            <a:endParaRPr kumimoji="0" lang="de-DE" altLang="zh-CN" b="0" i="0" u="none" strike="noStrike" kern="0" cap="none" spc="0" normalizeH="0" baseline="0" noProof="0" dirty="0" smtClean="0">
              <a:ln>
                <a:noFill/>
              </a:ln>
              <a:solidFill>
                <a:sysClr val="window" lastClr="FFFFFF"/>
              </a:solidFill>
              <a:effectLst/>
              <a:uLnTx/>
              <a:uFillTx/>
              <a:cs typeface="Arial" pitchFamily="34" charset="0"/>
            </a:endParaRPr>
          </a:p>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lang="de-DE" altLang="zh-CN" kern="0" dirty="0" smtClean="0">
                <a:solidFill>
                  <a:sysClr val="window" lastClr="FFFFFF"/>
                </a:solidFill>
                <a:cs typeface="Arial" pitchFamily="34" charset="0"/>
              </a:rPr>
              <a:t> </a:t>
            </a:r>
            <a:r>
              <a:rPr kumimoji="0" lang="de-DE" altLang="zh-CN" b="0" i="0" u="none" strike="noStrike" kern="0" cap="none" spc="0" normalizeH="0" noProof="0" dirty="0" smtClean="0">
                <a:ln>
                  <a:noFill/>
                </a:ln>
                <a:solidFill>
                  <a:sysClr val="window" lastClr="FFFFFF"/>
                </a:solidFill>
                <a:effectLst/>
                <a:uLnTx/>
                <a:uFillTx/>
                <a:cs typeface="Arial" pitchFamily="34" charset="0"/>
              </a:rPr>
              <a:t>Gov. Subsidies (1:1:2) </a:t>
            </a:r>
            <a:endParaRPr kumimoji="0" lang="de-DE" altLang="zh-CN" b="0" i="0" u="none" strike="noStrike" kern="0" cap="none" spc="0" normalizeH="0" baseline="0" noProof="0" dirty="0">
              <a:ln>
                <a:noFill/>
              </a:ln>
              <a:solidFill>
                <a:sysClr val="window" lastClr="FFFFFF"/>
              </a:solidFill>
              <a:effectLst/>
              <a:uLnTx/>
              <a:uFillTx/>
              <a:cs typeface="Arial" pitchFamily="34" charset="0"/>
            </a:endParaRPr>
          </a:p>
        </p:txBody>
      </p:sp>
      <p:sp>
        <p:nvSpPr>
          <p:cNvPr id="61" name="矩形 60"/>
          <p:cNvSpPr/>
          <p:nvPr/>
        </p:nvSpPr>
        <p:spPr>
          <a:xfrm>
            <a:off x="4334284" y="1497704"/>
            <a:ext cx="3161635" cy="400110"/>
          </a:xfrm>
          <a:prstGeom prst="rect">
            <a:avLst/>
          </a:prstGeom>
        </p:spPr>
        <p:txBody>
          <a:bodyPr wrap="none">
            <a:spAutoFit/>
          </a:bodyPr>
          <a:lstStyle/>
          <a:p>
            <a:pPr>
              <a:buNone/>
            </a:pPr>
            <a:r>
              <a:rPr lang="en-US" altLang="zh-CN" sz="2000" b="1" dirty="0" smtClean="0">
                <a:solidFill>
                  <a:srgbClr val="FFC000"/>
                </a:solidFill>
                <a:latin typeface="微软雅黑" pitchFamily="34" charset="-122"/>
                <a:ea typeface="微软雅黑" pitchFamily="34" charset="-122"/>
              </a:rPr>
              <a:t>Next-Gen Access(NGA)</a:t>
            </a:r>
          </a:p>
        </p:txBody>
      </p:sp>
      <p:sp>
        <p:nvSpPr>
          <p:cNvPr id="62" name="矩形 61"/>
          <p:cNvSpPr/>
          <p:nvPr/>
        </p:nvSpPr>
        <p:spPr>
          <a:xfrm>
            <a:off x="4334283" y="3991119"/>
            <a:ext cx="4151457" cy="400110"/>
          </a:xfrm>
          <a:prstGeom prst="rect">
            <a:avLst/>
          </a:prstGeom>
        </p:spPr>
        <p:txBody>
          <a:bodyPr wrap="none">
            <a:spAutoFit/>
          </a:bodyPr>
          <a:lstStyle/>
          <a:p>
            <a:pPr>
              <a:buNone/>
            </a:pPr>
            <a:r>
              <a:rPr lang="en-US" altLang="zh-CN" sz="2000" b="1" dirty="0" smtClean="0">
                <a:solidFill>
                  <a:srgbClr val="FFC000"/>
                </a:solidFill>
                <a:latin typeface="微软雅黑" pitchFamily="34" charset="-122"/>
                <a:ea typeface="微软雅黑" pitchFamily="34" charset="-122"/>
              </a:rPr>
              <a:t>Broadband Delivery UK(BDUK)</a:t>
            </a:r>
          </a:p>
        </p:txBody>
      </p:sp>
      <p:sp>
        <p:nvSpPr>
          <p:cNvPr id="21" name="矩形 20"/>
          <p:cNvSpPr/>
          <p:nvPr/>
        </p:nvSpPr>
        <p:spPr>
          <a:xfrm>
            <a:off x="9110661" y="1521648"/>
            <a:ext cx="1258678" cy="400110"/>
          </a:xfrm>
          <a:prstGeom prst="rect">
            <a:avLst/>
          </a:prstGeom>
        </p:spPr>
        <p:txBody>
          <a:bodyPr wrap="none">
            <a:spAutoFit/>
          </a:bodyPr>
          <a:lstStyle/>
          <a:p>
            <a:pPr>
              <a:buNone/>
            </a:pPr>
            <a:r>
              <a:rPr lang="en-US" altLang="zh-CN" sz="2000" b="1" dirty="0" smtClean="0">
                <a:solidFill>
                  <a:srgbClr val="FFC000"/>
                </a:solidFill>
                <a:latin typeface="微软雅黑" pitchFamily="34" charset="-122"/>
                <a:ea typeface="微软雅黑" pitchFamily="34" charset="-122"/>
              </a:rPr>
              <a:t>NGA 2.0</a:t>
            </a:r>
          </a:p>
        </p:txBody>
      </p:sp>
      <p:sp>
        <p:nvSpPr>
          <p:cNvPr id="22" name="矩形 21"/>
          <p:cNvSpPr/>
          <p:nvPr/>
        </p:nvSpPr>
        <p:spPr>
          <a:xfrm>
            <a:off x="9110661" y="4035319"/>
            <a:ext cx="2234201" cy="400110"/>
          </a:xfrm>
          <a:prstGeom prst="rect">
            <a:avLst/>
          </a:prstGeom>
        </p:spPr>
        <p:txBody>
          <a:bodyPr wrap="none">
            <a:spAutoFit/>
          </a:bodyPr>
          <a:lstStyle/>
          <a:p>
            <a:pPr>
              <a:buNone/>
            </a:pPr>
            <a:r>
              <a:rPr lang="en-US" altLang="zh-CN" sz="2000" b="1" dirty="0" smtClean="0">
                <a:solidFill>
                  <a:srgbClr val="FFC000"/>
                </a:solidFill>
                <a:latin typeface="微软雅黑" pitchFamily="34" charset="-122"/>
                <a:ea typeface="微软雅黑" pitchFamily="34" charset="-122"/>
              </a:rPr>
              <a:t>Hybrid Bonding</a:t>
            </a:r>
          </a:p>
        </p:txBody>
      </p:sp>
      <p:sp>
        <p:nvSpPr>
          <p:cNvPr id="18" name="矩形 17"/>
          <p:cNvSpPr/>
          <p:nvPr/>
        </p:nvSpPr>
        <p:spPr>
          <a:xfrm>
            <a:off x="9110661" y="2595596"/>
            <a:ext cx="3015045" cy="461665"/>
          </a:xfrm>
          <a:prstGeom prst="rect">
            <a:avLst/>
          </a:prstGeom>
        </p:spPr>
        <p:txBody>
          <a:bodyPr wrap="square">
            <a:spAutoFit/>
          </a:bodyPr>
          <a:lstStyle/>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kumimoji="0" lang="en-US" altLang="zh-CN" b="0" i="0" u="none" strike="noStrike" kern="0" cap="none" spc="0" normalizeH="0" baseline="0" noProof="0" dirty="0" smtClean="0">
                <a:ln>
                  <a:noFill/>
                </a:ln>
                <a:solidFill>
                  <a:sysClr val="window" lastClr="FFFFFF"/>
                </a:solidFill>
                <a:effectLst/>
                <a:uLnTx/>
                <a:uFillTx/>
                <a:cs typeface="Arial" pitchFamily="34" charset="0"/>
              </a:rPr>
              <a:t>500Mbps</a:t>
            </a:r>
            <a:endParaRPr kumimoji="0" lang="de-DE" altLang="zh-CN" b="0" i="0" u="none" strike="noStrike" kern="0" cap="none" spc="0" normalizeH="0" noProof="0" dirty="0" smtClean="0">
              <a:ln>
                <a:noFill/>
              </a:ln>
              <a:solidFill>
                <a:sysClr val="window" lastClr="FFFFFF"/>
              </a:solidFill>
              <a:effectLst/>
              <a:uLnTx/>
              <a:uFillTx/>
              <a:cs typeface="Arial" pitchFamily="34" charset="0"/>
            </a:endParaRPr>
          </a:p>
        </p:txBody>
      </p:sp>
      <p:sp>
        <p:nvSpPr>
          <p:cNvPr id="23" name="上箭头 22"/>
          <p:cNvSpPr/>
          <p:nvPr/>
        </p:nvSpPr>
        <p:spPr>
          <a:xfrm rot="5400000">
            <a:off x="8251218" y="2637903"/>
            <a:ext cx="605890" cy="377051"/>
          </a:xfrm>
          <a:prstGeom prst="upArrow">
            <a:avLst/>
          </a:prstGeom>
          <a:gradFill>
            <a:gsLst>
              <a:gs pos="0">
                <a:srgbClr val="03D4A8">
                  <a:alpha val="55000"/>
                </a:srgbClr>
              </a:gs>
              <a:gs pos="25000">
                <a:srgbClr val="21D6E0"/>
              </a:gs>
              <a:gs pos="75000">
                <a:srgbClr val="0087E6"/>
              </a:gs>
              <a:gs pos="100000">
                <a:srgbClr val="005CBF"/>
              </a:gs>
            </a:gsLst>
            <a:lin ang="2700000" scaled="0"/>
          </a:gradFill>
          <a:ln w="25400" cap="flat" cmpd="sng" algn="ctr">
            <a:noFill/>
            <a:prstDash val="solid"/>
          </a:ln>
          <a:effectLst/>
        </p:spPr>
        <p:txBody>
          <a:bodyPr lIns="91434" tIns="45717" rIns="91434"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24" name="上箭头 23"/>
          <p:cNvSpPr/>
          <p:nvPr/>
        </p:nvSpPr>
        <p:spPr>
          <a:xfrm rot="5400000">
            <a:off x="8285723" y="5219220"/>
            <a:ext cx="605890" cy="377051"/>
          </a:xfrm>
          <a:prstGeom prst="upArrow">
            <a:avLst/>
          </a:prstGeom>
          <a:gradFill>
            <a:gsLst>
              <a:gs pos="0">
                <a:srgbClr val="03D4A8">
                  <a:alpha val="55000"/>
                </a:srgbClr>
              </a:gs>
              <a:gs pos="25000">
                <a:srgbClr val="21D6E0"/>
              </a:gs>
              <a:gs pos="75000">
                <a:srgbClr val="0087E6"/>
              </a:gs>
              <a:gs pos="100000">
                <a:srgbClr val="005CBF"/>
              </a:gs>
            </a:gsLst>
            <a:lin ang="2700000" scaled="0"/>
          </a:gradFill>
          <a:ln w="25400" cap="flat" cmpd="sng" algn="ctr">
            <a:noFill/>
            <a:prstDash val="solid"/>
          </a:ln>
          <a:effectLst/>
        </p:spPr>
        <p:txBody>
          <a:bodyPr lIns="91434" tIns="45717" rIns="91434"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微软雅黑"/>
              <a:cs typeface="+mn-cs"/>
            </a:endParaRPr>
          </a:p>
        </p:txBody>
      </p:sp>
      <p:sp>
        <p:nvSpPr>
          <p:cNvPr id="25" name="矩形 24"/>
          <p:cNvSpPr/>
          <p:nvPr/>
        </p:nvSpPr>
        <p:spPr>
          <a:xfrm>
            <a:off x="8989891" y="5097257"/>
            <a:ext cx="3015045" cy="461665"/>
          </a:xfrm>
          <a:prstGeom prst="rect">
            <a:avLst/>
          </a:prstGeom>
        </p:spPr>
        <p:txBody>
          <a:bodyPr wrap="square">
            <a:spAutoFit/>
          </a:bodyPr>
          <a:lstStyle/>
          <a:p>
            <a:pPr marL="93663" marR="0" lvl="0" indent="-93663" defTabSz="914400" eaLnBrk="1" fontAlgn="auto" latinLnBrk="0" hangingPunct="1">
              <a:lnSpc>
                <a:spcPct val="100000"/>
              </a:lnSpc>
              <a:spcBef>
                <a:spcPts val="800"/>
              </a:spcBef>
              <a:spcAft>
                <a:spcPts val="0"/>
              </a:spcAft>
              <a:buClr>
                <a:sysClr val="window" lastClr="FFFFFF"/>
              </a:buClr>
              <a:buSzPct val="70000"/>
              <a:buFont typeface="Arial" pitchFamily="34" charset="0"/>
              <a:buChar char="•"/>
              <a:tabLst/>
              <a:defRPr/>
            </a:pPr>
            <a:r>
              <a:rPr kumimoji="0" lang="en-US" altLang="zh-CN" b="0" i="0" u="none" strike="noStrike" kern="0" cap="none" spc="0" normalizeH="0" baseline="0" noProof="0" dirty="0" err="1" smtClean="0">
                <a:ln>
                  <a:noFill/>
                </a:ln>
                <a:solidFill>
                  <a:sysClr val="window" lastClr="FFFFFF"/>
                </a:solidFill>
                <a:effectLst/>
                <a:uLnTx/>
                <a:uFillTx/>
                <a:cs typeface="Arial" pitchFamily="34" charset="0"/>
              </a:rPr>
              <a:t>LTE+Fttx</a:t>
            </a:r>
            <a:r>
              <a:rPr kumimoji="0" lang="en-US" altLang="zh-CN" b="0" i="0" u="none" strike="noStrike" kern="0" cap="none" spc="0" normalizeH="0" baseline="0" noProof="0" dirty="0" smtClean="0">
                <a:ln>
                  <a:noFill/>
                </a:ln>
                <a:solidFill>
                  <a:sysClr val="window" lastClr="FFFFFF"/>
                </a:solidFill>
                <a:effectLst/>
                <a:uLnTx/>
                <a:uFillTx/>
                <a:cs typeface="Arial" pitchFamily="34" charset="0"/>
              </a:rPr>
              <a:t> (500Mbps)</a:t>
            </a:r>
          </a:p>
        </p:txBody>
      </p:sp>
      <p:sp>
        <p:nvSpPr>
          <p:cNvPr id="20" name="Rectangle 30"/>
          <p:cNvSpPr/>
          <p:nvPr/>
        </p:nvSpPr>
        <p:spPr>
          <a:xfrm>
            <a:off x="398681" y="4639736"/>
            <a:ext cx="1582517" cy="1200329"/>
          </a:xfrm>
          <a:prstGeom prst="rect">
            <a:avLst/>
          </a:prstGeom>
        </p:spPr>
        <p:txBody>
          <a:bodyPr wrap="square">
            <a:spAutoFit/>
          </a:bodyPr>
          <a:lstStyle/>
          <a:p>
            <a:pPr algn="ctr" defTabSz="2009162">
              <a:spcAft>
                <a:spcPct val="35000"/>
              </a:spcAft>
              <a:defRPr/>
            </a:pPr>
            <a:r>
              <a:rPr lang="en-US" altLang="zh-CN" b="1" dirty="0" smtClean="0">
                <a:solidFill>
                  <a:srgbClr val="FFC000"/>
                </a:solidFill>
                <a:latin typeface="Arial" pitchFamily="34" charset="0"/>
                <a:ea typeface="微软雅黑" pitchFamily="34" charset="-122"/>
                <a:cs typeface="Arial" pitchFamily="34" charset="0"/>
              </a:rPr>
              <a:t>Policy Driven Coverage</a:t>
            </a:r>
          </a:p>
        </p:txBody>
      </p:sp>
      <p:sp>
        <p:nvSpPr>
          <p:cNvPr id="27" name="Rectangle 32"/>
          <p:cNvSpPr/>
          <p:nvPr/>
        </p:nvSpPr>
        <p:spPr>
          <a:xfrm>
            <a:off x="197061" y="2116667"/>
            <a:ext cx="1970397" cy="1200329"/>
          </a:xfrm>
          <a:prstGeom prst="rect">
            <a:avLst/>
          </a:prstGeom>
        </p:spPr>
        <p:txBody>
          <a:bodyPr wrap="square">
            <a:spAutoFit/>
          </a:bodyPr>
          <a:lstStyle/>
          <a:p>
            <a:pPr algn="ctr" defTabSz="2009162">
              <a:spcAft>
                <a:spcPct val="35000"/>
              </a:spcAft>
              <a:defRPr/>
            </a:pPr>
            <a:r>
              <a:rPr lang="en-US" altLang="zh-CN" b="1" dirty="0" smtClean="0">
                <a:solidFill>
                  <a:srgbClr val="FFC000"/>
                </a:solidFill>
                <a:latin typeface="Arial" pitchFamily="34" charset="0"/>
                <a:ea typeface="微软雅黑" pitchFamily="34" charset="-122"/>
                <a:cs typeface="Arial" pitchFamily="34" charset="0"/>
              </a:rPr>
              <a:t>Marketing Driven Coverage</a:t>
            </a:r>
          </a:p>
        </p:txBody>
      </p:sp>
    </p:spTree>
    <p:extLst>
      <p:ext uri="{BB962C8B-B14F-4D97-AF65-F5344CB8AC3E}">
        <p14:creationId xmlns:p14="http://schemas.microsoft.com/office/powerpoint/2010/main" val="2049010950"/>
      </p:ext>
    </p:extLst>
  </p:cSld>
  <p:clrMapOvr>
    <a:masterClrMapping/>
  </p:clrMapOvr>
  <p:transition advClick="0" advTm="8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a:blip r:embed="rId3" cstate="print"/>
          <a:srcRect/>
          <a:stretch>
            <a:fillRect/>
          </a:stretch>
        </p:blipFill>
        <p:spPr bwMode="auto">
          <a:xfrm>
            <a:off x="794" y="1588"/>
            <a:ext cx="12194381" cy="6855619"/>
          </a:xfrm>
          <a:prstGeom prst="rect">
            <a:avLst/>
          </a:prstGeom>
          <a:noFill/>
          <a:ln w="9525">
            <a:noFill/>
            <a:miter lim="800000"/>
            <a:headEnd/>
            <a:tailEnd/>
          </a:ln>
        </p:spPr>
      </p:pic>
      <p:sp>
        <p:nvSpPr>
          <p:cNvPr id="23" name="Oval 36"/>
          <p:cNvSpPr>
            <a:spLocks/>
          </p:cNvSpPr>
          <p:nvPr/>
        </p:nvSpPr>
        <p:spPr bwMode="auto">
          <a:xfrm>
            <a:off x="1263979" y="-2902622"/>
            <a:ext cx="7837941" cy="7837714"/>
          </a:xfrm>
          <a:prstGeom prst="ellipse">
            <a:avLst/>
          </a:prstGeom>
          <a:noFill/>
          <a:ln w="25400">
            <a:solidFill>
              <a:srgbClr val="00BAFB">
                <a:alpha val="32941"/>
              </a:srgbClr>
            </a:solidFill>
            <a:round/>
            <a:headEnd/>
            <a:tailEnd/>
          </a:ln>
        </p:spPr>
        <p:txBody>
          <a:bodyPr lIns="0" tIns="0" rIns="0" bIns="0"/>
          <a:lstStyle/>
          <a:p>
            <a:endParaRPr lang="zh-CN" altLang="en-US">
              <a:ea typeface="宋体" charset="-122"/>
            </a:endParaRPr>
          </a:p>
        </p:txBody>
      </p:sp>
      <p:sp>
        <p:nvSpPr>
          <p:cNvPr id="24" name="Oval 37"/>
          <p:cNvSpPr>
            <a:spLocks/>
          </p:cNvSpPr>
          <p:nvPr/>
        </p:nvSpPr>
        <p:spPr bwMode="auto">
          <a:xfrm>
            <a:off x="5309983" y="3455200"/>
            <a:ext cx="7075742" cy="7075538"/>
          </a:xfrm>
          <a:prstGeom prst="ellipse">
            <a:avLst/>
          </a:prstGeom>
          <a:noFill/>
          <a:ln w="25400">
            <a:solidFill>
              <a:srgbClr val="00BAFB">
                <a:alpha val="32941"/>
              </a:srgbClr>
            </a:solidFill>
            <a:round/>
            <a:headEnd/>
            <a:tailEnd/>
          </a:ln>
        </p:spPr>
        <p:txBody>
          <a:bodyPr lIns="0" tIns="0" rIns="0" bIns="0"/>
          <a:lstStyle/>
          <a:p>
            <a:endParaRPr lang="zh-CN" altLang="en-US">
              <a:ea typeface="宋体" charset="-122"/>
            </a:endParaRPr>
          </a:p>
        </p:txBody>
      </p:sp>
      <p:sp>
        <p:nvSpPr>
          <p:cNvPr id="25" name="Oval 38"/>
          <p:cNvSpPr>
            <a:spLocks/>
          </p:cNvSpPr>
          <p:nvPr/>
        </p:nvSpPr>
        <p:spPr bwMode="auto">
          <a:xfrm>
            <a:off x="-1861034" y="4217376"/>
            <a:ext cx="5697433" cy="5697269"/>
          </a:xfrm>
          <a:prstGeom prst="ellipse">
            <a:avLst/>
          </a:prstGeom>
          <a:noFill/>
          <a:ln w="25400">
            <a:solidFill>
              <a:srgbClr val="00BAFB">
                <a:alpha val="32941"/>
              </a:srgbClr>
            </a:solidFill>
            <a:round/>
            <a:headEnd/>
            <a:tailEnd/>
          </a:ln>
        </p:spPr>
        <p:txBody>
          <a:bodyPr lIns="0" tIns="0" rIns="0" bIns="0"/>
          <a:lstStyle/>
          <a:p>
            <a:endParaRPr lang="zh-CN" altLang="en-US">
              <a:ea typeface="宋体" charset="-122"/>
            </a:endParaRPr>
          </a:p>
        </p:txBody>
      </p:sp>
      <p:sp>
        <p:nvSpPr>
          <p:cNvPr id="48" name="TextBox 47"/>
          <p:cNvSpPr txBox="1"/>
          <p:nvPr/>
        </p:nvSpPr>
        <p:spPr>
          <a:xfrm>
            <a:off x="661753" y="547540"/>
            <a:ext cx="11518384" cy="526822"/>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rmAutofit/>
          </a:bodyPr>
          <a:lstStyle/>
          <a:p>
            <a:pPr>
              <a:lnSpc>
                <a:spcPts val="3199"/>
              </a:lnSpc>
              <a:defRPr/>
            </a:pPr>
            <a:r>
              <a:rPr lang="en-US" altLang="zh-CN" sz="4000" dirty="0" smtClean="0">
                <a:solidFill>
                  <a:srgbClr val="FF6709"/>
                </a:solidFill>
                <a:latin typeface="Impact" pitchFamily="34" charset="0"/>
                <a:sym typeface="Lucida Grande" charset="0"/>
              </a:rPr>
              <a:t>Investment-friendly Regulations to Boom Broadband</a:t>
            </a:r>
          </a:p>
        </p:txBody>
      </p:sp>
      <p:pic>
        <p:nvPicPr>
          <p:cNvPr id="2050" name="Picture 2" descr="http://img0.imgtn.bdimg.com/it/u=306268741,2796762863&amp;fm=21&amp;gp=0.jpg"/>
          <p:cNvPicPr>
            <a:picLocks noChangeAspect="1" noChangeArrowheads="1"/>
          </p:cNvPicPr>
          <p:nvPr/>
        </p:nvPicPr>
        <p:blipFill>
          <a:blip r:embed="rId4" cstate="print"/>
          <a:srcRect/>
          <a:stretch>
            <a:fillRect/>
          </a:stretch>
        </p:blipFill>
        <p:spPr bwMode="auto">
          <a:xfrm>
            <a:off x="2672422" y="2366621"/>
            <a:ext cx="1473544" cy="1108134"/>
          </a:xfrm>
          <a:prstGeom prst="rect">
            <a:avLst/>
          </a:prstGeom>
          <a:noFill/>
        </p:spPr>
      </p:pic>
      <p:pic>
        <p:nvPicPr>
          <p:cNvPr id="2052" name="Picture 4" descr="https://encrypted-tbn0.gstatic.com/images?q=tbn:ANd9GcS95D9QrPr4fqsGCCRUvE7cRUUcUGgkEqkBuVHVQkV4GER3zYQRV-JBpik">
            <a:hlinkClick r:id="rId5"/>
          </p:cNvPr>
          <p:cNvPicPr>
            <a:picLocks noChangeAspect="1" noChangeArrowheads="1"/>
          </p:cNvPicPr>
          <p:nvPr/>
        </p:nvPicPr>
        <p:blipFill>
          <a:blip r:embed="rId6" cstate="print"/>
          <a:srcRect/>
          <a:stretch>
            <a:fillRect/>
          </a:stretch>
        </p:blipFill>
        <p:spPr bwMode="auto">
          <a:xfrm>
            <a:off x="8017068" y="2366621"/>
            <a:ext cx="1490358" cy="1108134"/>
          </a:xfrm>
          <a:prstGeom prst="rect">
            <a:avLst/>
          </a:prstGeom>
          <a:noFill/>
        </p:spPr>
      </p:pic>
      <p:sp>
        <p:nvSpPr>
          <p:cNvPr id="33" name="Rectangle 19"/>
          <p:cNvSpPr/>
          <p:nvPr/>
        </p:nvSpPr>
        <p:spPr>
          <a:xfrm>
            <a:off x="1666948" y="3825738"/>
            <a:ext cx="3336374" cy="1569660"/>
          </a:xfrm>
          <a:prstGeom prst="rect">
            <a:avLst/>
          </a:prstGeom>
        </p:spPr>
        <p:txBody>
          <a:bodyPr wrap="square">
            <a:spAutoFit/>
          </a:bodyPr>
          <a:lstStyle/>
          <a:p>
            <a:pPr algn="ctr">
              <a:buNone/>
            </a:pPr>
            <a:r>
              <a:rPr lang="en-US" altLang="zh-CN" i="1" dirty="0" smtClean="0">
                <a:solidFill>
                  <a:schemeClr val="bg1"/>
                </a:solidFill>
                <a:latin typeface="+mn-lt"/>
              </a:rPr>
              <a:t>Oct 2014</a:t>
            </a:r>
          </a:p>
          <a:p>
            <a:pPr algn="ctr">
              <a:buNone/>
            </a:pPr>
            <a:r>
              <a:rPr lang="en-US" altLang="zh-CN" i="1" dirty="0" smtClean="0">
                <a:solidFill>
                  <a:schemeClr val="bg1"/>
                </a:solidFill>
                <a:latin typeface="+mn-lt"/>
              </a:rPr>
              <a:t>announce deregulating for open access in 76 municipalities</a:t>
            </a:r>
            <a:endParaRPr lang="zh-CN" altLang="en-US" i="1" dirty="0">
              <a:solidFill>
                <a:schemeClr val="bg1"/>
              </a:solidFill>
              <a:latin typeface="+mn-lt"/>
            </a:endParaRPr>
          </a:p>
        </p:txBody>
      </p:sp>
      <p:sp>
        <p:nvSpPr>
          <p:cNvPr id="34" name="Rectangle 19"/>
          <p:cNvSpPr/>
          <p:nvPr/>
        </p:nvSpPr>
        <p:spPr>
          <a:xfrm>
            <a:off x="7548830" y="3950111"/>
            <a:ext cx="3023919" cy="461665"/>
          </a:xfrm>
          <a:prstGeom prst="rect">
            <a:avLst/>
          </a:prstGeom>
        </p:spPr>
        <p:txBody>
          <a:bodyPr wrap="square">
            <a:spAutoFit/>
          </a:bodyPr>
          <a:lstStyle/>
          <a:p>
            <a:pPr>
              <a:buFont typeface="Arial" pitchFamily="34" charset="0"/>
              <a:buChar char="•"/>
            </a:pPr>
            <a:r>
              <a:rPr lang="en-US" altLang="zh-CN" i="1" dirty="0" smtClean="0">
                <a:solidFill>
                  <a:schemeClr val="bg1"/>
                </a:solidFill>
                <a:latin typeface="+mn-lt"/>
              </a:rPr>
              <a:t> 5 Provinces in 2014</a:t>
            </a:r>
          </a:p>
        </p:txBody>
      </p:sp>
      <p:sp>
        <p:nvSpPr>
          <p:cNvPr id="35" name="矩形 34"/>
          <p:cNvSpPr/>
          <p:nvPr/>
        </p:nvSpPr>
        <p:spPr>
          <a:xfrm>
            <a:off x="2369701" y="1866741"/>
            <a:ext cx="1981633" cy="461772"/>
          </a:xfrm>
          <a:prstGeom prst="rect">
            <a:avLst/>
          </a:prstGeom>
        </p:spPr>
        <p:txBody>
          <a:bodyPr wrap="none">
            <a:spAutoFit/>
          </a:bodyPr>
          <a:lstStyle/>
          <a:p>
            <a:pPr algn="ctr" fontAlgn="auto">
              <a:spcBef>
                <a:spcPts val="0"/>
              </a:spcBef>
              <a:spcAft>
                <a:spcPts val="0"/>
              </a:spcAft>
              <a:buClrTx/>
              <a:buNone/>
              <a:defRPr/>
            </a:pPr>
            <a:r>
              <a:rPr lang="en-US" altLang="zh-CN" sz="2400" b="1" kern="0" dirty="0" smtClean="0">
                <a:solidFill>
                  <a:schemeClr val="bg1"/>
                </a:solidFill>
                <a:latin typeface="微软雅黑" pitchFamily="34" charset="-122"/>
                <a:ea typeface="微软雅黑" pitchFamily="34" charset="-122"/>
              </a:rPr>
              <a:t>Poland UKE</a:t>
            </a:r>
            <a:endParaRPr lang="zh-CN" altLang="en-US" sz="2400" b="1" kern="0" dirty="0" smtClean="0">
              <a:solidFill>
                <a:schemeClr val="bg1"/>
              </a:solidFill>
              <a:latin typeface="微软雅黑" pitchFamily="34" charset="-122"/>
              <a:ea typeface="微软雅黑" pitchFamily="34" charset="-122"/>
            </a:endParaRPr>
          </a:p>
        </p:txBody>
      </p:sp>
      <p:sp>
        <p:nvSpPr>
          <p:cNvPr id="36" name="矩形 35"/>
          <p:cNvSpPr/>
          <p:nvPr/>
        </p:nvSpPr>
        <p:spPr>
          <a:xfrm>
            <a:off x="8228664" y="1866741"/>
            <a:ext cx="838692" cy="461772"/>
          </a:xfrm>
          <a:prstGeom prst="rect">
            <a:avLst/>
          </a:prstGeom>
        </p:spPr>
        <p:txBody>
          <a:bodyPr wrap="none">
            <a:spAutoFit/>
          </a:bodyPr>
          <a:lstStyle/>
          <a:p>
            <a:pPr algn="ctr" fontAlgn="auto">
              <a:spcBef>
                <a:spcPts val="0"/>
              </a:spcBef>
              <a:spcAft>
                <a:spcPts val="0"/>
              </a:spcAft>
              <a:buClrTx/>
              <a:buNone/>
              <a:defRPr/>
            </a:pPr>
            <a:r>
              <a:rPr lang="en-US" altLang="zh-CN" sz="2400" b="1" kern="0" dirty="0" smtClean="0">
                <a:solidFill>
                  <a:schemeClr val="bg1"/>
                </a:solidFill>
                <a:latin typeface="微软雅黑" pitchFamily="34" charset="-122"/>
                <a:ea typeface="微软雅黑" pitchFamily="34" charset="-122"/>
              </a:rPr>
              <a:t>ILEC</a:t>
            </a:r>
            <a:endParaRPr lang="zh-CN" altLang="en-US" sz="2400" b="1" kern="0" dirty="0"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49010950"/>
      </p:ext>
    </p:extLst>
  </p:cSld>
  <p:clrMapOvr>
    <a:masterClrMapping/>
  </p:clrMapOvr>
  <p:transition advClick="0" advTm="8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a:blip r:embed="rId3" cstate="print"/>
          <a:srcRect/>
          <a:stretch>
            <a:fillRect/>
          </a:stretch>
        </p:blipFill>
        <p:spPr bwMode="auto">
          <a:xfrm>
            <a:off x="794" y="0"/>
            <a:ext cx="12194381" cy="6855619"/>
          </a:xfrm>
          <a:prstGeom prst="rect">
            <a:avLst/>
          </a:prstGeom>
          <a:noFill/>
          <a:ln w="9525">
            <a:noFill/>
            <a:miter lim="800000"/>
            <a:headEnd/>
            <a:tailEnd/>
          </a:ln>
        </p:spPr>
      </p:pic>
      <p:sp>
        <p:nvSpPr>
          <p:cNvPr id="31" name="标题 1"/>
          <p:cNvSpPr txBox="1">
            <a:spLocks/>
          </p:cNvSpPr>
          <p:nvPr/>
        </p:nvSpPr>
        <p:spPr>
          <a:xfrm>
            <a:off x="545199" y="491718"/>
            <a:ext cx="11764279" cy="105624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a:noFill/>
                </a:ln>
                <a:solidFill>
                  <a:srgbClr val="FF6709"/>
                </a:solidFill>
                <a:effectLst/>
                <a:uLnTx/>
                <a:uFillTx/>
                <a:latin typeface="Impact" pitchFamily="34" charset="0"/>
                <a:ea typeface="+mn-ea"/>
                <a:cs typeface="+mn-cs"/>
                <a:sym typeface="Lucida Grande" charset="0"/>
              </a:rPr>
              <a:t>EANTI: Easy Access to Non-Telecom Infrastructure</a:t>
            </a:r>
            <a:endParaRPr kumimoji="0" lang="zh-CN" altLang="en-US" sz="4000" b="0" i="0" u="none" strike="noStrike" kern="1200" cap="none" spc="0" normalizeH="0" baseline="0" noProof="0" dirty="0">
              <a:ln>
                <a:noFill/>
              </a:ln>
              <a:solidFill>
                <a:srgbClr val="FF6709"/>
              </a:solidFill>
              <a:effectLst/>
              <a:uLnTx/>
              <a:uFillTx/>
              <a:latin typeface="Impact" pitchFamily="34" charset="0"/>
              <a:ea typeface="+mn-ea"/>
              <a:cs typeface="+mn-cs"/>
              <a:sym typeface="Lucida Grande" charset="0"/>
            </a:endParaRPr>
          </a:p>
        </p:txBody>
      </p:sp>
      <p:sp>
        <p:nvSpPr>
          <p:cNvPr id="22" name="矩形 21"/>
          <p:cNvSpPr/>
          <p:nvPr/>
        </p:nvSpPr>
        <p:spPr>
          <a:xfrm>
            <a:off x="6367890" y="4492976"/>
            <a:ext cx="4897720" cy="1077184"/>
          </a:xfrm>
          <a:prstGeom prst="rect">
            <a:avLst/>
          </a:prstGeom>
        </p:spPr>
        <p:txBody>
          <a:bodyPr wrap="square" lIns="91406" tIns="45703" rIns="91406" bIns="45703">
            <a:spAutoFit/>
          </a:bodyPr>
          <a:lstStyle/>
          <a:p>
            <a:pPr algn="ctr"/>
            <a:r>
              <a:rPr lang="en-US" altLang="zh-CN" sz="3200" b="1" dirty="0" smtClean="0">
                <a:solidFill>
                  <a:srgbClr val="FFC000"/>
                </a:solidFill>
                <a:latin typeface="Arial" pitchFamily="34" charset="0"/>
                <a:ea typeface="微软雅黑" pitchFamily="34" charset="-122"/>
                <a:cs typeface="Arial" pitchFamily="34" charset="0"/>
              </a:rPr>
              <a:t>14% </a:t>
            </a:r>
            <a:r>
              <a:rPr lang="en-US" altLang="zh-CN" sz="2100" dirty="0" smtClean="0">
                <a:solidFill>
                  <a:schemeClr val="bg1">
                    <a:lumMod val="95000"/>
                  </a:schemeClr>
                </a:solidFill>
                <a:latin typeface="Arial" pitchFamily="34" charset="0"/>
                <a:ea typeface="微软雅黑" pitchFamily="34" charset="-122"/>
                <a:cs typeface="Arial" pitchFamily="34" charset="0"/>
              </a:rPr>
              <a:t>CAPEX saved</a:t>
            </a:r>
            <a:endParaRPr lang="en-US" altLang="zh-CN" sz="2100" dirty="0" smtClean="0">
              <a:solidFill>
                <a:srgbClr val="92D050"/>
              </a:solidFill>
              <a:latin typeface="Arial" pitchFamily="34" charset="0"/>
              <a:ea typeface="微软雅黑" pitchFamily="34" charset="-122"/>
              <a:cs typeface="Arial" pitchFamily="34" charset="0"/>
            </a:endParaRPr>
          </a:p>
          <a:p>
            <a:pPr algn="ctr"/>
            <a:r>
              <a:rPr lang="en-US" altLang="zh-CN" sz="3200" b="1" dirty="0" smtClean="0">
                <a:solidFill>
                  <a:srgbClr val="FFC000"/>
                </a:solidFill>
                <a:latin typeface="Arial" pitchFamily="34" charset="0"/>
                <a:ea typeface="微软雅黑" pitchFamily="34" charset="-122"/>
                <a:cs typeface="Arial" pitchFamily="34" charset="0"/>
              </a:rPr>
              <a:t>12 months </a:t>
            </a:r>
            <a:r>
              <a:rPr lang="en-US" altLang="zh-CN" sz="2100" dirty="0" smtClean="0">
                <a:solidFill>
                  <a:schemeClr val="bg1"/>
                </a:solidFill>
                <a:latin typeface="Arial" pitchFamily="34" charset="0"/>
                <a:ea typeface="微软雅黑" pitchFamily="34" charset="-122"/>
                <a:cs typeface="Arial" pitchFamily="34" charset="0"/>
              </a:rPr>
              <a:t>TTM ahead</a:t>
            </a:r>
          </a:p>
        </p:txBody>
      </p:sp>
      <p:pic>
        <p:nvPicPr>
          <p:cNvPr id="26" name="Picture 4" descr="TAURON Polska Energ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2579" y="2470226"/>
            <a:ext cx="2258889" cy="118830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317" descr="Orange_logo"/>
          <p:cNvPicPr>
            <a:picLocks noChangeAspect="1" noChangeArrowheads="1"/>
          </p:cNvPicPr>
          <p:nvPr/>
        </p:nvPicPr>
        <p:blipFill>
          <a:blip r:embed="rId5" cstate="print"/>
          <a:srcRect/>
          <a:stretch>
            <a:fillRect/>
          </a:stretch>
        </p:blipFill>
        <p:spPr bwMode="auto">
          <a:xfrm>
            <a:off x="6751934" y="2470225"/>
            <a:ext cx="1235660" cy="1247668"/>
          </a:xfrm>
          <a:prstGeom prst="rect">
            <a:avLst/>
          </a:prstGeom>
          <a:noFill/>
        </p:spPr>
      </p:pic>
      <p:sp>
        <p:nvSpPr>
          <p:cNvPr id="28" name="矩形 27"/>
          <p:cNvSpPr/>
          <p:nvPr/>
        </p:nvSpPr>
        <p:spPr>
          <a:xfrm>
            <a:off x="1078326" y="4492976"/>
            <a:ext cx="4897819" cy="1031058"/>
          </a:xfrm>
          <a:prstGeom prst="rect">
            <a:avLst/>
          </a:prstGeom>
        </p:spPr>
        <p:txBody>
          <a:bodyPr wrap="square" lIns="45726" tIns="22863" rIns="45726" bIns="22863">
            <a:spAutoFit/>
          </a:bodyPr>
          <a:lstStyle/>
          <a:p>
            <a:pPr algn="ctr"/>
            <a:r>
              <a:rPr lang="en-US" altLang="zh-CN" sz="3200" b="1" dirty="0" smtClean="0">
                <a:solidFill>
                  <a:srgbClr val="FFC000"/>
                </a:solidFill>
                <a:latin typeface="Arial" pitchFamily="34" charset="0"/>
                <a:ea typeface="微软雅黑" pitchFamily="34" charset="-122"/>
                <a:cs typeface="Arial" pitchFamily="34" charset="0"/>
              </a:rPr>
              <a:t>30 </a:t>
            </a:r>
            <a:r>
              <a:rPr lang="en-US" altLang="zh-CN" sz="2100" dirty="0" smtClean="0">
                <a:solidFill>
                  <a:schemeClr val="bg1"/>
                </a:solidFill>
                <a:latin typeface="Arial" pitchFamily="34" charset="0"/>
                <a:ea typeface="微软雅黑" pitchFamily="34" charset="-122"/>
                <a:cs typeface="Arial" pitchFamily="34" charset="0"/>
              </a:rPr>
              <a:t>years contract</a:t>
            </a:r>
          </a:p>
          <a:p>
            <a:pPr algn="ctr"/>
            <a:r>
              <a:rPr lang="en-US" altLang="zh-CN" sz="3200" b="1" dirty="0" smtClean="0">
                <a:solidFill>
                  <a:srgbClr val="FFC000"/>
                </a:solidFill>
                <a:latin typeface="Arial" pitchFamily="34" charset="0"/>
                <a:ea typeface="微软雅黑" pitchFamily="34" charset="-122"/>
                <a:cs typeface="Arial" pitchFamily="34" charset="0"/>
              </a:rPr>
              <a:t>~8000km </a:t>
            </a:r>
            <a:r>
              <a:rPr lang="en-US" altLang="zh-CN" sz="2100" dirty="0" smtClean="0">
                <a:solidFill>
                  <a:schemeClr val="bg1"/>
                </a:solidFill>
                <a:latin typeface="Arial" pitchFamily="34" charset="0"/>
                <a:cs typeface="Arial" pitchFamily="34" charset="0"/>
              </a:rPr>
              <a:t>open access network</a:t>
            </a:r>
            <a:endParaRPr lang="en-US" altLang="zh-CN" sz="2100" dirty="0">
              <a:solidFill>
                <a:schemeClr val="bg1"/>
              </a:solidFill>
              <a:latin typeface="Arial" pitchFamily="34" charset="0"/>
              <a:ea typeface="微软雅黑" pitchFamily="34" charset="-122"/>
              <a:cs typeface="Arial" pitchFamily="34" charset="0"/>
            </a:endParaRPr>
          </a:p>
        </p:txBody>
      </p:sp>
      <p:grpSp>
        <p:nvGrpSpPr>
          <p:cNvPr id="29" name="组合 46"/>
          <p:cNvGrpSpPr/>
          <p:nvPr/>
        </p:nvGrpSpPr>
        <p:grpSpPr>
          <a:xfrm>
            <a:off x="1676413" y="1990061"/>
            <a:ext cx="3726584" cy="2207996"/>
            <a:chOff x="1007672" y="1095654"/>
            <a:chExt cx="3383269" cy="1980152"/>
          </a:xfrm>
        </p:grpSpPr>
        <p:pic>
          <p:nvPicPr>
            <p:cNvPr id="30" name="图片 29" descr="OiV.png"/>
            <p:cNvPicPr>
              <a:picLocks noChangeAspect="1"/>
            </p:cNvPicPr>
            <p:nvPr/>
          </p:nvPicPr>
          <p:blipFill>
            <a:blip r:embed="rId6" cstate="print"/>
            <a:stretch>
              <a:fillRect/>
            </a:stretch>
          </p:blipFill>
          <p:spPr>
            <a:xfrm>
              <a:off x="2042582" y="2464959"/>
              <a:ext cx="1206613" cy="610847"/>
            </a:xfrm>
            <a:prstGeom prst="rect">
              <a:avLst/>
            </a:prstGeom>
          </p:spPr>
        </p:pic>
        <p:pic>
          <p:nvPicPr>
            <p:cNvPr id="47" name="Picture 4" descr="http://www.sxmtxs.com/upfile/image/2011010511271043120110104151109377.jpg"/>
            <p:cNvPicPr>
              <a:picLocks noChangeAspect="1" noChangeArrowheads="1"/>
            </p:cNvPicPr>
            <p:nvPr/>
          </p:nvPicPr>
          <p:blipFill>
            <a:blip r:embed="rId7" cstate="print"/>
            <a:srcRect/>
            <a:stretch>
              <a:fillRect/>
            </a:stretch>
          </p:blipFill>
          <p:spPr bwMode="auto">
            <a:xfrm>
              <a:off x="2991950" y="1239670"/>
              <a:ext cx="612000"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8" name="Picture 15" descr="https://lh4.googleusercontent.com/-uC0_CvVvtFs/TzrI1VoEqFI/AAAAAAAAFPg/wdzU6hESyPo/w452-k/information_superhighway-748036.jpg"/>
            <p:cNvPicPr preferRelativeResize="0">
              <a:picLocks noChangeArrowheads="1"/>
            </p:cNvPicPr>
            <p:nvPr/>
          </p:nvPicPr>
          <p:blipFill>
            <a:blip r:embed="rId8" cstate="print"/>
            <a:srcRect/>
            <a:stretch>
              <a:fillRect/>
            </a:stretch>
          </p:blipFill>
          <p:spPr bwMode="auto">
            <a:xfrm>
              <a:off x="1670984" y="1239670"/>
              <a:ext cx="612000"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9" name="Picture 19" descr="http://img.chinaluxus.com/pic/view/2010/09/27/20100927135538649.jpg"/>
            <p:cNvPicPr preferRelativeResize="0">
              <a:picLocks noChangeArrowheads="1"/>
            </p:cNvPicPr>
            <p:nvPr/>
          </p:nvPicPr>
          <p:blipFill>
            <a:blip r:embed="rId9" cstate="print"/>
            <a:srcRect/>
            <a:stretch>
              <a:fillRect/>
            </a:stretch>
          </p:blipFill>
          <p:spPr bwMode="auto">
            <a:xfrm>
              <a:off x="3515267" y="1707654"/>
              <a:ext cx="612000"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8" descr="http://news.haining.gov.cn/jrjd/201209/W020120904340658280556.jpg"/>
            <p:cNvPicPr preferRelativeResize="0">
              <a:picLocks noChangeArrowheads="1"/>
            </p:cNvPicPr>
            <p:nvPr/>
          </p:nvPicPr>
          <p:blipFill>
            <a:blip r:embed="rId10" cstate="print"/>
            <a:srcRect/>
            <a:stretch>
              <a:fillRect/>
            </a:stretch>
          </p:blipFill>
          <p:spPr bwMode="auto">
            <a:xfrm>
              <a:off x="3707904" y="2427734"/>
              <a:ext cx="612000"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 name="Picture 10" descr="http://img2.imgtn.bdimg.com/it/u=709478587,3997465235&amp;fm=21&amp;gp=0.jpg"/>
            <p:cNvPicPr>
              <a:picLocks noChangeArrowheads="1"/>
            </p:cNvPicPr>
            <p:nvPr/>
          </p:nvPicPr>
          <p:blipFill>
            <a:blip r:embed="rId11" cstate="print"/>
            <a:srcRect/>
            <a:stretch>
              <a:fillRect/>
            </a:stretch>
          </p:blipFill>
          <p:spPr bwMode="auto">
            <a:xfrm>
              <a:off x="1007672" y="2427734"/>
              <a:ext cx="612000"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 name="Picture 6" descr="http://img1.imgtn.bdimg.com/it/u=341751321,242046226&amp;fm=21&amp;gp=0.jpg"/>
            <p:cNvPicPr>
              <a:picLocks noChangeArrowheads="1"/>
            </p:cNvPicPr>
            <p:nvPr/>
          </p:nvPicPr>
          <p:blipFill>
            <a:blip r:embed="rId12" cstate="print"/>
            <a:srcRect/>
            <a:stretch>
              <a:fillRect/>
            </a:stretch>
          </p:blipFill>
          <p:spPr bwMode="auto">
            <a:xfrm>
              <a:off x="2339888" y="1095654"/>
              <a:ext cx="612000"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3" name="矩形 52"/>
            <p:cNvSpPr/>
            <p:nvPr/>
          </p:nvSpPr>
          <p:spPr>
            <a:xfrm>
              <a:off x="1043608" y="2601749"/>
              <a:ext cx="504056" cy="234669"/>
            </a:xfrm>
            <a:prstGeom prst="rect">
              <a:avLst/>
            </a:prstGeom>
          </p:spPr>
          <p:txBody>
            <a:bodyPr wrap="square">
              <a:spAutoFit/>
            </a:bodyPr>
            <a:lstStyle/>
            <a:p>
              <a:pPr algn="ctr"/>
              <a:r>
                <a:rPr lang="en-US" altLang="zh-CN" sz="1100" dirty="0" smtClean="0">
                  <a:solidFill>
                    <a:srgbClr val="FFFF00"/>
                  </a:solidFill>
                  <a:cs typeface="Calibri" pitchFamily="34" charset="0"/>
                </a:rPr>
                <a:t>Road</a:t>
              </a:r>
              <a:endParaRPr lang="zh-CN" altLang="en-US" sz="1100" dirty="0">
                <a:solidFill>
                  <a:srgbClr val="FFFF00"/>
                </a:solidFill>
                <a:cs typeface="Calibri" pitchFamily="34" charset="0"/>
              </a:endParaRPr>
            </a:p>
          </p:txBody>
        </p:sp>
        <p:sp>
          <p:nvSpPr>
            <p:cNvPr id="54" name="矩形 53"/>
            <p:cNvSpPr/>
            <p:nvPr/>
          </p:nvSpPr>
          <p:spPr>
            <a:xfrm>
              <a:off x="1660476" y="1412002"/>
              <a:ext cx="614437" cy="234669"/>
            </a:xfrm>
            <a:prstGeom prst="rect">
              <a:avLst/>
            </a:prstGeom>
          </p:spPr>
          <p:txBody>
            <a:bodyPr wrap="none">
              <a:spAutoFit/>
            </a:bodyPr>
            <a:lstStyle/>
            <a:p>
              <a:pPr algn="ctr"/>
              <a:r>
                <a:rPr lang="en-US" altLang="zh-CN" sz="1100" dirty="0" smtClean="0">
                  <a:solidFill>
                    <a:srgbClr val="FFFF00"/>
                  </a:solidFill>
                  <a:cs typeface="Calibri" pitchFamily="34" charset="0"/>
                </a:rPr>
                <a:t>Highway</a:t>
              </a:r>
              <a:endParaRPr lang="zh-CN" altLang="en-US" sz="1100" dirty="0">
                <a:solidFill>
                  <a:srgbClr val="FFFF00"/>
                </a:solidFill>
                <a:cs typeface="Calibri" pitchFamily="34" charset="0"/>
              </a:endParaRPr>
            </a:p>
          </p:txBody>
        </p:sp>
        <p:sp>
          <p:nvSpPr>
            <p:cNvPr id="55" name="矩形 54"/>
            <p:cNvSpPr/>
            <p:nvPr/>
          </p:nvSpPr>
          <p:spPr>
            <a:xfrm>
              <a:off x="2987824" y="1416194"/>
              <a:ext cx="567868" cy="234669"/>
            </a:xfrm>
            <a:prstGeom prst="rect">
              <a:avLst/>
            </a:prstGeom>
          </p:spPr>
          <p:txBody>
            <a:bodyPr wrap="none">
              <a:spAutoFit/>
            </a:bodyPr>
            <a:lstStyle/>
            <a:p>
              <a:r>
                <a:rPr lang="en-US" altLang="zh-CN" sz="1100" dirty="0" smtClean="0">
                  <a:solidFill>
                    <a:srgbClr val="FFFF00"/>
                  </a:solidFill>
                  <a:cs typeface="Calibri" pitchFamily="34" charset="0"/>
                </a:rPr>
                <a:t>Railway</a:t>
              </a:r>
              <a:endParaRPr lang="zh-CN" altLang="en-US" sz="1100" dirty="0">
                <a:solidFill>
                  <a:srgbClr val="FFFF00"/>
                </a:solidFill>
                <a:cs typeface="Calibri" pitchFamily="34" charset="0"/>
              </a:endParaRPr>
            </a:p>
          </p:txBody>
        </p:sp>
        <p:sp>
          <p:nvSpPr>
            <p:cNvPr id="56" name="矩形 55"/>
            <p:cNvSpPr/>
            <p:nvPr/>
          </p:nvSpPr>
          <p:spPr>
            <a:xfrm>
              <a:off x="3492894" y="1882150"/>
              <a:ext cx="633358" cy="234669"/>
            </a:xfrm>
            <a:prstGeom prst="rect">
              <a:avLst/>
            </a:prstGeom>
          </p:spPr>
          <p:txBody>
            <a:bodyPr wrap="none">
              <a:spAutoFit/>
            </a:bodyPr>
            <a:lstStyle/>
            <a:p>
              <a:pPr algn="ctr"/>
              <a:r>
                <a:rPr lang="en-US" altLang="zh-CN" sz="1100" dirty="0" smtClean="0">
                  <a:solidFill>
                    <a:srgbClr val="FFFF00"/>
                  </a:solidFill>
                  <a:cs typeface="Calibri" pitchFamily="34" charset="0"/>
                </a:rPr>
                <a:t>Crude oil</a:t>
              </a:r>
              <a:endParaRPr lang="zh-CN" altLang="en-US" sz="1100" dirty="0">
                <a:solidFill>
                  <a:srgbClr val="FFFF00"/>
                </a:solidFill>
                <a:cs typeface="Calibri" pitchFamily="34" charset="0"/>
              </a:endParaRPr>
            </a:p>
          </p:txBody>
        </p:sp>
        <p:sp>
          <p:nvSpPr>
            <p:cNvPr id="57" name="矩形 56"/>
            <p:cNvSpPr/>
            <p:nvPr/>
          </p:nvSpPr>
          <p:spPr>
            <a:xfrm>
              <a:off x="3635336" y="2602296"/>
              <a:ext cx="755605" cy="234669"/>
            </a:xfrm>
            <a:prstGeom prst="rect">
              <a:avLst/>
            </a:prstGeom>
          </p:spPr>
          <p:txBody>
            <a:bodyPr wrap="none">
              <a:spAutoFit/>
            </a:bodyPr>
            <a:lstStyle/>
            <a:p>
              <a:pPr algn="ctr"/>
              <a:r>
                <a:rPr lang="en-US" altLang="zh-CN" sz="1100" dirty="0" smtClean="0">
                  <a:solidFill>
                    <a:srgbClr val="FFFF00"/>
                  </a:solidFill>
                </a:rPr>
                <a:t>Natural gas</a:t>
              </a:r>
              <a:endParaRPr lang="zh-CN" altLang="en-US" sz="1100" dirty="0">
                <a:solidFill>
                  <a:srgbClr val="FFFF00"/>
                </a:solidFill>
              </a:endParaRPr>
            </a:p>
          </p:txBody>
        </p:sp>
        <p:sp>
          <p:nvSpPr>
            <p:cNvPr id="58" name="矩形 57"/>
            <p:cNvSpPr/>
            <p:nvPr/>
          </p:nvSpPr>
          <p:spPr>
            <a:xfrm>
              <a:off x="2311396" y="1271414"/>
              <a:ext cx="677017" cy="234669"/>
            </a:xfrm>
            <a:prstGeom prst="rect">
              <a:avLst/>
            </a:prstGeom>
          </p:spPr>
          <p:txBody>
            <a:bodyPr wrap="none">
              <a:spAutoFit/>
            </a:bodyPr>
            <a:lstStyle/>
            <a:p>
              <a:pPr algn="ctr"/>
              <a:r>
                <a:rPr lang="en-US" altLang="zh-CN" sz="1100" dirty="0" smtClean="0">
                  <a:solidFill>
                    <a:srgbClr val="FFFF00"/>
                  </a:solidFill>
                </a:rPr>
                <a:t>Electricity</a:t>
              </a:r>
              <a:endParaRPr lang="zh-CN" altLang="en-US" sz="1100" dirty="0">
                <a:solidFill>
                  <a:srgbClr val="FFFF00"/>
                </a:solidFill>
              </a:endParaRPr>
            </a:p>
          </p:txBody>
        </p:sp>
        <p:pic>
          <p:nvPicPr>
            <p:cNvPr id="59" name="Picture 2" descr="http://img1.imgtn.bdimg.com/it/u=46232974,2608508355&amp;fm=21&amp;gp=0.jpg"/>
            <p:cNvPicPr>
              <a:picLocks noChangeAspect="1" noChangeArrowheads="1"/>
            </p:cNvPicPr>
            <p:nvPr/>
          </p:nvPicPr>
          <p:blipFill>
            <a:blip r:embed="rId13" cstate="print"/>
            <a:srcRect/>
            <a:stretch>
              <a:fillRect/>
            </a:stretch>
          </p:blipFill>
          <p:spPr bwMode="auto">
            <a:xfrm>
              <a:off x="1148351" y="1707654"/>
              <a:ext cx="612238" cy="612000"/>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0" name="矩形 59"/>
            <p:cNvSpPr/>
            <p:nvPr/>
          </p:nvSpPr>
          <p:spPr>
            <a:xfrm>
              <a:off x="1109121" y="1882150"/>
              <a:ext cx="709034" cy="234669"/>
            </a:xfrm>
            <a:prstGeom prst="rect">
              <a:avLst/>
            </a:prstGeom>
          </p:spPr>
          <p:txBody>
            <a:bodyPr wrap="none">
              <a:spAutoFit/>
            </a:bodyPr>
            <a:lstStyle/>
            <a:p>
              <a:pPr algn="ctr"/>
              <a:r>
                <a:rPr lang="en-US" altLang="zh-CN" sz="1100" dirty="0" smtClean="0">
                  <a:solidFill>
                    <a:srgbClr val="FFFF00"/>
                  </a:solidFill>
                  <a:cs typeface="Calibri" pitchFamily="34" charset="0"/>
                </a:rPr>
                <a:t>Motorway</a:t>
              </a:r>
              <a:endParaRPr lang="zh-CN" altLang="en-US" sz="1100" dirty="0">
                <a:solidFill>
                  <a:srgbClr val="FFFF00"/>
                </a:solidFill>
                <a:cs typeface="Calibri" pitchFamily="34" charset="0"/>
              </a:endParaRPr>
            </a:p>
          </p:txBody>
        </p:sp>
        <p:pic>
          <p:nvPicPr>
            <p:cNvPr id="61" name="Picture 14" descr="상승_4"/>
            <p:cNvPicPr>
              <a:picLocks noChangeAspect="1" noChangeArrowheads="1"/>
            </p:cNvPicPr>
            <p:nvPr/>
          </p:nvPicPr>
          <p:blipFill>
            <a:blip r:embed="rId14" cstate="print">
              <a:duotone>
                <a:prstClr val="black"/>
                <a:srgbClr val="BBE0E3">
                  <a:tint val="45000"/>
                  <a:satMod val="400000"/>
                </a:srgbClr>
              </a:duotone>
              <a:lum contrast="13000"/>
            </a:blip>
            <a:srcRect l="3534"/>
            <a:stretch>
              <a:fillRect/>
            </a:stretch>
          </p:blipFill>
          <p:spPr bwMode="auto">
            <a:xfrm>
              <a:off x="2213840" y="1905153"/>
              <a:ext cx="864096" cy="378565"/>
            </a:xfrm>
            <a:prstGeom prst="rect">
              <a:avLst/>
            </a:prstGeom>
            <a:noFill/>
          </p:spPr>
        </p:pic>
        <p:pic>
          <p:nvPicPr>
            <p:cNvPr id="62" name="Picture 14" descr="상승_4"/>
            <p:cNvPicPr>
              <a:picLocks noChangeAspect="1" noChangeArrowheads="1"/>
            </p:cNvPicPr>
            <p:nvPr/>
          </p:nvPicPr>
          <p:blipFill>
            <a:blip r:embed="rId14" cstate="print">
              <a:duotone>
                <a:prstClr val="black"/>
                <a:srgbClr val="BBE0E3">
                  <a:tint val="45000"/>
                  <a:satMod val="400000"/>
                </a:srgbClr>
              </a:duotone>
              <a:lum contrast="13000"/>
            </a:blip>
            <a:srcRect l="3534"/>
            <a:stretch>
              <a:fillRect/>
            </a:stretch>
          </p:blipFill>
          <p:spPr bwMode="auto">
            <a:xfrm rot="17308845">
              <a:off x="1457657" y="2252797"/>
              <a:ext cx="738883" cy="378565"/>
            </a:xfrm>
            <a:prstGeom prst="rect">
              <a:avLst/>
            </a:prstGeom>
            <a:noFill/>
          </p:spPr>
        </p:pic>
        <p:pic>
          <p:nvPicPr>
            <p:cNvPr id="63" name="Picture 14" descr="상승_4"/>
            <p:cNvPicPr>
              <a:picLocks noChangeAspect="1" noChangeArrowheads="1"/>
            </p:cNvPicPr>
            <p:nvPr/>
          </p:nvPicPr>
          <p:blipFill>
            <a:blip r:embed="rId14" cstate="print">
              <a:duotone>
                <a:prstClr val="black"/>
                <a:srgbClr val="BBE0E3">
                  <a:tint val="45000"/>
                  <a:satMod val="400000"/>
                </a:srgbClr>
              </a:duotone>
              <a:lum contrast="13000"/>
            </a:blip>
            <a:srcRect l="3534"/>
            <a:stretch>
              <a:fillRect/>
            </a:stretch>
          </p:blipFill>
          <p:spPr bwMode="auto">
            <a:xfrm rot="3390315">
              <a:off x="3052121" y="2252797"/>
              <a:ext cx="738883" cy="378565"/>
            </a:xfrm>
            <a:prstGeom prst="rect">
              <a:avLst/>
            </a:prstGeom>
            <a:noFill/>
          </p:spPr>
        </p:pic>
      </p:grpSp>
      <p:sp>
        <p:nvSpPr>
          <p:cNvPr id="64" name="加号 63"/>
          <p:cNvSpPr/>
          <p:nvPr/>
        </p:nvSpPr>
        <p:spPr bwMode="auto">
          <a:xfrm>
            <a:off x="7942472" y="2757563"/>
            <a:ext cx="720188" cy="720167"/>
          </a:xfrm>
          <a:prstGeom prst="mathPlus">
            <a:avLst/>
          </a:prstGeom>
          <a:solidFill>
            <a:srgbClr val="00B0F0">
              <a:alpha val="43000"/>
            </a:srgbClr>
          </a:solidFill>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5" tIns="60968" rIns="121935" bIns="60968" numCol="1" rtlCol="0" anchor="t" anchorCtr="0" compatLnSpc="1">
            <a:prstTxWarp prst="textNoShape">
              <a:avLst/>
            </a:prstTxWarp>
          </a:bodyPr>
          <a:lstStyle/>
          <a:p>
            <a:pPr defTabSz="1219352">
              <a:buClr>
                <a:srgbClr val="CC9900"/>
              </a:buClr>
              <a:buFont typeface="Wingdings" pitchFamily="2" charset="2"/>
              <a:buChar char="n"/>
            </a:pPr>
            <a:endParaRPr lang="zh-CN" altLang="en-US" sz="2400" dirty="0" smtClean="0">
              <a:latin typeface="Arial" charset="0"/>
            </a:endParaRPr>
          </a:p>
        </p:txBody>
      </p:sp>
      <p:sp>
        <p:nvSpPr>
          <p:cNvPr id="65" name="矩形 64"/>
          <p:cNvSpPr/>
          <p:nvPr/>
        </p:nvSpPr>
        <p:spPr>
          <a:xfrm>
            <a:off x="2904570" y="1509136"/>
            <a:ext cx="1164516" cy="492459"/>
          </a:xfrm>
          <a:prstGeom prst="rect">
            <a:avLst/>
          </a:prstGeom>
        </p:spPr>
        <p:txBody>
          <a:bodyPr wrap="none" lIns="121935" tIns="60968" rIns="121935" bIns="60968">
            <a:spAutoFit/>
          </a:bodyPr>
          <a:lstStyle/>
          <a:p>
            <a:r>
              <a:rPr lang="en-US" altLang="zh-CN" b="1" dirty="0" smtClean="0">
                <a:solidFill>
                  <a:srgbClr val="FFC000"/>
                </a:solidFill>
                <a:latin typeface="Calibri" pitchFamily="34" charset="0"/>
                <a:ea typeface="微软雅黑" pitchFamily="34" charset="-122"/>
                <a:cs typeface="Calibri" pitchFamily="34" charset="0"/>
              </a:rPr>
              <a:t>Croatia</a:t>
            </a:r>
            <a:endParaRPr lang="zh-CN" altLang="en-US" b="1" dirty="0">
              <a:solidFill>
                <a:srgbClr val="FFC000"/>
              </a:solidFill>
              <a:latin typeface="Calibri" pitchFamily="34" charset="0"/>
              <a:cs typeface="Calibri" pitchFamily="34" charset="0"/>
            </a:endParaRPr>
          </a:p>
        </p:txBody>
      </p:sp>
      <p:sp>
        <p:nvSpPr>
          <p:cNvPr id="66" name="矩形 65"/>
          <p:cNvSpPr/>
          <p:nvPr/>
        </p:nvSpPr>
        <p:spPr>
          <a:xfrm>
            <a:off x="7994459" y="1509136"/>
            <a:ext cx="1127775" cy="492459"/>
          </a:xfrm>
          <a:prstGeom prst="rect">
            <a:avLst/>
          </a:prstGeom>
        </p:spPr>
        <p:txBody>
          <a:bodyPr wrap="none" lIns="121935" tIns="60968" rIns="121935" bIns="60968">
            <a:spAutoFit/>
          </a:bodyPr>
          <a:lstStyle/>
          <a:p>
            <a:r>
              <a:rPr lang="en-US" altLang="zh-CN" b="1" dirty="0" smtClean="0">
                <a:solidFill>
                  <a:srgbClr val="FFC000"/>
                </a:solidFill>
                <a:latin typeface="Calibri" pitchFamily="34" charset="0"/>
                <a:ea typeface="微软雅黑" pitchFamily="34" charset="-122"/>
                <a:cs typeface="Calibri" pitchFamily="34" charset="0"/>
              </a:rPr>
              <a:t>Poland</a:t>
            </a:r>
            <a:endParaRPr lang="zh-CN" altLang="en-US" b="1"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2049010950"/>
      </p:ext>
    </p:extLst>
  </p:cSld>
  <p:clrMapOvr>
    <a:masterClrMapping/>
  </p:clrMapOvr>
  <p:transition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cstate="print"/>
          <a:srcRect/>
          <a:stretch>
            <a:fillRect/>
          </a:stretch>
        </p:blipFill>
        <p:spPr bwMode="auto">
          <a:xfrm>
            <a:off x="-23515" y="0"/>
            <a:ext cx="12195175" cy="6859588"/>
          </a:xfrm>
          <a:prstGeom prst="rect">
            <a:avLst/>
          </a:prstGeom>
          <a:noFill/>
          <a:ln w="9525">
            <a:noFill/>
            <a:miter lim="800000"/>
            <a:headEnd/>
            <a:tailEnd/>
          </a:ln>
        </p:spPr>
      </p:pic>
      <p:sp>
        <p:nvSpPr>
          <p:cNvPr id="4" name="TextBox 3"/>
          <p:cNvSpPr txBox="1"/>
          <p:nvPr/>
        </p:nvSpPr>
        <p:spPr>
          <a:xfrm>
            <a:off x="1014621" y="1842740"/>
            <a:ext cx="10531365" cy="2554545"/>
          </a:xfrm>
          <a:prstGeom prst="rect">
            <a:avLst/>
          </a:prstGeom>
          <a:noFill/>
        </p:spPr>
        <p:txBody>
          <a:bodyPr wrap="square" rtlCol="0">
            <a:spAutoFit/>
          </a:bodyPr>
          <a:lstStyle/>
          <a:p>
            <a:pPr lvl="0" algn="ctr"/>
            <a:r>
              <a:rPr lang="en-US" altLang="zh-CN"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rPr>
              <a:t>NBN 2020</a:t>
            </a:r>
          </a:p>
          <a:p>
            <a:pPr lvl="0" algn="ctr"/>
            <a:r>
              <a:rPr lang="en-US" altLang="zh-CN"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rPr>
              <a:t> </a:t>
            </a:r>
          </a:p>
          <a:p>
            <a:pPr lvl="0" algn="ctr"/>
            <a:r>
              <a:rPr lang="en-US" altLang="zh-CN"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rPr>
              <a:t>A Better Connected Life</a:t>
            </a:r>
          </a:p>
          <a:p>
            <a:pPr lvl="0"/>
            <a:endParaRPr lang="en-US" altLang="zh-CN" sz="4000" b="1" dirty="0" smtClean="0">
              <a:solidFill>
                <a:srgbClr val="FF6709"/>
              </a:solidFill>
              <a:effectLst>
                <a:outerShdw blurRad="38100" dist="38100" dir="2700000" algn="tl">
                  <a:srgbClr val="000000">
                    <a:alpha val="43137"/>
                  </a:srgbClr>
                </a:outerShdw>
              </a:effectLst>
              <a:latin typeface="Comic Sans MS" pitchFamily="66" charset="0"/>
              <a:cs typeface="Arial" panose="020B0604020202020204" pitchFamily="34" charset="0"/>
            </a:endParaRPr>
          </a:p>
        </p:txBody>
      </p:sp>
      <p:pic>
        <p:nvPicPr>
          <p:cNvPr id="5" name="Picture 4"/>
          <p:cNvPicPr>
            <a:picLocks noChangeArrowheads="1"/>
          </p:cNvPicPr>
          <p:nvPr/>
        </p:nvPicPr>
        <p:blipFill>
          <a:blip r:embed="rId4" cstate="print"/>
          <a:srcRect/>
          <a:stretch>
            <a:fillRect/>
          </a:stretch>
        </p:blipFill>
        <p:spPr bwMode="auto">
          <a:xfrm>
            <a:off x="5760915" y="5470069"/>
            <a:ext cx="1097114" cy="98171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
          <p:cNvPicPr>
            <a:picLocks noChangeArrowheads="1"/>
          </p:cNvPicPr>
          <p:nvPr/>
        </p:nvPicPr>
        <p:blipFill>
          <a:blip r:embed="rId3" cstate="print"/>
          <a:srcRect/>
          <a:stretch>
            <a:fillRect/>
          </a:stretch>
        </p:blipFill>
        <p:spPr bwMode="auto">
          <a:xfrm>
            <a:off x="794" y="1588"/>
            <a:ext cx="12194381" cy="6855619"/>
          </a:xfrm>
          <a:prstGeom prst="rect">
            <a:avLst/>
          </a:prstGeom>
          <a:noFill/>
          <a:ln w="9525">
            <a:noFill/>
            <a:miter lim="800000"/>
            <a:headEnd/>
            <a:tailEnd/>
          </a:ln>
        </p:spPr>
      </p:pic>
      <p:sp>
        <p:nvSpPr>
          <p:cNvPr id="27" name="Rectangle 4"/>
          <p:cNvSpPr>
            <a:spLocks/>
          </p:cNvSpPr>
          <p:nvPr/>
        </p:nvSpPr>
        <p:spPr bwMode="auto">
          <a:xfrm>
            <a:off x="1451862" y="1125004"/>
            <a:ext cx="9271773" cy="615553"/>
          </a:xfrm>
          <a:prstGeom prst="rect">
            <a:avLst/>
          </a:prstGeom>
          <a:noFill/>
          <a:ln w="9525">
            <a:noFill/>
            <a:miter lim="800000"/>
            <a:headEnd/>
            <a:tailEnd/>
          </a:ln>
        </p:spPr>
        <p:txBody>
          <a:bodyPr wrap="none" lIns="0" tIns="0" rIns="20324" bIns="0">
            <a:spAutoFit/>
          </a:bodyPr>
          <a:lstStyle/>
          <a:p>
            <a:pPr marL="19848"/>
            <a:r>
              <a:rPr lang="en-US" altLang="zh-CN" sz="4000" dirty="0" smtClean="0">
                <a:solidFill>
                  <a:schemeClr val="bg1"/>
                </a:solidFill>
                <a:latin typeface="Arial Bold" pitchFamily="34" charset="0"/>
                <a:ea typeface="宋体" pitchFamily="2" charset="-122"/>
                <a:cs typeface="Arial Bold" pitchFamily="34" charset="0"/>
                <a:sym typeface="Arial Unicode MS" pitchFamily="34" charset="-122"/>
              </a:rPr>
              <a:t>2020 will see </a:t>
            </a:r>
            <a:r>
              <a:rPr lang="en-US" altLang="zh-CN" sz="4000" dirty="0">
                <a:solidFill>
                  <a:schemeClr val="bg1"/>
                </a:solidFill>
                <a:latin typeface="Arial Bold" pitchFamily="34" charset="0"/>
                <a:ea typeface="宋体" pitchFamily="2" charset="-122"/>
                <a:cs typeface="Arial Bold" pitchFamily="34" charset="0"/>
                <a:sym typeface="Arial Unicode MS" pitchFamily="34" charset="-122"/>
              </a:rPr>
              <a:t>a </a:t>
            </a:r>
            <a:r>
              <a:rPr lang="en-US" altLang="zh-CN" sz="4000" dirty="0">
                <a:solidFill>
                  <a:srgbClr val="FF5308"/>
                </a:solidFill>
                <a:latin typeface="Arial Bold" pitchFamily="34" charset="0"/>
                <a:ea typeface="宋体" pitchFamily="2" charset="-122"/>
                <a:cs typeface="Arial Bold" pitchFamily="34" charset="0"/>
                <a:sym typeface="Arial Unicode MS" pitchFamily="34" charset="-122"/>
              </a:rPr>
              <a:t>better connected life…</a:t>
            </a:r>
            <a:endParaRPr lang="en-US" altLang="zh-CN" sz="4000" dirty="0">
              <a:latin typeface="Arial Bold" pitchFamily="34" charset="0"/>
              <a:ea typeface="宋体" pitchFamily="2" charset="-122"/>
              <a:cs typeface="Arial Bold" pitchFamily="34" charset="0"/>
              <a:sym typeface="Arial Unicode MS" pitchFamily="34" charset="-122"/>
            </a:endParaRPr>
          </a:p>
        </p:txBody>
      </p:sp>
      <p:sp>
        <p:nvSpPr>
          <p:cNvPr id="28" name="Freeform 150"/>
          <p:cNvSpPr>
            <a:spLocks noChangeAspect="1" noEditPoints="1"/>
          </p:cNvSpPr>
          <p:nvPr/>
        </p:nvSpPr>
        <p:spPr bwMode="auto">
          <a:xfrm>
            <a:off x="5485534" y="2816964"/>
            <a:ext cx="1224281" cy="1225040"/>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0070C0"/>
          </a:solidFill>
          <a:ln>
            <a:noFill/>
          </a:ln>
          <a:extLst/>
        </p:spPr>
        <p:txBody>
          <a:bodyPr lIns="45729" tIns="22865" rIns="45729" bIns="22865"/>
          <a:lstStyle/>
          <a:p>
            <a:pPr>
              <a:defRPr/>
            </a:pPr>
            <a:endParaRPr lang="zh-CN" altLang="en-US" sz="900" kern="0" dirty="0">
              <a:solidFill>
                <a:sysClr val="windowText" lastClr="000000"/>
              </a:solidFill>
            </a:endParaRPr>
          </a:p>
        </p:txBody>
      </p:sp>
    </p:spTree>
    <p:extLst>
      <p:ext uri="{BB962C8B-B14F-4D97-AF65-F5344CB8AC3E}">
        <p14:creationId xmlns:p14="http://schemas.microsoft.com/office/powerpoint/2010/main" val="3989455813"/>
      </p:ext>
    </p:extLst>
  </p:cSld>
  <p:clrMapOvr>
    <a:masterClrMapping/>
  </p:clrMapOvr>
  <p:transition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
          <p:cNvPicPr>
            <a:picLocks noChangeArrowheads="1"/>
          </p:cNvPicPr>
          <p:nvPr/>
        </p:nvPicPr>
        <p:blipFill>
          <a:blip r:embed="rId3" cstate="print"/>
          <a:srcRect/>
          <a:stretch>
            <a:fillRect/>
          </a:stretch>
        </p:blipFill>
        <p:spPr bwMode="auto">
          <a:xfrm>
            <a:off x="794" y="1588"/>
            <a:ext cx="12194381" cy="6855619"/>
          </a:xfrm>
          <a:prstGeom prst="rect">
            <a:avLst/>
          </a:prstGeom>
          <a:noFill/>
          <a:ln w="9525">
            <a:noFill/>
            <a:miter lim="800000"/>
            <a:headEnd/>
            <a:tailEnd/>
          </a:ln>
        </p:spPr>
      </p:pic>
      <p:sp>
        <p:nvSpPr>
          <p:cNvPr id="3" name="任意多边形 93"/>
          <p:cNvSpPr/>
          <p:nvPr/>
        </p:nvSpPr>
        <p:spPr bwMode="auto">
          <a:xfrm>
            <a:off x="6643974" y="20626"/>
            <a:ext cx="5568134" cy="6838962"/>
          </a:xfrm>
          <a:custGeom>
            <a:avLst/>
            <a:gdLst>
              <a:gd name="connsiteX0" fmla="*/ 901700 w 4241800"/>
              <a:gd name="connsiteY0" fmla="*/ 1130300 h 5156200"/>
              <a:gd name="connsiteX1" fmla="*/ 0 w 4241800"/>
              <a:gd name="connsiteY1" fmla="*/ 5130800 h 5156200"/>
              <a:gd name="connsiteX2" fmla="*/ 4241800 w 4241800"/>
              <a:gd name="connsiteY2" fmla="*/ 5156200 h 5156200"/>
              <a:gd name="connsiteX3" fmla="*/ 4216400 w 4241800"/>
              <a:gd name="connsiteY3" fmla="*/ 0 h 5156200"/>
              <a:gd name="connsiteX4" fmla="*/ 1104900 w 4241800"/>
              <a:gd name="connsiteY4" fmla="*/ 12700 h 5156200"/>
              <a:gd name="connsiteX5" fmla="*/ 876300 w 4241800"/>
              <a:gd name="connsiteY5" fmla="*/ 1257300 h 51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800" h="5156200">
                <a:moveTo>
                  <a:pt x="901700" y="1130300"/>
                </a:moveTo>
                <a:lnTo>
                  <a:pt x="0" y="5130800"/>
                </a:lnTo>
                <a:lnTo>
                  <a:pt x="4241800" y="5156200"/>
                </a:lnTo>
                <a:lnTo>
                  <a:pt x="4216400" y="0"/>
                </a:lnTo>
                <a:lnTo>
                  <a:pt x="1104900" y="12700"/>
                </a:lnTo>
                <a:lnTo>
                  <a:pt x="876300" y="1257300"/>
                </a:lnTo>
              </a:path>
            </a:pathLst>
          </a:cu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121936" tIns="60968" rIns="121936" bIns="60968" rtlCol="0" anchor="ctr"/>
          <a:lstStyle/>
          <a:p>
            <a:pPr algn="ctr" fontAlgn="base">
              <a:spcBef>
                <a:spcPct val="0"/>
              </a:spcBef>
              <a:spcAft>
                <a:spcPct val="0"/>
              </a:spcAft>
              <a:buClr>
                <a:srgbClr val="CC9900"/>
              </a:buClr>
              <a:buFont typeface="Wingdings" pitchFamily="2" charset="2"/>
              <a:buChar char="n"/>
            </a:pPr>
            <a:endParaRPr lang="zh-CN" altLang="en-US" sz="2700" dirty="0" smtClean="0">
              <a:latin typeface="+mj-lt"/>
            </a:endParaRPr>
          </a:p>
        </p:txBody>
      </p:sp>
      <p:sp>
        <p:nvSpPr>
          <p:cNvPr id="19" name="TextBox 18"/>
          <p:cNvSpPr txBox="1"/>
          <p:nvPr/>
        </p:nvSpPr>
        <p:spPr>
          <a:xfrm>
            <a:off x="10227128" y="4470797"/>
            <a:ext cx="1968051" cy="677047"/>
          </a:xfrm>
          <a:prstGeom prst="rect">
            <a:avLst/>
          </a:prstGeom>
          <a:noFill/>
        </p:spPr>
        <p:txBody>
          <a:bodyPr wrap="square" lIns="91372" tIns="45686" rIns="91372" bIns="45686" rtlCol="0">
            <a:spAutoFit/>
          </a:bodyPr>
          <a:lstStyle/>
          <a:p>
            <a:pPr defTabSz="908507"/>
            <a:r>
              <a:rPr lang="en-US" altLang="zh-CN" sz="1900" i="1" dirty="0" smtClean="0">
                <a:solidFill>
                  <a:schemeClr val="bg1"/>
                </a:solidFill>
                <a:latin typeface="Arial" pitchFamily="34" charset="0"/>
                <a:ea typeface="微软雅黑" pitchFamily="34" charset="-122"/>
                <a:cs typeface="Arial" pitchFamily="34" charset="0"/>
              </a:rPr>
              <a:t>Self-Configuration</a:t>
            </a:r>
            <a:endParaRPr lang="zh-CN" altLang="en-US" sz="1900" i="1" dirty="0">
              <a:solidFill>
                <a:schemeClr val="bg1"/>
              </a:solidFill>
              <a:latin typeface="Arial" pitchFamily="34" charset="0"/>
              <a:ea typeface="微软雅黑" pitchFamily="34" charset="-122"/>
              <a:cs typeface="Arial" pitchFamily="34" charset="0"/>
            </a:endParaRPr>
          </a:p>
        </p:txBody>
      </p:sp>
      <p:grpSp>
        <p:nvGrpSpPr>
          <p:cNvPr id="15" name="Group 175"/>
          <p:cNvGrpSpPr/>
          <p:nvPr/>
        </p:nvGrpSpPr>
        <p:grpSpPr>
          <a:xfrm>
            <a:off x="9602893" y="5523785"/>
            <a:ext cx="576001" cy="579573"/>
            <a:chOff x="4120956" y="5314201"/>
            <a:chExt cx="431888" cy="434579"/>
          </a:xfrm>
        </p:grpSpPr>
        <p:sp>
          <p:nvSpPr>
            <p:cNvPr id="21" name="Freeform 177"/>
            <p:cNvSpPr>
              <a:spLocks noEditPoints="1"/>
            </p:cNvSpPr>
            <p:nvPr/>
          </p:nvSpPr>
          <p:spPr bwMode="auto">
            <a:xfrm>
              <a:off x="4233163" y="5380062"/>
              <a:ext cx="266829" cy="318794"/>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C000"/>
            </a:solidFill>
            <a:ln>
              <a:solidFill>
                <a:srgbClr val="FFC000"/>
              </a:solidFill>
            </a:ln>
            <a:extLst/>
          </p:spPr>
          <p:txBody>
            <a:bodyPr vert="horz" wrap="square" lIns="91440" tIns="45720" rIns="91440" bIns="45720" numCol="1" anchor="t" anchorCtr="0" compatLnSpc="1">
              <a:prstTxWarp prst="textNoShape">
                <a:avLst/>
              </a:prstTxWarp>
            </a:bodyPr>
            <a:lstStyle/>
            <a:p>
              <a:endParaRPr lang="zh-CN" altLang="en-US" dirty="0"/>
            </a:p>
          </p:txBody>
        </p:sp>
        <p:sp>
          <p:nvSpPr>
            <p:cNvPr id="22" name="Oval 174"/>
            <p:cNvSpPr/>
            <p:nvPr/>
          </p:nvSpPr>
          <p:spPr>
            <a:xfrm>
              <a:off x="4120956" y="5314201"/>
              <a:ext cx="431888" cy="434579"/>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10227127" y="5479143"/>
            <a:ext cx="1467037" cy="677047"/>
          </a:xfrm>
          <a:prstGeom prst="rect">
            <a:avLst/>
          </a:prstGeom>
          <a:noFill/>
        </p:spPr>
        <p:txBody>
          <a:bodyPr wrap="square" lIns="91372" tIns="45686" rIns="91372" bIns="45686" rtlCol="0">
            <a:spAutoFit/>
          </a:bodyPr>
          <a:lstStyle/>
          <a:p>
            <a:pPr defTabSz="908507"/>
            <a:r>
              <a:rPr lang="en-US" altLang="zh-CN" sz="1900" i="1" dirty="0" smtClean="0">
                <a:solidFill>
                  <a:schemeClr val="bg1"/>
                </a:solidFill>
                <a:latin typeface="Arial" pitchFamily="34" charset="0"/>
                <a:ea typeface="微软雅黑" pitchFamily="34" charset="-122"/>
                <a:cs typeface="Arial" pitchFamily="34" charset="0"/>
              </a:rPr>
              <a:t>Self-Diagnosis</a:t>
            </a:r>
            <a:endParaRPr lang="zh-CN" altLang="en-US" sz="1900" i="1" dirty="0">
              <a:solidFill>
                <a:schemeClr val="bg1"/>
              </a:solidFill>
              <a:latin typeface="Arial" pitchFamily="34" charset="0"/>
              <a:ea typeface="微软雅黑" pitchFamily="34" charset="-122"/>
              <a:cs typeface="Arial" pitchFamily="34" charset="0"/>
            </a:endParaRPr>
          </a:p>
        </p:txBody>
      </p:sp>
      <p:grpSp>
        <p:nvGrpSpPr>
          <p:cNvPr id="20" name="Group 107"/>
          <p:cNvGrpSpPr/>
          <p:nvPr/>
        </p:nvGrpSpPr>
        <p:grpSpPr>
          <a:xfrm>
            <a:off x="9602893" y="3501789"/>
            <a:ext cx="576001" cy="579573"/>
            <a:chOff x="8064388" y="1921147"/>
            <a:chExt cx="431888" cy="434579"/>
          </a:xfrm>
        </p:grpSpPr>
        <p:sp>
          <p:nvSpPr>
            <p:cNvPr id="25" name="Oval 169"/>
            <p:cNvSpPr/>
            <p:nvPr/>
          </p:nvSpPr>
          <p:spPr>
            <a:xfrm>
              <a:off x="8064388" y="1921147"/>
              <a:ext cx="431888" cy="434579"/>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组合 11"/>
            <p:cNvGrpSpPr/>
            <p:nvPr/>
          </p:nvGrpSpPr>
          <p:grpSpPr>
            <a:xfrm>
              <a:off x="8135111" y="1957151"/>
              <a:ext cx="325321" cy="347172"/>
              <a:chOff x="-552451" y="2484438"/>
              <a:chExt cx="649289" cy="638174"/>
            </a:xfrm>
            <a:solidFill>
              <a:srgbClr val="FFC000"/>
            </a:solidFill>
          </p:grpSpPr>
          <p:sp>
            <p:nvSpPr>
              <p:cNvPr id="27" name="Freeform 5"/>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a:defRPr/>
                </a:pPr>
                <a:endParaRPr lang="zh-CN" altLang="en-US">
                  <a:ea typeface="宋体" charset="-122"/>
                </a:endParaRPr>
              </a:p>
            </p:txBody>
          </p:sp>
          <p:sp>
            <p:nvSpPr>
              <p:cNvPr id="28" name="Freeform 6"/>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a:defRPr/>
                </a:pPr>
                <a:endParaRPr lang="zh-CN" altLang="en-US">
                  <a:ea typeface="宋体" charset="-122"/>
                </a:endParaRPr>
              </a:p>
            </p:txBody>
          </p:sp>
          <p:sp>
            <p:nvSpPr>
              <p:cNvPr id="29" name="Freeform 7"/>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a:defRPr/>
                </a:pPr>
                <a:endParaRPr lang="zh-CN" altLang="en-US">
                  <a:ea typeface="宋体" charset="-122"/>
                </a:endParaRPr>
              </a:p>
            </p:txBody>
          </p:sp>
          <p:sp>
            <p:nvSpPr>
              <p:cNvPr id="30" name="Freeform 8"/>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a:defRPr/>
                </a:pPr>
                <a:endParaRPr lang="zh-CN" altLang="en-US">
                  <a:ea typeface="宋体" charset="-122"/>
                </a:endParaRPr>
              </a:p>
            </p:txBody>
          </p:sp>
        </p:grpSp>
      </p:grpSp>
      <p:sp>
        <p:nvSpPr>
          <p:cNvPr id="31" name="TextBox 30"/>
          <p:cNvSpPr txBox="1"/>
          <p:nvPr/>
        </p:nvSpPr>
        <p:spPr>
          <a:xfrm>
            <a:off x="10200620" y="3457147"/>
            <a:ext cx="1611090" cy="677047"/>
          </a:xfrm>
          <a:prstGeom prst="rect">
            <a:avLst/>
          </a:prstGeom>
          <a:noFill/>
        </p:spPr>
        <p:txBody>
          <a:bodyPr wrap="square" lIns="91372" tIns="45686" rIns="91372" bIns="45686" rtlCol="0">
            <a:spAutoFit/>
          </a:bodyPr>
          <a:lstStyle/>
          <a:p>
            <a:pPr defTabSz="908507"/>
            <a:r>
              <a:rPr lang="en-US" altLang="zh-CN" sz="1900" i="1" dirty="0" smtClean="0">
                <a:solidFill>
                  <a:schemeClr val="bg1"/>
                </a:solidFill>
                <a:latin typeface="Arial" pitchFamily="34" charset="0"/>
                <a:ea typeface="微软雅黑" pitchFamily="34" charset="-122"/>
                <a:cs typeface="Arial" pitchFamily="34" charset="0"/>
              </a:rPr>
              <a:t>Self-Optimization</a:t>
            </a:r>
            <a:endParaRPr lang="zh-CN" altLang="en-US" sz="1900" i="1" dirty="0">
              <a:solidFill>
                <a:schemeClr val="bg1"/>
              </a:solidFill>
              <a:latin typeface="Arial" pitchFamily="34" charset="0"/>
              <a:ea typeface="微软雅黑" pitchFamily="34" charset="-122"/>
              <a:cs typeface="Arial" pitchFamily="34" charset="0"/>
            </a:endParaRPr>
          </a:p>
        </p:txBody>
      </p:sp>
      <p:sp>
        <p:nvSpPr>
          <p:cNvPr id="33" name="任意多边形 93"/>
          <p:cNvSpPr/>
          <p:nvPr/>
        </p:nvSpPr>
        <p:spPr bwMode="auto">
          <a:xfrm flipH="1">
            <a:off x="-72093" y="0"/>
            <a:ext cx="5568134" cy="6838962"/>
          </a:xfrm>
          <a:custGeom>
            <a:avLst/>
            <a:gdLst>
              <a:gd name="connsiteX0" fmla="*/ 901700 w 4241800"/>
              <a:gd name="connsiteY0" fmla="*/ 1130300 h 5156200"/>
              <a:gd name="connsiteX1" fmla="*/ 0 w 4241800"/>
              <a:gd name="connsiteY1" fmla="*/ 5130800 h 5156200"/>
              <a:gd name="connsiteX2" fmla="*/ 4241800 w 4241800"/>
              <a:gd name="connsiteY2" fmla="*/ 5156200 h 5156200"/>
              <a:gd name="connsiteX3" fmla="*/ 4216400 w 4241800"/>
              <a:gd name="connsiteY3" fmla="*/ 0 h 5156200"/>
              <a:gd name="connsiteX4" fmla="*/ 1104900 w 4241800"/>
              <a:gd name="connsiteY4" fmla="*/ 12700 h 5156200"/>
              <a:gd name="connsiteX5" fmla="*/ 876300 w 4241800"/>
              <a:gd name="connsiteY5" fmla="*/ 1257300 h 51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800" h="5156200">
                <a:moveTo>
                  <a:pt x="901700" y="1130300"/>
                </a:moveTo>
                <a:lnTo>
                  <a:pt x="0" y="5130800"/>
                </a:lnTo>
                <a:lnTo>
                  <a:pt x="4241800" y="5156200"/>
                </a:lnTo>
                <a:lnTo>
                  <a:pt x="4216400" y="0"/>
                </a:lnTo>
                <a:lnTo>
                  <a:pt x="1104900" y="12700"/>
                </a:lnTo>
                <a:lnTo>
                  <a:pt x="876300" y="1257300"/>
                </a:lnTo>
              </a:path>
            </a:pathLst>
          </a:custGeom>
          <a:solidFill>
            <a:srgbClr val="0070C0">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lIns="121936" tIns="60968" rIns="121936" bIns="60968" rtlCol="0" anchor="ctr"/>
          <a:lstStyle/>
          <a:p>
            <a:pPr algn="ctr" fontAlgn="base">
              <a:spcBef>
                <a:spcPct val="0"/>
              </a:spcBef>
              <a:spcAft>
                <a:spcPct val="0"/>
              </a:spcAft>
              <a:buClr>
                <a:srgbClr val="CC9900"/>
              </a:buClr>
              <a:buFont typeface="Wingdings" pitchFamily="2" charset="2"/>
              <a:buChar char="n"/>
            </a:pPr>
            <a:endParaRPr lang="zh-CN" altLang="en-US" sz="2700" dirty="0" smtClean="0">
              <a:latin typeface="+mj-lt"/>
            </a:endParaRPr>
          </a:p>
        </p:txBody>
      </p:sp>
      <p:sp>
        <p:nvSpPr>
          <p:cNvPr id="34" name="任意多边形 93"/>
          <p:cNvSpPr/>
          <p:nvPr/>
        </p:nvSpPr>
        <p:spPr bwMode="auto">
          <a:xfrm>
            <a:off x="6627043" y="0"/>
            <a:ext cx="5568134" cy="6838962"/>
          </a:xfrm>
          <a:custGeom>
            <a:avLst/>
            <a:gdLst>
              <a:gd name="connsiteX0" fmla="*/ 901700 w 4241800"/>
              <a:gd name="connsiteY0" fmla="*/ 1130300 h 5156200"/>
              <a:gd name="connsiteX1" fmla="*/ 0 w 4241800"/>
              <a:gd name="connsiteY1" fmla="*/ 5130800 h 5156200"/>
              <a:gd name="connsiteX2" fmla="*/ 4241800 w 4241800"/>
              <a:gd name="connsiteY2" fmla="*/ 5156200 h 5156200"/>
              <a:gd name="connsiteX3" fmla="*/ 4216400 w 4241800"/>
              <a:gd name="connsiteY3" fmla="*/ 0 h 5156200"/>
              <a:gd name="connsiteX4" fmla="*/ 1104900 w 4241800"/>
              <a:gd name="connsiteY4" fmla="*/ 12700 h 5156200"/>
              <a:gd name="connsiteX5" fmla="*/ 876300 w 4241800"/>
              <a:gd name="connsiteY5" fmla="*/ 1257300 h 515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800" h="5156200">
                <a:moveTo>
                  <a:pt x="901700" y="1130300"/>
                </a:moveTo>
                <a:lnTo>
                  <a:pt x="0" y="5130800"/>
                </a:lnTo>
                <a:lnTo>
                  <a:pt x="4241800" y="5156200"/>
                </a:lnTo>
                <a:lnTo>
                  <a:pt x="4216400" y="0"/>
                </a:lnTo>
                <a:lnTo>
                  <a:pt x="1104900" y="12700"/>
                </a:lnTo>
                <a:lnTo>
                  <a:pt x="876300" y="1257300"/>
                </a:lnTo>
              </a:path>
            </a:pathLst>
          </a:cu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121936" tIns="60968" rIns="121936" bIns="60968" rtlCol="0" anchor="ctr"/>
          <a:lstStyle/>
          <a:p>
            <a:pPr algn="ctr" fontAlgn="base">
              <a:spcBef>
                <a:spcPct val="0"/>
              </a:spcBef>
              <a:spcAft>
                <a:spcPct val="0"/>
              </a:spcAft>
              <a:buClr>
                <a:srgbClr val="CC9900"/>
              </a:buClr>
              <a:buFont typeface="Wingdings" pitchFamily="2" charset="2"/>
              <a:buChar char="n"/>
            </a:pPr>
            <a:endParaRPr lang="zh-CN" altLang="en-US" sz="2700" dirty="0" smtClean="0">
              <a:latin typeface="+mj-lt"/>
            </a:endParaRPr>
          </a:p>
        </p:txBody>
      </p:sp>
      <p:pic>
        <p:nvPicPr>
          <p:cNvPr id="35" name="Picture 4" descr="D:\运营商IP行销\2\最佳用户体验承载网topic工作\图片素材\3.jpg"/>
          <p:cNvPicPr>
            <a:picLocks noChangeArrowheads="1"/>
          </p:cNvPicPr>
          <p:nvPr/>
        </p:nvPicPr>
        <p:blipFill>
          <a:blip r:embed="rId4" cstate="print"/>
          <a:srcRect l="3178" r="7876"/>
          <a:stretch>
            <a:fillRect/>
          </a:stretch>
        </p:blipFill>
        <p:spPr bwMode="auto">
          <a:xfrm>
            <a:off x="212270" y="5078182"/>
            <a:ext cx="2432959" cy="1406690"/>
          </a:xfrm>
          <a:prstGeom prst="rect">
            <a:avLst/>
          </a:prstGeom>
          <a:noFill/>
        </p:spPr>
      </p:pic>
      <p:pic>
        <p:nvPicPr>
          <p:cNvPr id="39" name="Picture 5" descr="D:\运营商IP行销\2\最佳用户体验承载网topic工作\图片素材\151344633531.jpg"/>
          <p:cNvPicPr>
            <a:picLocks noChangeArrowheads="1"/>
          </p:cNvPicPr>
          <p:nvPr/>
        </p:nvPicPr>
        <p:blipFill>
          <a:blip r:embed="rId5" cstate="print"/>
          <a:srcRect/>
          <a:stretch>
            <a:fillRect/>
          </a:stretch>
        </p:blipFill>
        <p:spPr bwMode="auto">
          <a:xfrm>
            <a:off x="1289958" y="3461655"/>
            <a:ext cx="2470620" cy="1485897"/>
          </a:xfrm>
          <a:prstGeom prst="rect">
            <a:avLst/>
          </a:prstGeom>
          <a:gradFill flip="none" rotWithShape="1">
            <a:gsLst>
              <a:gs pos="0">
                <a:schemeClr val="bg1">
                  <a:alpha val="20000"/>
                </a:schemeClr>
              </a:gs>
              <a:gs pos="100000">
                <a:schemeClr val="tx1"/>
              </a:gs>
            </a:gsLst>
            <a:path path="circle">
              <a:fillToRect l="50000" t="50000" r="50000" b="50000"/>
            </a:path>
            <a:tileRect/>
          </a:gradFill>
          <a:ln w="9525" cap="flat" cmpd="sng" algn="ctr">
            <a:noFill/>
            <a:prstDash val="solid"/>
            <a:round/>
            <a:headEnd type="none" w="med" len="med"/>
            <a:tailEnd type="none" w="med" len="med"/>
          </a:ln>
          <a:effectLst/>
        </p:spPr>
      </p:pic>
      <p:sp>
        <p:nvSpPr>
          <p:cNvPr id="40" name="TextBox 39"/>
          <p:cNvSpPr txBox="1"/>
          <p:nvPr/>
        </p:nvSpPr>
        <p:spPr>
          <a:xfrm>
            <a:off x="1613716" y="6186845"/>
            <a:ext cx="928109" cy="279474"/>
          </a:xfrm>
          <a:prstGeom prst="rect">
            <a:avLst/>
          </a:prstGeom>
          <a:solidFill>
            <a:schemeClr val="tx1"/>
          </a:solidFill>
          <a:ln w="9525" cap="flat" cmpd="sng" algn="ctr">
            <a:noFill/>
            <a:prstDash val="solid"/>
            <a:round/>
            <a:headEnd type="none" w="med" len="med"/>
            <a:tailEnd type="none" w="med" len="med"/>
          </a:ln>
          <a:effectLst/>
        </p:spPr>
        <p:txBody>
          <a:bodyPr vert="horz" wrap="square" lIns="121887" tIns="60944" rIns="121887" bIns="60944" numCol="1" rtlCol="0" anchor="ctr" anchorCtr="0" compatLnSpc="1">
            <a:prstTxWarp prst="textNoShape">
              <a:avLst/>
            </a:prstTxWarp>
          </a:bodyPr>
          <a:lstStyle/>
          <a:p>
            <a:pPr algn="ctr" defTabSz="1218864">
              <a:buNone/>
            </a:pPr>
            <a:r>
              <a:rPr lang="en-US" altLang="zh-CN" sz="1400" b="1" dirty="0" smtClean="0">
                <a:solidFill>
                  <a:schemeClr val="bg1"/>
                </a:solidFill>
                <a:latin typeface="微软雅黑" pitchFamily="34" charset="-122"/>
                <a:ea typeface="微软雅黑" pitchFamily="34" charset="-122"/>
              </a:rPr>
              <a:t>Game</a:t>
            </a:r>
            <a:endParaRPr lang="zh-CN" altLang="en-US" sz="1400" b="1" dirty="0" err="1" smtClean="0">
              <a:solidFill>
                <a:schemeClr val="bg1"/>
              </a:solidFill>
              <a:latin typeface="微软雅黑" pitchFamily="34" charset="-122"/>
              <a:ea typeface="微软雅黑" pitchFamily="34" charset="-122"/>
            </a:endParaRPr>
          </a:p>
        </p:txBody>
      </p:sp>
      <p:pic>
        <p:nvPicPr>
          <p:cNvPr id="42" name="Picture 2" descr="D:\运营商IP行销\2\最佳用户体验承载网topic工作\图片素材\1.jpg"/>
          <p:cNvPicPr>
            <a:picLocks noChangeArrowheads="1"/>
          </p:cNvPicPr>
          <p:nvPr/>
        </p:nvPicPr>
        <p:blipFill>
          <a:blip r:embed="rId6" cstate="print"/>
          <a:srcRect l="5551"/>
          <a:stretch>
            <a:fillRect/>
          </a:stretch>
        </p:blipFill>
        <p:spPr bwMode="auto">
          <a:xfrm>
            <a:off x="2775857" y="5078181"/>
            <a:ext cx="2302329" cy="1420587"/>
          </a:xfrm>
          <a:prstGeom prst="rect">
            <a:avLst/>
          </a:prstGeom>
          <a:noFill/>
        </p:spPr>
      </p:pic>
      <p:sp>
        <p:nvSpPr>
          <p:cNvPr id="43" name="TextBox 42"/>
          <p:cNvSpPr txBox="1"/>
          <p:nvPr/>
        </p:nvSpPr>
        <p:spPr>
          <a:xfrm>
            <a:off x="3869907" y="6204852"/>
            <a:ext cx="1170189" cy="294123"/>
          </a:xfrm>
          <a:prstGeom prst="rect">
            <a:avLst/>
          </a:prstGeom>
          <a:solidFill>
            <a:schemeClr val="tx1"/>
          </a:solidFill>
          <a:ln w="9525" cap="flat" cmpd="sng" algn="ctr">
            <a:noFill/>
            <a:prstDash val="solid"/>
            <a:round/>
            <a:headEnd type="none" w="med" len="med"/>
            <a:tailEnd type="none" w="med" len="med"/>
          </a:ln>
          <a:effectLst/>
        </p:spPr>
        <p:txBody>
          <a:bodyPr vert="horz" wrap="square" lIns="121887" tIns="60944" rIns="121887" bIns="60944" numCol="1" rtlCol="0" anchor="ctr" anchorCtr="0" compatLnSpc="1">
            <a:prstTxWarp prst="textNoShape">
              <a:avLst/>
            </a:prstTxWarp>
          </a:bodyPr>
          <a:lstStyle/>
          <a:p>
            <a:pPr algn="ctr" defTabSz="1218864">
              <a:buNone/>
            </a:pPr>
            <a:r>
              <a:rPr lang="en-US" altLang="zh-CN" sz="1400" b="1" dirty="0" smtClean="0">
                <a:solidFill>
                  <a:schemeClr val="bg1"/>
                </a:solidFill>
                <a:latin typeface="微软雅黑" pitchFamily="34" charset="-122"/>
                <a:ea typeface="微软雅黑" pitchFamily="34" charset="-122"/>
              </a:rPr>
              <a:t>Education</a:t>
            </a:r>
            <a:endParaRPr lang="en-US" altLang="zh-CN" sz="1600" b="1" dirty="0" smtClean="0">
              <a:solidFill>
                <a:schemeClr val="bg1"/>
              </a:solidFill>
              <a:latin typeface="微软雅黑" pitchFamily="34" charset="-122"/>
              <a:ea typeface="微软雅黑" pitchFamily="34" charset="-122"/>
            </a:endParaRPr>
          </a:p>
        </p:txBody>
      </p:sp>
      <p:sp>
        <p:nvSpPr>
          <p:cNvPr id="41" name="TextBox 40"/>
          <p:cNvSpPr txBox="1"/>
          <p:nvPr/>
        </p:nvSpPr>
        <p:spPr>
          <a:xfrm>
            <a:off x="8460166" y="338666"/>
            <a:ext cx="3206901" cy="1508105"/>
          </a:xfrm>
          <a:prstGeom prst="rect">
            <a:avLst/>
          </a:prstGeom>
          <a:noFill/>
        </p:spPr>
        <p:txBody>
          <a:bodyPr wrap="square" rtlCol="0">
            <a:spAutoFit/>
          </a:bodyPr>
          <a:lstStyle/>
          <a:p>
            <a:r>
              <a:rPr lang="en-US" altLang="zh-CN" sz="3200" dirty="0" smtClean="0">
                <a:solidFill>
                  <a:schemeClr val="bg1"/>
                </a:solidFill>
                <a:latin typeface="Arial  "/>
              </a:rPr>
              <a:t>Foundation </a:t>
            </a:r>
          </a:p>
          <a:p>
            <a:r>
              <a:rPr lang="en-US" altLang="zh-CN" sz="2800" dirty="0" smtClean="0">
                <a:solidFill>
                  <a:schemeClr val="bg1"/>
                </a:solidFill>
                <a:latin typeface="Arial  "/>
              </a:rPr>
              <a:t>for </a:t>
            </a:r>
          </a:p>
          <a:p>
            <a:r>
              <a:rPr lang="en-US" altLang="zh-CN" sz="3200" dirty="0" smtClean="0">
                <a:solidFill>
                  <a:schemeClr val="bg1"/>
                </a:solidFill>
                <a:latin typeface="Arial  "/>
              </a:rPr>
              <a:t>Industry 4.0 </a:t>
            </a:r>
            <a:endParaRPr lang="zh-CN" altLang="en-US" sz="3200" dirty="0">
              <a:solidFill>
                <a:schemeClr val="bg1"/>
              </a:solidFill>
              <a:latin typeface="Arial  "/>
            </a:endParaRPr>
          </a:p>
        </p:txBody>
      </p:sp>
      <p:sp>
        <p:nvSpPr>
          <p:cNvPr id="44" name="TextBox 43"/>
          <p:cNvSpPr txBox="1"/>
          <p:nvPr/>
        </p:nvSpPr>
        <p:spPr>
          <a:xfrm>
            <a:off x="295881" y="338666"/>
            <a:ext cx="3206901" cy="1508105"/>
          </a:xfrm>
          <a:prstGeom prst="rect">
            <a:avLst/>
          </a:prstGeom>
          <a:noFill/>
        </p:spPr>
        <p:txBody>
          <a:bodyPr wrap="square" rtlCol="0">
            <a:spAutoFit/>
          </a:bodyPr>
          <a:lstStyle/>
          <a:p>
            <a:r>
              <a:rPr lang="en-US" altLang="zh-CN" sz="3200" dirty="0" smtClean="0">
                <a:solidFill>
                  <a:schemeClr val="bg1"/>
                </a:solidFill>
                <a:latin typeface="Arial  "/>
              </a:rPr>
              <a:t>Foundation </a:t>
            </a:r>
          </a:p>
          <a:p>
            <a:r>
              <a:rPr lang="en-US" altLang="zh-CN" sz="2800" dirty="0" smtClean="0">
                <a:solidFill>
                  <a:schemeClr val="bg1"/>
                </a:solidFill>
                <a:latin typeface="Arial  "/>
              </a:rPr>
              <a:t>for </a:t>
            </a:r>
          </a:p>
          <a:p>
            <a:r>
              <a:rPr lang="en-US" altLang="zh-CN" sz="3200" dirty="0" smtClean="0">
                <a:solidFill>
                  <a:schemeClr val="bg1"/>
                </a:solidFill>
                <a:latin typeface="Arial  "/>
              </a:rPr>
              <a:t>Quality Life</a:t>
            </a:r>
            <a:endParaRPr lang="zh-CN" altLang="en-US" sz="3200" dirty="0">
              <a:solidFill>
                <a:schemeClr val="bg1"/>
              </a:solidFill>
              <a:latin typeface="Arial  "/>
            </a:endParaRPr>
          </a:p>
        </p:txBody>
      </p:sp>
      <p:sp>
        <p:nvSpPr>
          <p:cNvPr id="4" name="Rectangle 42"/>
          <p:cNvSpPr/>
          <p:nvPr/>
        </p:nvSpPr>
        <p:spPr>
          <a:xfrm>
            <a:off x="7490105" y="3900761"/>
            <a:ext cx="2188108" cy="420680"/>
          </a:xfrm>
          <a:prstGeom prst="rect">
            <a:avLst/>
          </a:prstGeom>
        </p:spPr>
        <p:txBody>
          <a:bodyPr wrap="square" lIns="91410" tIns="45702" rIns="91410" bIns="45702">
            <a:spAutoFit/>
          </a:bodyPr>
          <a:lstStyle/>
          <a:p>
            <a:pPr marL="0" lvl="1" algn="ctr">
              <a:tabLst>
                <a:tab pos="0" algn="l"/>
              </a:tabLst>
              <a:defRPr/>
            </a:pPr>
            <a:r>
              <a:rPr lang="en-US" altLang="zh-CN" sz="2100" b="1" dirty="0" smtClean="0">
                <a:solidFill>
                  <a:schemeClr val="bg1"/>
                </a:solidFill>
                <a:latin typeface="Arial" pitchFamily="34" charset="0"/>
                <a:ea typeface="微软雅黑" pitchFamily="34" charset="-122"/>
                <a:cs typeface="Arial" pitchFamily="34" charset="0"/>
              </a:rPr>
              <a:t>Industry 4.0</a:t>
            </a:r>
            <a:endParaRPr lang="en-US" altLang="zh-CN" sz="2100" b="1" kern="0" dirty="0" smtClean="0">
              <a:solidFill>
                <a:schemeClr val="bg1"/>
              </a:solidFill>
              <a:latin typeface="Arial" pitchFamily="34" charset="0"/>
              <a:ea typeface="微软雅黑" pitchFamily="34" charset="-122"/>
              <a:cs typeface="Arial" pitchFamily="34" charset="0"/>
              <a:sym typeface="Wingdings" pitchFamily="2" charset="2"/>
            </a:endParaRPr>
          </a:p>
        </p:txBody>
      </p:sp>
      <p:grpSp>
        <p:nvGrpSpPr>
          <p:cNvPr id="2" name="组合 38"/>
          <p:cNvGrpSpPr/>
          <p:nvPr/>
        </p:nvGrpSpPr>
        <p:grpSpPr>
          <a:xfrm>
            <a:off x="7730200" y="4383436"/>
            <a:ext cx="1729161" cy="1378498"/>
            <a:chOff x="14145136" y="5810250"/>
            <a:chExt cx="2190750" cy="1546225"/>
          </a:xfrm>
          <a:solidFill>
            <a:schemeClr val="bg1"/>
          </a:solidFill>
        </p:grpSpPr>
        <p:sp>
          <p:nvSpPr>
            <p:cNvPr id="6" name="Freeform 51"/>
            <p:cNvSpPr>
              <a:spLocks noEditPoints="1"/>
            </p:cNvSpPr>
            <p:nvPr/>
          </p:nvSpPr>
          <p:spPr bwMode="auto">
            <a:xfrm>
              <a:off x="15084425" y="6308725"/>
              <a:ext cx="130175" cy="158750"/>
            </a:xfrm>
            <a:custGeom>
              <a:avLst/>
              <a:gdLst/>
              <a:ahLst/>
              <a:cxnLst>
                <a:cxn ang="0">
                  <a:pos x="0" y="100"/>
                </a:cxn>
                <a:cxn ang="0">
                  <a:pos x="50" y="100"/>
                </a:cxn>
                <a:cxn ang="0">
                  <a:pos x="82" y="80"/>
                </a:cxn>
                <a:cxn ang="0">
                  <a:pos x="82" y="0"/>
                </a:cxn>
                <a:cxn ang="0">
                  <a:pos x="0" y="0"/>
                </a:cxn>
                <a:cxn ang="0">
                  <a:pos x="0" y="100"/>
                </a:cxn>
                <a:cxn ang="0">
                  <a:pos x="50" y="12"/>
                </a:cxn>
                <a:cxn ang="0">
                  <a:pos x="76" y="12"/>
                </a:cxn>
                <a:cxn ang="0">
                  <a:pos x="76" y="58"/>
                </a:cxn>
                <a:cxn ang="0">
                  <a:pos x="50" y="58"/>
                </a:cxn>
                <a:cxn ang="0">
                  <a:pos x="50" y="12"/>
                </a:cxn>
                <a:cxn ang="0">
                  <a:pos x="50" y="64"/>
                </a:cxn>
                <a:cxn ang="0">
                  <a:pos x="76" y="64"/>
                </a:cxn>
                <a:cxn ang="0">
                  <a:pos x="76" y="76"/>
                </a:cxn>
                <a:cxn ang="0">
                  <a:pos x="50" y="92"/>
                </a:cxn>
                <a:cxn ang="0">
                  <a:pos x="50" y="64"/>
                </a:cxn>
                <a:cxn ang="0">
                  <a:pos x="16" y="24"/>
                </a:cxn>
                <a:cxn ang="0">
                  <a:pos x="46" y="24"/>
                </a:cxn>
                <a:cxn ang="0">
                  <a:pos x="46" y="58"/>
                </a:cxn>
                <a:cxn ang="0">
                  <a:pos x="16" y="58"/>
                </a:cxn>
                <a:cxn ang="0">
                  <a:pos x="16" y="24"/>
                </a:cxn>
              </a:cxnLst>
              <a:rect l="0" t="0" r="r" b="b"/>
              <a:pathLst>
                <a:path w="82" h="100">
                  <a:moveTo>
                    <a:pt x="0" y="100"/>
                  </a:moveTo>
                  <a:lnTo>
                    <a:pt x="50" y="100"/>
                  </a:lnTo>
                  <a:lnTo>
                    <a:pt x="82" y="80"/>
                  </a:lnTo>
                  <a:lnTo>
                    <a:pt x="82" y="0"/>
                  </a:lnTo>
                  <a:lnTo>
                    <a:pt x="0" y="0"/>
                  </a:lnTo>
                  <a:lnTo>
                    <a:pt x="0" y="100"/>
                  </a:lnTo>
                  <a:close/>
                  <a:moveTo>
                    <a:pt x="50" y="12"/>
                  </a:moveTo>
                  <a:lnTo>
                    <a:pt x="76" y="12"/>
                  </a:lnTo>
                  <a:lnTo>
                    <a:pt x="76" y="58"/>
                  </a:lnTo>
                  <a:lnTo>
                    <a:pt x="50" y="58"/>
                  </a:lnTo>
                  <a:lnTo>
                    <a:pt x="50" y="12"/>
                  </a:lnTo>
                  <a:close/>
                  <a:moveTo>
                    <a:pt x="50" y="64"/>
                  </a:moveTo>
                  <a:lnTo>
                    <a:pt x="76" y="64"/>
                  </a:lnTo>
                  <a:lnTo>
                    <a:pt x="76" y="76"/>
                  </a:lnTo>
                  <a:lnTo>
                    <a:pt x="50" y="92"/>
                  </a:lnTo>
                  <a:lnTo>
                    <a:pt x="50" y="64"/>
                  </a:lnTo>
                  <a:close/>
                  <a:moveTo>
                    <a:pt x="16" y="24"/>
                  </a:moveTo>
                  <a:lnTo>
                    <a:pt x="46" y="24"/>
                  </a:lnTo>
                  <a:lnTo>
                    <a:pt x="46" y="58"/>
                  </a:lnTo>
                  <a:lnTo>
                    <a:pt x="16" y="58"/>
                  </a:lnTo>
                  <a:lnTo>
                    <a:pt x="16" y="24"/>
                  </a:lnTo>
                  <a:close/>
                </a:path>
              </a:pathLst>
            </a:custGeom>
            <a:solidFill>
              <a:schemeClr val="bg1"/>
            </a:solidFill>
            <a:ln w="9525">
              <a:solidFill>
                <a:schemeClr val="bg1"/>
              </a:solidFill>
              <a:round/>
              <a:headEnd/>
              <a:tailEnd/>
            </a:ln>
            <a:effectLst>
              <a:outerShdw blurRad="139700" sx="106000" sy="106000" algn="ctr" rotWithShape="0">
                <a:prstClr val="black">
                  <a:alpha val="83000"/>
                </a:prstClr>
              </a:outerShdw>
            </a:effectLst>
          </p:spPr>
          <p:txBody>
            <a:bodyPr vert="horz" wrap="square" lIns="43022" tIns="21511" rIns="43022" bIns="21511" numCol="1" anchor="t" anchorCtr="0" compatLnSpc="1">
              <a:prstTxWarp prst="textNoShape">
                <a:avLst/>
              </a:prstTxWarp>
            </a:bodyPr>
            <a:lstStyle/>
            <a:p>
              <a:endParaRPr lang="zh-CN" altLang="en-US" sz="1100" dirty="0">
                <a:latin typeface="Arial Bold" pitchFamily="34" charset="0"/>
                <a:cs typeface="Arial Bold" pitchFamily="34" charset="0"/>
              </a:endParaRPr>
            </a:p>
          </p:txBody>
        </p:sp>
        <p:sp>
          <p:nvSpPr>
            <p:cNvPr id="7" name="Rectangle 52"/>
            <p:cNvSpPr>
              <a:spLocks noChangeArrowheads="1"/>
            </p:cNvSpPr>
            <p:nvPr/>
          </p:nvSpPr>
          <p:spPr bwMode="auto">
            <a:xfrm>
              <a:off x="15389225" y="6769100"/>
              <a:ext cx="193675" cy="25400"/>
            </a:xfrm>
            <a:prstGeom prst="rect">
              <a:avLst/>
            </a:prstGeom>
            <a:solidFill>
              <a:schemeClr val="bg1"/>
            </a:solidFill>
            <a:ln w="9525">
              <a:solidFill>
                <a:schemeClr val="bg1"/>
              </a:solidFill>
              <a:round/>
              <a:headEnd/>
              <a:tailEnd/>
            </a:ln>
            <a:effectLst>
              <a:outerShdw blurRad="139700" sx="106000" sy="106000" algn="ctr" rotWithShape="0">
                <a:prstClr val="black">
                  <a:alpha val="83000"/>
                </a:prstClr>
              </a:outerShdw>
            </a:effectLst>
          </p:spPr>
          <p:txBody>
            <a:bodyPr vert="horz" wrap="square" lIns="43022" tIns="21511" rIns="43022" bIns="21511" numCol="1" anchor="t" anchorCtr="0" compatLnSpc="1">
              <a:prstTxWarp prst="textNoShape">
                <a:avLst/>
              </a:prstTxWarp>
            </a:bodyPr>
            <a:lstStyle/>
            <a:p>
              <a:endParaRPr lang="zh-CN" altLang="en-US" sz="1100" dirty="0">
                <a:latin typeface="Arial Bold" pitchFamily="34" charset="0"/>
                <a:cs typeface="Arial Bold" pitchFamily="34" charset="0"/>
              </a:endParaRPr>
            </a:p>
          </p:txBody>
        </p:sp>
        <p:sp>
          <p:nvSpPr>
            <p:cNvPr id="8" name="Freeform 53"/>
            <p:cNvSpPr>
              <a:spLocks noEditPoints="1"/>
            </p:cNvSpPr>
            <p:nvPr/>
          </p:nvSpPr>
          <p:spPr bwMode="auto">
            <a:xfrm>
              <a:off x="14145136" y="5810250"/>
              <a:ext cx="2190750" cy="1546225"/>
            </a:xfrm>
            <a:custGeom>
              <a:avLst/>
              <a:gdLst/>
              <a:ahLst/>
              <a:cxnLst>
                <a:cxn ang="0">
                  <a:pos x="1220" y="212"/>
                </a:cxn>
                <a:cxn ang="0">
                  <a:pos x="170" y="190"/>
                </a:cxn>
                <a:cxn ang="0">
                  <a:pos x="38" y="234"/>
                </a:cxn>
                <a:cxn ang="0">
                  <a:pos x="0" y="266"/>
                </a:cxn>
                <a:cxn ang="0">
                  <a:pos x="24" y="308"/>
                </a:cxn>
                <a:cxn ang="0">
                  <a:pos x="322" y="970"/>
                </a:cxn>
                <a:cxn ang="0">
                  <a:pos x="376" y="970"/>
                </a:cxn>
                <a:cxn ang="0">
                  <a:pos x="626" y="970"/>
                </a:cxn>
                <a:cxn ang="0">
                  <a:pos x="678" y="970"/>
                </a:cxn>
                <a:cxn ang="0">
                  <a:pos x="862" y="426"/>
                </a:cxn>
                <a:cxn ang="0">
                  <a:pos x="904" y="438"/>
                </a:cxn>
                <a:cxn ang="0">
                  <a:pos x="1378" y="282"/>
                </a:cxn>
                <a:cxn ang="0">
                  <a:pos x="32" y="284"/>
                </a:cxn>
                <a:cxn ang="0">
                  <a:pos x="36" y="264"/>
                </a:cxn>
                <a:cxn ang="0">
                  <a:pos x="44" y="282"/>
                </a:cxn>
                <a:cxn ang="0">
                  <a:pos x="76" y="272"/>
                </a:cxn>
                <a:cxn ang="0">
                  <a:pos x="1342" y="260"/>
                </a:cxn>
                <a:cxn ang="0">
                  <a:pos x="1174" y="220"/>
                </a:cxn>
                <a:cxn ang="0">
                  <a:pos x="514" y="22"/>
                </a:cxn>
                <a:cxn ang="0">
                  <a:pos x="494" y="26"/>
                </a:cxn>
                <a:cxn ang="0">
                  <a:pos x="502" y="146"/>
                </a:cxn>
                <a:cxn ang="0">
                  <a:pos x="466" y="170"/>
                </a:cxn>
                <a:cxn ang="0">
                  <a:pos x="462" y="186"/>
                </a:cxn>
                <a:cxn ang="0">
                  <a:pos x="560" y="274"/>
                </a:cxn>
                <a:cxn ang="0">
                  <a:pos x="404" y="272"/>
                </a:cxn>
                <a:cxn ang="0">
                  <a:pos x="482" y="28"/>
                </a:cxn>
                <a:cxn ang="0">
                  <a:pos x="416" y="464"/>
                </a:cxn>
                <a:cxn ang="0">
                  <a:pos x="386" y="786"/>
                </a:cxn>
                <a:cxn ang="0">
                  <a:pos x="620" y="790"/>
                </a:cxn>
                <a:cxn ang="0">
                  <a:pos x="636" y="720"/>
                </a:cxn>
                <a:cxn ang="0">
                  <a:pos x="604" y="758"/>
                </a:cxn>
                <a:cxn ang="0">
                  <a:pos x="598" y="500"/>
                </a:cxn>
                <a:cxn ang="0">
                  <a:pos x="584" y="296"/>
                </a:cxn>
                <a:cxn ang="0">
                  <a:pos x="636" y="294"/>
                </a:cxn>
                <a:cxn ang="0">
                  <a:pos x="640" y="294"/>
                </a:cxn>
                <a:cxn ang="0">
                  <a:pos x="738" y="256"/>
                </a:cxn>
                <a:cxn ang="0">
                  <a:pos x="770" y="222"/>
                </a:cxn>
                <a:cxn ang="0">
                  <a:pos x="834" y="220"/>
                </a:cxn>
                <a:cxn ang="0">
                  <a:pos x="884" y="416"/>
                </a:cxn>
                <a:cxn ang="0">
                  <a:pos x="868" y="296"/>
                </a:cxn>
                <a:cxn ang="0">
                  <a:pos x="900" y="294"/>
                </a:cxn>
                <a:cxn ang="0">
                  <a:pos x="902" y="266"/>
                </a:cxn>
                <a:cxn ang="0">
                  <a:pos x="902" y="220"/>
                </a:cxn>
                <a:cxn ang="0">
                  <a:pos x="870" y="258"/>
                </a:cxn>
                <a:cxn ang="0">
                  <a:pos x="844" y="296"/>
                </a:cxn>
                <a:cxn ang="0">
                  <a:pos x="876" y="456"/>
                </a:cxn>
                <a:cxn ang="0">
                  <a:pos x="734" y="212"/>
                </a:cxn>
                <a:cxn ang="0">
                  <a:pos x="522" y="34"/>
                </a:cxn>
                <a:cxn ang="0">
                  <a:pos x="1168" y="220"/>
                </a:cxn>
                <a:cxn ang="0">
                  <a:pos x="1032" y="220"/>
                </a:cxn>
                <a:cxn ang="0">
                  <a:pos x="906" y="222"/>
                </a:cxn>
                <a:cxn ang="0">
                  <a:pos x="970" y="290"/>
                </a:cxn>
                <a:cxn ang="0">
                  <a:pos x="974" y="296"/>
                </a:cxn>
                <a:cxn ang="0">
                  <a:pos x="1040" y="222"/>
                </a:cxn>
                <a:cxn ang="0">
                  <a:pos x="1102" y="292"/>
                </a:cxn>
                <a:cxn ang="0">
                  <a:pos x="1110" y="296"/>
                </a:cxn>
                <a:cxn ang="0">
                  <a:pos x="1174" y="224"/>
                </a:cxn>
                <a:cxn ang="0">
                  <a:pos x="1236" y="294"/>
                </a:cxn>
                <a:cxn ang="0">
                  <a:pos x="1240" y="296"/>
                </a:cxn>
                <a:cxn ang="0">
                  <a:pos x="1336" y="274"/>
                </a:cxn>
              </a:cxnLst>
              <a:rect l="0" t="0" r="r" b="b"/>
              <a:pathLst>
                <a:path w="1380" h="974">
                  <a:moveTo>
                    <a:pt x="1372" y="258"/>
                  </a:moveTo>
                  <a:lnTo>
                    <a:pt x="1372" y="256"/>
                  </a:lnTo>
                  <a:lnTo>
                    <a:pt x="1368" y="256"/>
                  </a:lnTo>
                  <a:lnTo>
                    <a:pt x="1368" y="256"/>
                  </a:lnTo>
                  <a:lnTo>
                    <a:pt x="1362" y="252"/>
                  </a:lnTo>
                  <a:lnTo>
                    <a:pt x="1362" y="246"/>
                  </a:lnTo>
                  <a:lnTo>
                    <a:pt x="1240" y="212"/>
                  </a:lnTo>
                  <a:lnTo>
                    <a:pt x="1220" y="212"/>
                  </a:lnTo>
                  <a:lnTo>
                    <a:pt x="514" y="4"/>
                  </a:lnTo>
                  <a:lnTo>
                    <a:pt x="514" y="4"/>
                  </a:lnTo>
                  <a:lnTo>
                    <a:pt x="510" y="2"/>
                  </a:lnTo>
                  <a:lnTo>
                    <a:pt x="504" y="0"/>
                  </a:lnTo>
                  <a:lnTo>
                    <a:pt x="504" y="0"/>
                  </a:lnTo>
                  <a:lnTo>
                    <a:pt x="496" y="2"/>
                  </a:lnTo>
                  <a:lnTo>
                    <a:pt x="488" y="6"/>
                  </a:lnTo>
                  <a:lnTo>
                    <a:pt x="170" y="190"/>
                  </a:lnTo>
                  <a:lnTo>
                    <a:pt x="108" y="190"/>
                  </a:lnTo>
                  <a:lnTo>
                    <a:pt x="108" y="224"/>
                  </a:lnTo>
                  <a:lnTo>
                    <a:pt x="68" y="248"/>
                  </a:lnTo>
                  <a:lnTo>
                    <a:pt x="68" y="248"/>
                  </a:lnTo>
                  <a:lnTo>
                    <a:pt x="62" y="242"/>
                  </a:lnTo>
                  <a:lnTo>
                    <a:pt x="54" y="238"/>
                  </a:lnTo>
                  <a:lnTo>
                    <a:pt x="46" y="236"/>
                  </a:lnTo>
                  <a:lnTo>
                    <a:pt x="38" y="234"/>
                  </a:lnTo>
                  <a:lnTo>
                    <a:pt x="38" y="234"/>
                  </a:lnTo>
                  <a:lnTo>
                    <a:pt x="30" y="236"/>
                  </a:lnTo>
                  <a:lnTo>
                    <a:pt x="24" y="238"/>
                  </a:lnTo>
                  <a:lnTo>
                    <a:pt x="16" y="242"/>
                  </a:lnTo>
                  <a:lnTo>
                    <a:pt x="12" y="246"/>
                  </a:lnTo>
                  <a:lnTo>
                    <a:pt x="6" y="252"/>
                  </a:lnTo>
                  <a:lnTo>
                    <a:pt x="4" y="258"/>
                  </a:lnTo>
                  <a:lnTo>
                    <a:pt x="0" y="266"/>
                  </a:lnTo>
                  <a:lnTo>
                    <a:pt x="0" y="272"/>
                  </a:lnTo>
                  <a:lnTo>
                    <a:pt x="0" y="272"/>
                  </a:lnTo>
                  <a:lnTo>
                    <a:pt x="0" y="280"/>
                  </a:lnTo>
                  <a:lnTo>
                    <a:pt x="4" y="288"/>
                  </a:lnTo>
                  <a:lnTo>
                    <a:pt x="6" y="294"/>
                  </a:lnTo>
                  <a:lnTo>
                    <a:pt x="12" y="300"/>
                  </a:lnTo>
                  <a:lnTo>
                    <a:pt x="16" y="304"/>
                  </a:lnTo>
                  <a:lnTo>
                    <a:pt x="24" y="308"/>
                  </a:lnTo>
                  <a:lnTo>
                    <a:pt x="30" y="310"/>
                  </a:lnTo>
                  <a:lnTo>
                    <a:pt x="38" y="310"/>
                  </a:lnTo>
                  <a:lnTo>
                    <a:pt x="38" y="310"/>
                  </a:lnTo>
                  <a:lnTo>
                    <a:pt x="422" y="308"/>
                  </a:lnTo>
                  <a:lnTo>
                    <a:pt x="342" y="746"/>
                  </a:lnTo>
                  <a:lnTo>
                    <a:pt x="338" y="894"/>
                  </a:lnTo>
                  <a:lnTo>
                    <a:pt x="322" y="894"/>
                  </a:lnTo>
                  <a:lnTo>
                    <a:pt x="322" y="970"/>
                  </a:lnTo>
                  <a:lnTo>
                    <a:pt x="330" y="970"/>
                  </a:lnTo>
                  <a:lnTo>
                    <a:pt x="330" y="974"/>
                  </a:lnTo>
                  <a:lnTo>
                    <a:pt x="340" y="974"/>
                  </a:lnTo>
                  <a:lnTo>
                    <a:pt x="340" y="970"/>
                  </a:lnTo>
                  <a:lnTo>
                    <a:pt x="366" y="970"/>
                  </a:lnTo>
                  <a:lnTo>
                    <a:pt x="366" y="974"/>
                  </a:lnTo>
                  <a:lnTo>
                    <a:pt x="376" y="974"/>
                  </a:lnTo>
                  <a:lnTo>
                    <a:pt x="376" y="970"/>
                  </a:lnTo>
                  <a:lnTo>
                    <a:pt x="382" y="970"/>
                  </a:lnTo>
                  <a:lnTo>
                    <a:pt x="382" y="894"/>
                  </a:lnTo>
                  <a:lnTo>
                    <a:pt x="370" y="894"/>
                  </a:lnTo>
                  <a:lnTo>
                    <a:pt x="372" y="864"/>
                  </a:lnTo>
                  <a:lnTo>
                    <a:pt x="636" y="864"/>
                  </a:lnTo>
                  <a:lnTo>
                    <a:pt x="638" y="894"/>
                  </a:lnTo>
                  <a:lnTo>
                    <a:pt x="626" y="894"/>
                  </a:lnTo>
                  <a:lnTo>
                    <a:pt x="626" y="970"/>
                  </a:lnTo>
                  <a:lnTo>
                    <a:pt x="632" y="970"/>
                  </a:lnTo>
                  <a:lnTo>
                    <a:pt x="632" y="974"/>
                  </a:lnTo>
                  <a:lnTo>
                    <a:pt x="642" y="974"/>
                  </a:lnTo>
                  <a:lnTo>
                    <a:pt x="642" y="970"/>
                  </a:lnTo>
                  <a:lnTo>
                    <a:pt x="668" y="970"/>
                  </a:lnTo>
                  <a:lnTo>
                    <a:pt x="668" y="974"/>
                  </a:lnTo>
                  <a:lnTo>
                    <a:pt x="678" y="974"/>
                  </a:lnTo>
                  <a:lnTo>
                    <a:pt x="678" y="970"/>
                  </a:lnTo>
                  <a:lnTo>
                    <a:pt x="684" y="970"/>
                  </a:lnTo>
                  <a:lnTo>
                    <a:pt x="684" y="894"/>
                  </a:lnTo>
                  <a:lnTo>
                    <a:pt x="670" y="894"/>
                  </a:lnTo>
                  <a:lnTo>
                    <a:pt x="664" y="746"/>
                  </a:lnTo>
                  <a:lnTo>
                    <a:pt x="584" y="304"/>
                  </a:lnTo>
                  <a:lnTo>
                    <a:pt x="864" y="304"/>
                  </a:lnTo>
                  <a:lnTo>
                    <a:pt x="864" y="426"/>
                  </a:lnTo>
                  <a:lnTo>
                    <a:pt x="862" y="426"/>
                  </a:lnTo>
                  <a:lnTo>
                    <a:pt x="824" y="522"/>
                  </a:lnTo>
                  <a:lnTo>
                    <a:pt x="822" y="522"/>
                  </a:lnTo>
                  <a:lnTo>
                    <a:pt x="822" y="538"/>
                  </a:lnTo>
                  <a:lnTo>
                    <a:pt x="944" y="538"/>
                  </a:lnTo>
                  <a:lnTo>
                    <a:pt x="944" y="522"/>
                  </a:lnTo>
                  <a:lnTo>
                    <a:pt x="942" y="522"/>
                  </a:lnTo>
                  <a:lnTo>
                    <a:pt x="904" y="438"/>
                  </a:lnTo>
                  <a:lnTo>
                    <a:pt x="904" y="438"/>
                  </a:lnTo>
                  <a:lnTo>
                    <a:pt x="904" y="438"/>
                  </a:lnTo>
                  <a:lnTo>
                    <a:pt x="904" y="304"/>
                  </a:lnTo>
                  <a:lnTo>
                    <a:pt x="1362" y="304"/>
                  </a:lnTo>
                  <a:lnTo>
                    <a:pt x="1362" y="294"/>
                  </a:lnTo>
                  <a:lnTo>
                    <a:pt x="1362" y="294"/>
                  </a:lnTo>
                  <a:lnTo>
                    <a:pt x="1368" y="292"/>
                  </a:lnTo>
                  <a:lnTo>
                    <a:pt x="1374" y="288"/>
                  </a:lnTo>
                  <a:lnTo>
                    <a:pt x="1378" y="282"/>
                  </a:lnTo>
                  <a:lnTo>
                    <a:pt x="1380" y="274"/>
                  </a:lnTo>
                  <a:lnTo>
                    <a:pt x="1380" y="274"/>
                  </a:lnTo>
                  <a:lnTo>
                    <a:pt x="1378" y="264"/>
                  </a:lnTo>
                  <a:lnTo>
                    <a:pt x="1372" y="258"/>
                  </a:lnTo>
                  <a:lnTo>
                    <a:pt x="1372" y="258"/>
                  </a:lnTo>
                  <a:close/>
                  <a:moveTo>
                    <a:pt x="36" y="284"/>
                  </a:moveTo>
                  <a:lnTo>
                    <a:pt x="36" y="284"/>
                  </a:lnTo>
                  <a:lnTo>
                    <a:pt x="32" y="284"/>
                  </a:lnTo>
                  <a:lnTo>
                    <a:pt x="30" y="282"/>
                  </a:lnTo>
                  <a:lnTo>
                    <a:pt x="28" y="278"/>
                  </a:lnTo>
                  <a:lnTo>
                    <a:pt x="26" y="274"/>
                  </a:lnTo>
                  <a:lnTo>
                    <a:pt x="26" y="274"/>
                  </a:lnTo>
                  <a:lnTo>
                    <a:pt x="28" y="270"/>
                  </a:lnTo>
                  <a:lnTo>
                    <a:pt x="30" y="266"/>
                  </a:lnTo>
                  <a:lnTo>
                    <a:pt x="32" y="264"/>
                  </a:lnTo>
                  <a:lnTo>
                    <a:pt x="36" y="264"/>
                  </a:lnTo>
                  <a:lnTo>
                    <a:pt x="36" y="264"/>
                  </a:lnTo>
                  <a:lnTo>
                    <a:pt x="40" y="264"/>
                  </a:lnTo>
                  <a:lnTo>
                    <a:pt x="44" y="266"/>
                  </a:lnTo>
                  <a:lnTo>
                    <a:pt x="46" y="270"/>
                  </a:lnTo>
                  <a:lnTo>
                    <a:pt x="48" y="274"/>
                  </a:lnTo>
                  <a:lnTo>
                    <a:pt x="48" y="274"/>
                  </a:lnTo>
                  <a:lnTo>
                    <a:pt x="46" y="278"/>
                  </a:lnTo>
                  <a:lnTo>
                    <a:pt x="44" y="282"/>
                  </a:lnTo>
                  <a:lnTo>
                    <a:pt x="40" y="284"/>
                  </a:lnTo>
                  <a:lnTo>
                    <a:pt x="36" y="284"/>
                  </a:lnTo>
                  <a:lnTo>
                    <a:pt x="36" y="284"/>
                  </a:lnTo>
                  <a:close/>
                  <a:moveTo>
                    <a:pt x="108" y="274"/>
                  </a:moveTo>
                  <a:lnTo>
                    <a:pt x="76" y="274"/>
                  </a:lnTo>
                  <a:lnTo>
                    <a:pt x="76" y="274"/>
                  </a:lnTo>
                  <a:lnTo>
                    <a:pt x="76" y="272"/>
                  </a:lnTo>
                  <a:lnTo>
                    <a:pt x="76" y="272"/>
                  </a:lnTo>
                  <a:lnTo>
                    <a:pt x="74" y="262"/>
                  </a:lnTo>
                  <a:lnTo>
                    <a:pt x="70" y="252"/>
                  </a:lnTo>
                  <a:lnTo>
                    <a:pt x="108" y="228"/>
                  </a:lnTo>
                  <a:lnTo>
                    <a:pt x="108" y="274"/>
                  </a:lnTo>
                  <a:close/>
                  <a:moveTo>
                    <a:pt x="1350" y="254"/>
                  </a:moveTo>
                  <a:lnTo>
                    <a:pt x="1350" y="254"/>
                  </a:lnTo>
                  <a:lnTo>
                    <a:pt x="1344" y="256"/>
                  </a:lnTo>
                  <a:lnTo>
                    <a:pt x="1342" y="260"/>
                  </a:lnTo>
                  <a:lnTo>
                    <a:pt x="1338" y="264"/>
                  </a:lnTo>
                  <a:lnTo>
                    <a:pt x="1336" y="270"/>
                  </a:lnTo>
                  <a:lnTo>
                    <a:pt x="1314" y="244"/>
                  </a:lnTo>
                  <a:lnTo>
                    <a:pt x="1350" y="254"/>
                  </a:lnTo>
                  <a:close/>
                  <a:moveTo>
                    <a:pt x="1234" y="220"/>
                  </a:moveTo>
                  <a:lnTo>
                    <a:pt x="1234" y="220"/>
                  </a:lnTo>
                  <a:lnTo>
                    <a:pt x="1204" y="254"/>
                  </a:lnTo>
                  <a:lnTo>
                    <a:pt x="1174" y="220"/>
                  </a:lnTo>
                  <a:lnTo>
                    <a:pt x="1234" y="220"/>
                  </a:lnTo>
                  <a:close/>
                  <a:moveTo>
                    <a:pt x="504" y="12"/>
                  </a:moveTo>
                  <a:lnTo>
                    <a:pt x="504" y="12"/>
                  </a:lnTo>
                  <a:lnTo>
                    <a:pt x="508" y="12"/>
                  </a:lnTo>
                  <a:lnTo>
                    <a:pt x="510" y="14"/>
                  </a:lnTo>
                  <a:lnTo>
                    <a:pt x="512" y="18"/>
                  </a:lnTo>
                  <a:lnTo>
                    <a:pt x="514" y="22"/>
                  </a:lnTo>
                  <a:lnTo>
                    <a:pt x="514" y="22"/>
                  </a:lnTo>
                  <a:lnTo>
                    <a:pt x="512" y="26"/>
                  </a:lnTo>
                  <a:lnTo>
                    <a:pt x="510" y="30"/>
                  </a:lnTo>
                  <a:lnTo>
                    <a:pt x="508" y="32"/>
                  </a:lnTo>
                  <a:lnTo>
                    <a:pt x="504" y="32"/>
                  </a:lnTo>
                  <a:lnTo>
                    <a:pt x="504" y="32"/>
                  </a:lnTo>
                  <a:lnTo>
                    <a:pt x="500" y="32"/>
                  </a:lnTo>
                  <a:lnTo>
                    <a:pt x="496" y="30"/>
                  </a:lnTo>
                  <a:lnTo>
                    <a:pt x="494" y="26"/>
                  </a:lnTo>
                  <a:lnTo>
                    <a:pt x="492" y="22"/>
                  </a:lnTo>
                  <a:lnTo>
                    <a:pt x="492" y="22"/>
                  </a:lnTo>
                  <a:lnTo>
                    <a:pt x="494" y="18"/>
                  </a:lnTo>
                  <a:lnTo>
                    <a:pt x="496" y="14"/>
                  </a:lnTo>
                  <a:lnTo>
                    <a:pt x="500" y="12"/>
                  </a:lnTo>
                  <a:lnTo>
                    <a:pt x="504" y="12"/>
                  </a:lnTo>
                  <a:lnTo>
                    <a:pt x="504" y="12"/>
                  </a:lnTo>
                  <a:close/>
                  <a:moveTo>
                    <a:pt x="502" y="146"/>
                  </a:moveTo>
                  <a:lnTo>
                    <a:pt x="506" y="146"/>
                  </a:lnTo>
                  <a:lnTo>
                    <a:pt x="506" y="146"/>
                  </a:lnTo>
                  <a:lnTo>
                    <a:pt x="516" y="148"/>
                  </a:lnTo>
                  <a:lnTo>
                    <a:pt x="528" y="152"/>
                  </a:lnTo>
                  <a:lnTo>
                    <a:pt x="536" y="160"/>
                  </a:lnTo>
                  <a:lnTo>
                    <a:pt x="542" y="170"/>
                  </a:lnTo>
                  <a:lnTo>
                    <a:pt x="466" y="170"/>
                  </a:lnTo>
                  <a:lnTo>
                    <a:pt x="466" y="170"/>
                  </a:lnTo>
                  <a:lnTo>
                    <a:pt x="472" y="160"/>
                  </a:lnTo>
                  <a:lnTo>
                    <a:pt x="480" y="152"/>
                  </a:lnTo>
                  <a:lnTo>
                    <a:pt x="490" y="148"/>
                  </a:lnTo>
                  <a:lnTo>
                    <a:pt x="502" y="146"/>
                  </a:lnTo>
                  <a:lnTo>
                    <a:pt x="502" y="146"/>
                  </a:lnTo>
                  <a:close/>
                  <a:moveTo>
                    <a:pt x="452" y="242"/>
                  </a:moveTo>
                  <a:lnTo>
                    <a:pt x="462" y="186"/>
                  </a:lnTo>
                  <a:lnTo>
                    <a:pt x="462" y="186"/>
                  </a:lnTo>
                  <a:lnTo>
                    <a:pt x="462" y="178"/>
                  </a:lnTo>
                  <a:lnTo>
                    <a:pt x="544" y="178"/>
                  </a:lnTo>
                  <a:lnTo>
                    <a:pt x="544" y="178"/>
                  </a:lnTo>
                  <a:lnTo>
                    <a:pt x="544" y="186"/>
                  </a:lnTo>
                  <a:lnTo>
                    <a:pt x="554" y="242"/>
                  </a:lnTo>
                  <a:lnTo>
                    <a:pt x="452" y="242"/>
                  </a:lnTo>
                  <a:close/>
                  <a:moveTo>
                    <a:pt x="556" y="248"/>
                  </a:moveTo>
                  <a:lnTo>
                    <a:pt x="560" y="274"/>
                  </a:lnTo>
                  <a:lnTo>
                    <a:pt x="448" y="274"/>
                  </a:lnTo>
                  <a:lnTo>
                    <a:pt x="452" y="248"/>
                  </a:lnTo>
                  <a:lnTo>
                    <a:pt x="556" y="248"/>
                  </a:lnTo>
                  <a:close/>
                  <a:moveTo>
                    <a:pt x="404" y="272"/>
                  </a:moveTo>
                  <a:lnTo>
                    <a:pt x="182" y="272"/>
                  </a:lnTo>
                  <a:lnTo>
                    <a:pt x="182" y="200"/>
                  </a:lnTo>
                  <a:lnTo>
                    <a:pt x="404" y="200"/>
                  </a:lnTo>
                  <a:lnTo>
                    <a:pt x="404" y="272"/>
                  </a:lnTo>
                  <a:close/>
                  <a:moveTo>
                    <a:pt x="416" y="274"/>
                  </a:moveTo>
                  <a:lnTo>
                    <a:pt x="416" y="190"/>
                  </a:lnTo>
                  <a:lnTo>
                    <a:pt x="178" y="190"/>
                  </a:lnTo>
                  <a:lnTo>
                    <a:pt x="484" y="14"/>
                  </a:lnTo>
                  <a:lnTo>
                    <a:pt x="484" y="14"/>
                  </a:lnTo>
                  <a:lnTo>
                    <a:pt x="482" y="22"/>
                  </a:lnTo>
                  <a:lnTo>
                    <a:pt x="482" y="22"/>
                  </a:lnTo>
                  <a:lnTo>
                    <a:pt x="482" y="28"/>
                  </a:lnTo>
                  <a:lnTo>
                    <a:pt x="484" y="32"/>
                  </a:lnTo>
                  <a:lnTo>
                    <a:pt x="478" y="126"/>
                  </a:lnTo>
                  <a:lnTo>
                    <a:pt x="454" y="126"/>
                  </a:lnTo>
                  <a:lnTo>
                    <a:pt x="428" y="274"/>
                  </a:lnTo>
                  <a:lnTo>
                    <a:pt x="416" y="274"/>
                  </a:lnTo>
                  <a:close/>
                  <a:moveTo>
                    <a:pt x="442" y="308"/>
                  </a:moveTo>
                  <a:lnTo>
                    <a:pt x="556" y="308"/>
                  </a:lnTo>
                  <a:lnTo>
                    <a:pt x="416" y="464"/>
                  </a:lnTo>
                  <a:lnTo>
                    <a:pt x="442" y="308"/>
                  </a:lnTo>
                  <a:close/>
                  <a:moveTo>
                    <a:pt x="372" y="844"/>
                  </a:moveTo>
                  <a:lnTo>
                    <a:pt x="372" y="822"/>
                  </a:lnTo>
                  <a:lnTo>
                    <a:pt x="372" y="822"/>
                  </a:lnTo>
                  <a:lnTo>
                    <a:pt x="374" y="808"/>
                  </a:lnTo>
                  <a:lnTo>
                    <a:pt x="378" y="796"/>
                  </a:lnTo>
                  <a:lnTo>
                    <a:pt x="382" y="790"/>
                  </a:lnTo>
                  <a:lnTo>
                    <a:pt x="386" y="786"/>
                  </a:lnTo>
                  <a:lnTo>
                    <a:pt x="392" y="784"/>
                  </a:lnTo>
                  <a:lnTo>
                    <a:pt x="398" y="782"/>
                  </a:lnTo>
                  <a:lnTo>
                    <a:pt x="418" y="782"/>
                  </a:lnTo>
                  <a:lnTo>
                    <a:pt x="600" y="782"/>
                  </a:lnTo>
                  <a:lnTo>
                    <a:pt x="600" y="782"/>
                  </a:lnTo>
                  <a:lnTo>
                    <a:pt x="608" y="784"/>
                  </a:lnTo>
                  <a:lnTo>
                    <a:pt x="614" y="786"/>
                  </a:lnTo>
                  <a:lnTo>
                    <a:pt x="620" y="790"/>
                  </a:lnTo>
                  <a:lnTo>
                    <a:pt x="626" y="794"/>
                  </a:lnTo>
                  <a:lnTo>
                    <a:pt x="630" y="800"/>
                  </a:lnTo>
                  <a:lnTo>
                    <a:pt x="632" y="806"/>
                  </a:lnTo>
                  <a:lnTo>
                    <a:pt x="634" y="814"/>
                  </a:lnTo>
                  <a:lnTo>
                    <a:pt x="636" y="822"/>
                  </a:lnTo>
                  <a:lnTo>
                    <a:pt x="636" y="844"/>
                  </a:lnTo>
                  <a:lnTo>
                    <a:pt x="372" y="844"/>
                  </a:lnTo>
                  <a:close/>
                  <a:moveTo>
                    <a:pt x="636" y="720"/>
                  </a:moveTo>
                  <a:lnTo>
                    <a:pt x="636" y="720"/>
                  </a:lnTo>
                  <a:lnTo>
                    <a:pt x="634" y="728"/>
                  </a:lnTo>
                  <a:lnTo>
                    <a:pt x="632" y="734"/>
                  </a:lnTo>
                  <a:lnTo>
                    <a:pt x="628" y="742"/>
                  </a:lnTo>
                  <a:lnTo>
                    <a:pt x="624" y="748"/>
                  </a:lnTo>
                  <a:lnTo>
                    <a:pt x="618" y="752"/>
                  </a:lnTo>
                  <a:lnTo>
                    <a:pt x="612" y="756"/>
                  </a:lnTo>
                  <a:lnTo>
                    <a:pt x="604" y="758"/>
                  </a:lnTo>
                  <a:lnTo>
                    <a:pt x="596" y="758"/>
                  </a:lnTo>
                  <a:lnTo>
                    <a:pt x="412" y="758"/>
                  </a:lnTo>
                  <a:lnTo>
                    <a:pt x="412" y="758"/>
                  </a:lnTo>
                  <a:lnTo>
                    <a:pt x="402" y="758"/>
                  </a:lnTo>
                  <a:lnTo>
                    <a:pt x="394" y="754"/>
                  </a:lnTo>
                  <a:lnTo>
                    <a:pt x="602" y="526"/>
                  </a:lnTo>
                  <a:lnTo>
                    <a:pt x="636" y="720"/>
                  </a:lnTo>
                  <a:close/>
                  <a:moveTo>
                    <a:pt x="598" y="500"/>
                  </a:moveTo>
                  <a:lnTo>
                    <a:pt x="378" y="742"/>
                  </a:lnTo>
                  <a:lnTo>
                    <a:pt x="378" y="742"/>
                  </a:lnTo>
                  <a:lnTo>
                    <a:pt x="374" y="732"/>
                  </a:lnTo>
                  <a:lnTo>
                    <a:pt x="372" y="720"/>
                  </a:lnTo>
                  <a:lnTo>
                    <a:pt x="408" y="502"/>
                  </a:lnTo>
                  <a:lnTo>
                    <a:pt x="568" y="326"/>
                  </a:lnTo>
                  <a:lnTo>
                    <a:pt x="598" y="500"/>
                  </a:lnTo>
                  <a:close/>
                  <a:moveTo>
                    <a:pt x="584" y="296"/>
                  </a:moveTo>
                  <a:lnTo>
                    <a:pt x="582" y="286"/>
                  </a:lnTo>
                  <a:lnTo>
                    <a:pt x="582" y="256"/>
                  </a:lnTo>
                  <a:lnTo>
                    <a:pt x="632" y="296"/>
                  </a:lnTo>
                  <a:lnTo>
                    <a:pt x="584" y="296"/>
                  </a:lnTo>
                  <a:close/>
                  <a:moveTo>
                    <a:pt x="636" y="294"/>
                  </a:moveTo>
                  <a:lnTo>
                    <a:pt x="584" y="252"/>
                  </a:lnTo>
                  <a:lnTo>
                    <a:pt x="636" y="240"/>
                  </a:lnTo>
                  <a:lnTo>
                    <a:pt x="636" y="294"/>
                  </a:lnTo>
                  <a:close/>
                  <a:moveTo>
                    <a:pt x="704" y="296"/>
                  </a:moveTo>
                  <a:lnTo>
                    <a:pt x="644" y="296"/>
                  </a:lnTo>
                  <a:lnTo>
                    <a:pt x="704" y="230"/>
                  </a:lnTo>
                  <a:lnTo>
                    <a:pt x="704" y="296"/>
                  </a:lnTo>
                  <a:close/>
                  <a:moveTo>
                    <a:pt x="640" y="294"/>
                  </a:moveTo>
                  <a:lnTo>
                    <a:pt x="640" y="240"/>
                  </a:lnTo>
                  <a:lnTo>
                    <a:pt x="702" y="226"/>
                  </a:lnTo>
                  <a:lnTo>
                    <a:pt x="640" y="294"/>
                  </a:lnTo>
                  <a:close/>
                  <a:moveTo>
                    <a:pt x="736" y="260"/>
                  </a:moveTo>
                  <a:lnTo>
                    <a:pt x="708" y="294"/>
                  </a:lnTo>
                  <a:lnTo>
                    <a:pt x="708" y="228"/>
                  </a:lnTo>
                  <a:lnTo>
                    <a:pt x="736" y="260"/>
                  </a:lnTo>
                  <a:close/>
                  <a:moveTo>
                    <a:pt x="710" y="224"/>
                  </a:moveTo>
                  <a:lnTo>
                    <a:pt x="734" y="220"/>
                  </a:lnTo>
                  <a:lnTo>
                    <a:pt x="768" y="220"/>
                  </a:lnTo>
                  <a:lnTo>
                    <a:pt x="738" y="256"/>
                  </a:lnTo>
                  <a:lnTo>
                    <a:pt x="710" y="224"/>
                  </a:lnTo>
                  <a:close/>
                  <a:moveTo>
                    <a:pt x="712" y="296"/>
                  </a:moveTo>
                  <a:lnTo>
                    <a:pt x="738" y="262"/>
                  </a:lnTo>
                  <a:lnTo>
                    <a:pt x="768" y="296"/>
                  </a:lnTo>
                  <a:lnTo>
                    <a:pt x="712" y="296"/>
                  </a:lnTo>
                  <a:close/>
                  <a:moveTo>
                    <a:pt x="770" y="290"/>
                  </a:moveTo>
                  <a:lnTo>
                    <a:pt x="740" y="258"/>
                  </a:lnTo>
                  <a:lnTo>
                    <a:pt x="770" y="222"/>
                  </a:lnTo>
                  <a:lnTo>
                    <a:pt x="770" y="290"/>
                  </a:lnTo>
                  <a:close/>
                  <a:moveTo>
                    <a:pt x="836" y="296"/>
                  </a:moveTo>
                  <a:lnTo>
                    <a:pt x="778" y="296"/>
                  </a:lnTo>
                  <a:lnTo>
                    <a:pt x="836" y="222"/>
                  </a:lnTo>
                  <a:lnTo>
                    <a:pt x="836" y="296"/>
                  </a:lnTo>
                  <a:close/>
                  <a:moveTo>
                    <a:pt x="774" y="294"/>
                  </a:moveTo>
                  <a:lnTo>
                    <a:pt x="774" y="220"/>
                  </a:lnTo>
                  <a:lnTo>
                    <a:pt x="834" y="220"/>
                  </a:lnTo>
                  <a:lnTo>
                    <a:pt x="774" y="294"/>
                  </a:lnTo>
                  <a:close/>
                  <a:moveTo>
                    <a:pt x="900" y="304"/>
                  </a:moveTo>
                  <a:lnTo>
                    <a:pt x="900" y="426"/>
                  </a:lnTo>
                  <a:lnTo>
                    <a:pt x="900" y="426"/>
                  </a:lnTo>
                  <a:lnTo>
                    <a:pt x="896" y="422"/>
                  </a:lnTo>
                  <a:lnTo>
                    <a:pt x="892" y="418"/>
                  </a:lnTo>
                  <a:lnTo>
                    <a:pt x="888" y="416"/>
                  </a:lnTo>
                  <a:lnTo>
                    <a:pt x="884" y="416"/>
                  </a:lnTo>
                  <a:lnTo>
                    <a:pt x="884" y="416"/>
                  </a:lnTo>
                  <a:lnTo>
                    <a:pt x="878" y="416"/>
                  </a:lnTo>
                  <a:lnTo>
                    <a:pt x="874" y="418"/>
                  </a:lnTo>
                  <a:lnTo>
                    <a:pt x="870" y="422"/>
                  </a:lnTo>
                  <a:lnTo>
                    <a:pt x="868" y="426"/>
                  </a:lnTo>
                  <a:lnTo>
                    <a:pt x="868" y="304"/>
                  </a:lnTo>
                  <a:lnTo>
                    <a:pt x="900" y="304"/>
                  </a:lnTo>
                  <a:close/>
                  <a:moveTo>
                    <a:pt x="868" y="296"/>
                  </a:moveTo>
                  <a:lnTo>
                    <a:pt x="868" y="290"/>
                  </a:lnTo>
                  <a:lnTo>
                    <a:pt x="868" y="290"/>
                  </a:lnTo>
                  <a:lnTo>
                    <a:pt x="874" y="296"/>
                  </a:lnTo>
                  <a:lnTo>
                    <a:pt x="868" y="296"/>
                  </a:lnTo>
                  <a:close/>
                  <a:moveTo>
                    <a:pt x="892" y="296"/>
                  </a:moveTo>
                  <a:lnTo>
                    <a:pt x="892" y="296"/>
                  </a:lnTo>
                  <a:lnTo>
                    <a:pt x="898" y="292"/>
                  </a:lnTo>
                  <a:lnTo>
                    <a:pt x="900" y="294"/>
                  </a:lnTo>
                  <a:lnTo>
                    <a:pt x="900" y="296"/>
                  </a:lnTo>
                  <a:lnTo>
                    <a:pt x="892" y="296"/>
                  </a:lnTo>
                  <a:close/>
                  <a:moveTo>
                    <a:pt x="884" y="254"/>
                  </a:moveTo>
                  <a:lnTo>
                    <a:pt x="884" y="254"/>
                  </a:lnTo>
                  <a:lnTo>
                    <a:pt x="878" y="254"/>
                  </a:lnTo>
                  <a:lnTo>
                    <a:pt x="902" y="224"/>
                  </a:lnTo>
                  <a:lnTo>
                    <a:pt x="902" y="266"/>
                  </a:lnTo>
                  <a:lnTo>
                    <a:pt x="902" y="266"/>
                  </a:lnTo>
                  <a:lnTo>
                    <a:pt x="900" y="262"/>
                  </a:lnTo>
                  <a:lnTo>
                    <a:pt x="894" y="258"/>
                  </a:lnTo>
                  <a:lnTo>
                    <a:pt x="890" y="254"/>
                  </a:lnTo>
                  <a:lnTo>
                    <a:pt x="884" y="254"/>
                  </a:lnTo>
                  <a:lnTo>
                    <a:pt x="884" y="254"/>
                  </a:lnTo>
                  <a:close/>
                  <a:moveTo>
                    <a:pt x="872" y="254"/>
                  </a:moveTo>
                  <a:lnTo>
                    <a:pt x="844" y="220"/>
                  </a:lnTo>
                  <a:lnTo>
                    <a:pt x="902" y="220"/>
                  </a:lnTo>
                  <a:lnTo>
                    <a:pt x="872" y="254"/>
                  </a:lnTo>
                  <a:close/>
                  <a:moveTo>
                    <a:pt x="870" y="258"/>
                  </a:moveTo>
                  <a:lnTo>
                    <a:pt x="868" y="260"/>
                  </a:lnTo>
                  <a:lnTo>
                    <a:pt x="868" y="260"/>
                  </a:lnTo>
                  <a:lnTo>
                    <a:pt x="866" y="264"/>
                  </a:lnTo>
                  <a:lnTo>
                    <a:pt x="840" y="294"/>
                  </a:lnTo>
                  <a:lnTo>
                    <a:pt x="840" y="220"/>
                  </a:lnTo>
                  <a:lnTo>
                    <a:pt x="870" y="258"/>
                  </a:lnTo>
                  <a:close/>
                  <a:moveTo>
                    <a:pt x="844" y="296"/>
                  </a:moveTo>
                  <a:lnTo>
                    <a:pt x="862" y="274"/>
                  </a:lnTo>
                  <a:lnTo>
                    <a:pt x="862" y="274"/>
                  </a:lnTo>
                  <a:lnTo>
                    <a:pt x="862" y="276"/>
                  </a:lnTo>
                  <a:lnTo>
                    <a:pt x="862" y="276"/>
                  </a:lnTo>
                  <a:lnTo>
                    <a:pt x="864" y="284"/>
                  </a:lnTo>
                  <a:lnTo>
                    <a:pt x="864" y="296"/>
                  </a:lnTo>
                  <a:lnTo>
                    <a:pt x="844" y="296"/>
                  </a:lnTo>
                  <a:close/>
                  <a:moveTo>
                    <a:pt x="938" y="522"/>
                  </a:moveTo>
                  <a:lnTo>
                    <a:pt x="828" y="522"/>
                  </a:lnTo>
                  <a:lnTo>
                    <a:pt x="864" y="436"/>
                  </a:lnTo>
                  <a:lnTo>
                    <a:pt x="864" y="438"/>
                  </a:lnTo>
                  <a:lnTo>
                    <a:pt x="864" y="438"/>
                  </a:lnTo>
                  <a:lnTo>
                    <a:pt x="864" y="446"/>
                  </a:lnTo>
                  <a:lnTo>
                    <a:pt x="870" y="452"/>
                  </a:lnTo>
                  <a:lnTo>
                    <a:pt x="876" y="456"/>
                  </a:lnTo>
                  <a:lnTo>
                    <a:pt x="884" y="458"/>
                  </a:lnTo>
                  <a:lnTo>
                    <a:pt x="884" y="458"/>
                  </a:lnTo>
                  <a:lnTo>
                    <a:pt x="890" y="456"/>
                  </a:lnTo>
                  <a:lnTo>
                    <a:pt x="894" y="454"/>
                  </a:lnTo>
                  <a:lnTo>
                    <a:pt x="898" y="450"/>
                  </a:lnTo>
                  <a:lnTo>
                    <a:pt x="902" y="444"/>
                  </a:lnTo>
                  <a:lnTo>
                    <a:pt x="938" y="522"/>
                  </a:lnTo>
                  <a:close/>
                  <a:moveTo>
                    <a:pt x="734" y="212"/>
                  </a:moveTo>
                  <a:lnTo>
                    <a:pt x="574" y="246"/>
                  </a:lnTo>
                  <a:lnTo>
                    <a:pt x="574" y="246"/>
                  </a:lnTo>
                  <a:lnTo>
                    <a:pt x="574" y="242"/>
                  </a:lnTo>
                  <a:lnTo>
                    <a:pt x="574" y="242"/>
                  </a:lnTo>
                  <a:lnTo>
                    <a:pt x="552" y="126"/>
                  </a:lnTo>
                  <a:lnTo>
                    <a:pt x="528" y="126"/>
                  </a:lnTo>
                  <a:lnTo>
                    <a:pt x="522" y="34"/>
                  </a:lnTo>
                  <a:lnTo>
                    <a:pt x="522" y="34"/>
                  </a:lnTo>
                  <a:lnTo>
                    <a:pt x="524" y="28"/>
                  </a:lnTo>
                  <a:lnTo>
                    <a:pt x="524" y="22"/>
                  </a:lnTo>
                  <a:lnTo>
                    <a:pt x="524" y="22"/>
                  </a:lnTo>
                  <a:lnTo>
                    <a:pt x="524" y="16"/>
                  </a:lnTo>
                  <a:lnTo>
                    <a:pt x="520" y="10"/>
                  </a:lnTo>
                  <a:lnTo>
                    <a:pt x="1206" y="212"/>
                  </a:lnTo>
                  <a:lnTo>
                    <a:pt x="734" y="212"/>
                  </a:lnTo>
                  <a:close/>
                  <a:moveTo>
                    <a:pt x="1168" y="220"/>
                  </a:moveTo>
                  <a:lnTo>
                    <a:pt x="1138" y="256"/>
                  </a:lnTo>
                  <a:lnTo>
                    <a:pt x="1110" y="220"/>
                  </a:lnTo>
                  <a:lnTo>
                    <a:pt x="1168" y="220"/>
                  </a:lnTo>
                  <a:close/>
                  <a:moveTo>
                    <a:pt x="1100" y="220"/>
                  </a:moveTo>
                  <a:lnTo>
                    <a:pt x="1072" y="254"/>
                  </a:lnTo>
                  <a:lnTo>
                    <a:pt x="1042" y="220"/>
                  </a:lnTo>
                  <a:lnTo>
                    <a:pt x="1100" y="220"/>
                  </a:lnTo>
                  <a:close/>
                  <a:moveTo>
                    <a:pt x="1032" y="220"/>
                  </a:moveTo>
                  <a:lnTo>
                    <a:pt x="1004" y="254"/>
                  </a:lnTo>
                  <a:lnTo>
                    <a:pt x="976" y="220"/>
                  </a:lnTo>
                  <a:lnTo>
                    <a:pt x="1032" y="220"/>
                  </a:lnTo>
                  <a:close/>
                  <a:moveTo>
                    <a:pt x="966" y="220"/>
                  </a:moveTo>
                  <a:lnTo>
                    <a:pt x="938" y="254"/>
                  </a:lnTo>
                  <a:lnTo>
                    <a:pt x="910" y="220"/>
                  </a:lnTo>
                  <a:lnTo>
                    <a:pt x="966" y="220"/>
                  </a:lnTo>
                  <a:close/>
                  <a:moveTo>
                    <a:pt x="906" y="222"/>
                  </a:moveTo>
                  <a:lnTo>
                    <a:pt x="936" y="256"/>
                  </a:lnTo>
                  <a:lnTo>
                    <a:pt x="906" y="294"/>
                  </a:lnTo>
                  <a:lnTo>
                    <a:pt x="906" y="222"/>
                  </a:lnTo>
                  <a:close/>
                  <a:moveTo>
                    <a:pt x="910" y="296"/>
                  </a:moveTo>
                  <a:lnTo>
                    <a:pt x="938" y="260"/>
                  </a:lnTo>
                  <a:lnTo>
                    <a:pt x="968" y="296"/>
                  </a:lnTo>
                  <a:lnTo>
                    <a:pt x="910" y="296"/>
                  </a:lnTo>
                  <a:close/>
                  <a:moveTo>
                    <a:pt x="970" y="290"/>
                  </a:moveTo>
                  <a:lnTo>
                    <a:pt x="940" y="256"/>
                  </a:lnTo>
                  <a:lnTo>
                    <a:pt x="970" y="220"/>
                  </a:lnTo>
                  <a:lnTo>
                    <a:pt x="970" y="290"/>
                  </a:lnTo>
                  <a:close/>
                  <a:moveTo>
                    <a:pt x="974" y="222"/>
                  </a:moveTo>
                  <a:lnTo>
                    <a:pt x="1002" y="256"/>
                  </a:lnTo>
                  <a:lnTo>
                    <a:pt x="974" y="290"/>
                  </a:lnTo>
                  <a:lnTo>
                    <a:pt x="974" y="222"/>
                  </a:lnTo>
                  <a:close/>
                  <a:moveTo>
                    <a:pt x="974" y="296"/>
                  </a:moveTo>
                  <a:lnTo>
                    <a:pt x="1004" y="260"/>
                  </a:lnTo>
                  <a:lnTo>
                    <a:pt x="1034" y="296"/>
                  </a:lnTo>
                  <a:lnTo>
                    <a:pt x="974" y="296"/>
                  </a:lnTo>
                  <a:close/>
                  <a:moveTo>
                    <a:pt x="1036" y="292"/>
                  </a:moveTo>
                  <a:lnTo>
                    <a:pt x="1006" y="256"/>
                  </a:lnTo>
                  <a:lnTo>
                    <a:pt x="1036" y="222"/>
                  </a:lnTo>
                  <a:lnTo>
                    <a:pt x="1036" y="292"/>
                  </a:lnTo>
                  <a:close/>
                  <a:moveTo>
                    <a:pt x="1040" y="222"/>
                  </a:moveTo>
                  <a:lnTo>
                    <a:pt x="1068" y="258"/>
                  </a:lnTo>
                  <a:lnTo>
                    <a:pt x="1040" y="294"/>
                  </a:lnTo>
                  <a:lnTo>
                    <a:pt x="1040" y="222"/>
                  </a:lnTo>
                  <a:close/>
                  <a:moveTo>
                    <a:pt x="1044" y="296"/>
                  </a:moveTo>
                  <a:lnTo>
                    <a:pt x="1072" y="260"/>
                  </a:lnTo>
                  <a:lnTo>
                    <a:pt x="1100" y="296"/>
                  </a:lnTo>
                  <a:lnTo>
                    <a:pt x="1044" y="296"/>
                  </a:lnTo>
                  <a:close/>
                  <a:moveTo>
                    <a:pt x="1102" y="292"/>
                  </a:moveTo>
                  <a:lnTo>
                    <a:pt x="1074" y="258"/>
                  </a:lnTo>
                  <a:lnTo>
                    <a:pt x="1102" y="222"/>
                  </a:lnTo>
                  <a:lnTo>
                    <a:pt x="1102" y="292"/>
                  </a:lnTo>
                  <a:close/>
                  <a:moveTo>
                    <a:pt x="1106" y="222"/>
                  </a:moveTo>
                  <a:lnTo>
                    <a:pt x="1136" y="258"/>
                  </a:lnTo>
                  <a:lnTo>
                    <a:pt x="1106" y="294"/>
                  </a:lnTo>
                  <a:lnTo>
                    <a:pt x="1106" y="222"/>
                  </a:lnTo>
                  <a:close/>
                  <a:moveTo>
                    <a:pt x="1110" y="296"/>
                  </a:moveTo>
                  <a:lnTo>
                    <a:pt x="1138" y="262"/>
                  </a:lnTo>
                  <a:lnTo>
                    <a:pt x="1166" y="296"/>
                  </a:lnTo>
                  <a:lnTo>
                    <a:pt x="1110" y="296"/>
                  </a:lnTo>
                  <a:close/>
                  <a:moveTo>
                    <a:pt x="1170" y="294"/>
                  </a:moveTo>
                  <a:lnTo>
                    <a:pt x="1142" y="258"/>
                  </a:lnTo>
                  <a:lnTo>
                    <a:pt x="1170" y="224"/>
                  </a:lnTo>
                  <a:lnTo>
                    <a:pt x="1170" y="294"/>
                  </a:lnTo>
                  <a:close/>
                  <a:moveTo>
                    <a:pt x="1174" y="224"/>
                  </a:moveTo>
                  <a:lnTo>
                    <a:pt x="1202" y="258"/>
                  </a:lnTo>
                  <a:lnTo>
                    <a:pt x="1174" y="292"/>
                  </a:lnTo>
                  <a:lnTo>
                    <a:pt x="1174" y="224"/>
                  </a:lnTo>
                  <a:close/>
                  <a:moveTo>
                    <a:pt x="1174" y="296"/>
                  </a:moveTo>
                  <a:lnTo>
                    <a:pt x="1204" y="260"/>
                  </a:lnTo>
                  <a:lnTo>
                    <a:pt x="1232" y="296"/>
                  </a:lnTo>
                  <a:lnTo>
                    <a:pt x="1174" y="296"/>
                  </a:lnTo>
                  <a:close/>
                  <a:moveTo>
                    <a:pt x="1236" y="294"/>
                  </a:moveTo>
                  <a:lnTo>
                    <a:pt x="1206" y="258"/>
                  </a:lnTo>
                  <a:lnTo>
                    <a:pt x="1236" y="222"/>
                  </a:lnTo>
                  <a:lnTo>
                    <a:pt x="1236" y="294"/>
                  </a:lnTo>
                  <a:close/>
                  <a:moveTo>
                    <a:pt x="1240" y="296"/>
                  </a:moveTo>
                  <a:lnTo>
                    <a:pt x="1240" y="222"/>
                  </a:lnTo>
                  <a:lnTo>
                    <a:pt x="1240" y="222"/>
                  </a:lnTo>
                  <a:lnTo>
                    <a:pt x="1300" y="296"/>
                  </a:lnTo>
                  <a:lnTo>
                    <a:pt x="1240" y="296"/>
                  </a:lnTo>
                  <a:close/>
                  <a:moveTo>
                    <a:pt x="1302" y="292"/>
                  </a:moveTo>
                  <a:lnTo>
                    <a:pt x="1248" y="224"/>
                  </a:lnTo>
                  <a:lnTo>
                    <a:pt x="1302" y="240"/>
                  </a:lnTo>
                  <a:lnTo>
                    <a:pt x="1302" y="292"/>
                  </a:lnTo>
                  <a:close/>
                  <a:moveTo>
                    <a:pt x="1306" y="296"/>
                  </a:moveTo>
                  <a:lnTo>
                    <a:pt x="1306" y="242"/>
                  </a:lnTo>
                  <a:lnTo>
                    <a:pt x="1308" y="242"/>
                  </a:lnTo>
                  <a:lnTo>
                    <a:pt x="1336" y="274"/>
                  </a:lnTo>
                  <a:lnTo>
                    <a:pt x="1336" y="274"/>
                  </a:lnTo>
                  <a:lnTo>
                    <a:pt x="1338" y="282"/>
                  </a:lnTo>
                  <a:lnTo>
                    <a:pt x="1342" y="288"/>
                  </a:lnTo>
                  <a:lnTo>
                    <a:pt x="1346" y="292"/>
                  </a:lnTo>
                  <a:lnTo>
                    <a:pt x="1354" y="294"/>
                  </a:lnTo>
                  <a:lnTo>
                    <a:pt x="1354" y="296"/>
                  </a:lnTo>
                  <a:lnTo>
                    <a:pt x="1306" y="296"/>
                  </a:lnTo>
                  <a:close/>
                </a:path>
              </a:pathLst>
            </a:custGeom>
            <a:solidFill>
              <a:schemeClr val="bg1"/>
            </a:solidFill>
            <a:ln w="9525">
              <a:solidFill>
                <a:schemeClr val="bg1"/>
              </a:solidFill>
              <a:round/>
              <a:headEnd/>
              <a:tailEnd/>
            </a:ln>
            <a:effectLst>
              <a:outerShdw blurRad="139700" sx="106000" sy="106000" algn="ctr" rotWithShape="0">
                <a:prstClr val="black">
                  <a:alpha val="83000"/>
                </a:prstClr>
              </a:outerShdw>
            </a:effectLst>
          </p:spPr>
          <p:txBody>
            <a:bodyPr vert="horz" wrap="square" lIns="43022" tIns="21511" rIns="43022" bIns="21511" numCol="1" anchor="t" anchorCtr="0" compatLnSpc="1">
              <a:prstTxWarp prst="textNoShape">
                <a:avLst/>
              </a:prstTxWarp>
            </a:bodyPr>
            <a:lstStyle/>
            <a:p>
              <a:endParaRPr lang="zh-CN" altLang="en-US" sz="1100" dirty="0">
                <a:latin typeface="Arial Bold" pitchFamily="34" charset="0"/>
                <a:cs typeface="Arial Bold" pitchFamily="34" charset="0"/>
              </a:endParaRPr>
            </a:p>
          </p:txBody>
        </p:sp>
        <p:sp>
          <p:nvSpPr>
            <p:cNvPr id="9" name="Rectangle 54"/>
            <p:cNvSpPr>
              <a:spLocks noChangeArrowheads="1"/>
            </p:cNvSpPr>
            <p:nvPr/>
          </p:nvSpPr>
          <p:spPr bwMode="auto">
            <a:xfrm>
              <a:off x="15389225" y="6673850"/>
              <a:ext cx="193675" cy="85725"/>
            </a:xfrm>
            <a:prstGeom prst="rect">
              <a:avLst/>
            </a:prstGeom>
            <a:solidFill>
              <a:schemeClr val="bg1"/>
            </a:solidFill>
            <a:ln w="9525">
              <a:solidFill>
                <a:schemeClr val="bg1"/>
              </a:solidFill>
              <a:round/>
              <a:headEnd/>
              <a:tailEnd/>
            </a:ln>
            <a:effectLst>
              <a:outerShdw blurRad="139700" sx="106000" sy="106000" algn="ctr" rotWithShape="0">
                <a:prstClr val="black">
                  <a:alpha val="83000"/>
                </a:prstClr>
              </a:outerShdw>
            </a:effectLst>
          </p:spPr>
          <p:txBody>
            <a:bodyPr vert="horz" wrap="square" lIns="43022" tIns="21511" rIns="43022" bIns="21511" numCol="1" anchor="t" anchorCtr="0" compatLnSpc="1">
              <a:prstTxWarp prst="textNoShape">
                <a:avLst/>
              </a:prstTxWarp>
            </a:bodyPr>
            <a:lstStyle/>
            <a:p>
              <a:endParaRPr lang="zh-CN" altLang="en-US" sz="1100" dirty="0">
                <a:latin typeface="Arial Bold" pitchFamily="34" charset="0"/>
                <a:cs typeface="Arial Bold" pitchFamily="34" charset="0"/>
              </a:endParaRPr>
            </a:p>
          </p:txBody>
        </p:sp>
      </p:grpSp>
      <p:sp>
        <p:nvSpPr>
          <p:cNvPr id="10" name="TextBox 9"/>
          <p:cNvSpPr txBox="1"/>
          <p:nvPr/>
        </p:nvSpPr>
        <p:spPr>
          <a:xfrm>
            <a:off x="8249412" y="1891885"/>
            <a:ext cx="2938066" cy="420647"/>
          </a:xfrm>
          <a:prstGeom prst="rect">
            <a:avLst/>
          </a:prstGeom>
          <a:noFill/>
        </p:spPr>
        <p:txBody>
          <a:bodyPr wrap="square" lIns="91372" tIns="45686" rIns="91372" bIns="45686" rtlCol="0">
            <a:spAutoFit/>
          </a:bodyPr>
          <a:lstStyle/>
          <a:p>
            <a:pPr algn="ctr" defTabSz="908507"/>
            <a:r>
              <a:rPr lang="en-US" altLang="zh-CN" sz="2100" b="1" u="sng" dirty="0" smtClean="0">
                <a:solidFill>
                  <a:schemeClr val="bg1"/>
                </a:solidFill>
                <a:latin typeface="Arial" pitchFamily="34" charset="0"/>
                <a:ea typeface="微软雅黑" pitchFamily="34" charset="-122"/>
                <a:cs typeface="Arial" pitchFamily="34" charset="0"/>
              </a:rPr>
              <a:t>Industry 4.0</a:t>
            </a:r>
            <a:endParaRPr lang="zh-CN" altLang="en-US" sz="2100" b="1" u="sng" dirty="0">
              <a:solidFill>
                <a:schemeClr val="bg1"/>
              </a:solidFill>
              <a:latin typeface="Arial" pitchFamily="34" charset="0"/>
              <a:ea typeface="微软雅黑" pitchFamily="34" charset="-122"/>
              <a:cs typeface="Arial" pitchFamily="34" charset="0"/>
            </a:endParaRPr>
          </a:p>
        </p:txBody>
      </p:sp>
      <p:sp>
        <p:nvSpPr>
          <p:cNvPr id="11" name="Rectangle 42"/>
          <p:cNvSpPr/>
          <p:nvPr/>
        </p:nvSpPr>
        <p:spPr>
          <a:xfrm>
            <a:off x="7634162" y="2559223"/>
            <a:ext cx="3963963" cy="384692"/>
          </a:xfrm>
          <a:prstGeom prst="rect">
            <a:avLst/>
          </a:prstGeom>
        </p:spPr>
        <p:txBody>
          <a:bodyPr wrap="square" lIns="91410" tIns="45702" rIns="91410" bIns="45702">
            <a:spAutoFit/>
          </a:bodyPr>
          <a:lstStyle/>
          <a:p>
            <a:pPr marL="0" lvl="1" algn="ctr">
              <a:tabLst>
                <a:tab pos="0" algn="l"/>
              </a:tabLst>
              <a:defRPr/>
            </a:pPr>
            <a:r>
              <a:rPr lang="en-US" altLang="zh-CN" sz="1900" kern="0" dirty="0" smtClean="0">
                <a:solidFill>
                  <a:srgbClr val="FF6709"/>
                </a:solidFill>
                <a:latin typeface="Impact" pitchFamily="34" charset="0"/>
                <a:ea typeface="微软雅黑" pitchFamily="34" charset="-122"/>
                <a:cs typeface="Arial" pitchFamily="34" charset="0"/>
                <a:sym typeface="Wingdings" pitchFamily="2" charset="2"/>
              </a:rPr>
              <a:t>Intranet  Industrial Internet</a:t>
            </a:r>
          </a:p>
        </p:txBody>
      </p:sp>
      <p:sp>
        <p:nvSpPr>
          <p:cNvPr id="12" name="Rectangle 42"/>
          <p:cNvSpPr/>
          <p:nvPr/>
        </p:nvSpPr>
        <p:spPr>
          <a:xfrm>
            <a:off x="7607663" y="2847320"/>
            <a:ext cx="3963963" cy="384692"/>
          </a:xfrm>
          <a:prstGeom prst="rect">
            <a:avLst/>
          </a:prstGeom>
        </p:spPr>
        <p:txBody>
          <a:bodyPr wrap="square" lIns="91410" tIns="45702" rIns="91410" bIns="45702">
            <a:spAutoFit/>
          </a:bodyPr>
          <a:lstStyle/>
          <a:p>
            <a:pPr marL="0" lvl="1" algn="ctr">
              <a:tabLst>
                <a:tab pos="0" algn="l"/>
              </a:tabLst>
              <a:defRPr/>
            </a:pPr>
            <a:r>
              <a:rPr lang="en-US" altLang="zh-CN" sz="1900" kern="0" dirty="0" smtClean="0">
                <a:solidFill>
                  <a:srgbClr val="FF6709"/>
                </a:solidFill>
                <a:latin typeface="Impact" pitchFamily="34" charset="0"/>
                <a:ea typeface="微软雅黑" pitchFamily="34" charset="-122"/>
                <a:cs typeface="Arial" pitchFamily="34" charset="0"/>
                <a:sym typeface="Wingdings" pitchFamily="2" charset="2"/>
              </a:rPr>
              <a:t>Vertical  Vertical + Horizontal</a:t>
            </a:r>
          </a:p>
        </p:txBody>
      </p:sp>
      <p:grpSp>
        <p:nvGrpSpPr>
          <p:cNvPr id="5" name="Group 123"/>
          <p:cNvGrpSpPr/>
          <p:nvPr/>
        </p:nvGrpSpPr>
        <p:grpSpPr>
          <a:xfrm>
            <a:off x="9602893" y="4524121"/>
            <a:ext cx="576001" cy="579573"/>
            <a:chOff x="45437" y="2432704"/>
            <a:chExt cx="431888" cy="434579"/>
          </a:xfrm>
        </p:grpSpPr>
        <p:sp>
          <p:nvSpPr>
            <p:cNvPr id="14" name="Oval 152"/>
            <p:cNvSpPr/>
            <p:nvPr/>
          </p:nvSpPr>
          <p:spPr>
            <a:xfrm>
              <a:off x="45437" y="2432704"/>
              <a:ext cx="431888" cy="434579"/>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组合 33"/>
            <p:cNvGrpSpPr/>
            <p:nvPr/>
          </p:nvGrpSpPr>
          <p:grpSpPr>
            <a:xfrm>
              <a:off x="71500" y="2499742"/>
              <a:ext cx="368958" cy="331537"/>
              <a:chOff x="14098588" y="5499100"/>
              <a:chExt cx="1988144" cy="1743075"/>
            </a:xfrm>
            <a:solidFill>
              <a:srgbClr val="FFC000"/>
            </a:solidFill>
          </p:grpSpPr>
          <p:sp>
            <p:nvSpPr>
              <p:cNvPr id="16" name="Freeform 15"/>
              <p:cNvSpPr>
                <a:spLocks noEditPoints="1"/>
              </p:cNvSpPr>
              <p:nvPr/>
            </p:nvSpPr>
            <p:spPr bwMode="auto">
              <a:xfrm>
                <a:off x="14734182" y="5889626"/>
                <a:ext cx="1352550" cy="1352549"/>
              </a:xfrm>
              <a:custGeom>
                <a:avLst/>
                <a:gdLst>
                  <a:gd name="T0" fmla="*/ 43 w 360"/>
                  <a:gd name="T1" fmla="*/ 88 h 360"/>
                  <a:gd name="T2" fmla="*/ 46 w 360"/>
                  <a:gd name="T3" fmla="*/ 117 h 360"/>
                  <a:gd name="T4" fmla="*/ 25 w 360"/>
                  <a:gd name="T5" fmla="*/ 122 h 360"/>
                  <a:gd name="T6" fmla="*/ 3 w 360"/>
                  <a:gd name="T7" fmla="*/ 142 h 360"/>
                  <a:gd name="T8" fmla="*/ 15 w 360"/>
                  <a:gd name="T9" fmla="*/ 169 h 360"/>
                  <a:gd name="T10" fmla="*/ 32 w 360"/>
                  <a:gd name="T11" fmla="*/ 192 h 360"/>
                  <a:gd name="T12" fmla="*/ 17 w 360"/>
                  <a:gd name="T13" fmla="*/ 208 h 360"/>
                  <a:gd name="T14" fmla="*/ 7 w 360"/>
                  <a:gd name="T15" fmla="*/ 236 h 360"/>
                  <a:gd name="T16" fmla="*/ 31 w 360"/>
                  <a:gd name="T17" fmla="*/ 253 h 360"/>
                  <a:gd name="T18" fmla="*/ 53 w 360"/>
                  <a:gd name="T19" fmla="*/ 256 h 360"/>
                  <a:gd name="T20" fmla="*/ 52 w 360"/>
                  <a:gd name="T21" fmla="*/ 286 h 360"/>
                  <a:gd name="T22" fmla="*/ 58 w 360"/>
                  <a:gd name="T23" fmla="*/ 315 h 360"/>
                  <a:gd name="T24" fmla="*/ 88 w 360"/>
                  <a:gd name="T25" fmla="*/ 318 h 360"/>
                  <a:gd name="T26" fmla="*/ 117 w 360"/>
                  <a:gd name="T27" fmla="*/ 314 h 360"/>
                  <a:gd name="T28" fmla="*/ 122 w 360"/>
                  <a:gd name="T29" fmla="*/ 335 h 360"/>
                  <a:gd name="T30" fmla="*/ 142 w 360"/>
                  <a:gd name="T31" fmla="*/ 357 h 360"/>
                  <a:gd name="T32" fmla="*/ 169 w 360"/>
                  <a:gd name="T33" fmla="*/ 345 h 360"/>
                  <a:gd name="T34" fmla="*/ 192 w 360"/>
                  <a:gd name="T35" fmla="*/ 328 h 360"/>
                  <a:gd name="T36" fmla="*/ 208 w 360"/>
                  <a:gd name="T37" fmla="*/ 344 h 360"/>
                  <a:gd name="T38" fmla="*/ 236 w 360"/>
                  <a:gd name="T39" fmla="*/ 353 h 360"/>
                  <a:gd name="T40" fmla="*/ 253 w 360"/>
                  <a:gd name="T41" fmla="*/ 329 h 360"/>
                  <a:gd name="T42" fmla="*/ 265 w 360"/>
                  <a:gd name="T43" fmla="*/ 302 h 360"/>
                  <a:gd name="T44" fmla="*/ 286 w 360"/>
                  <a:gd name="T45" fmla="*/ 308 h 360"/>
                  <a:gd name="T46" fmla="*/ 315 w 360"/>
                  <a:gd name="T47" fmla="*/ 302 h 360"/>
                  <a:gd name="T48" fmla="*/ 318 w 360"/>
                  <a:gd name="T49" fmla="*/ 273 h 360"/>
                  <a:gd name="T50" fmla="*/ 314 w 360"/>
                  <a:gd name="T51" fmla="*/ 243 h 360"/>
                  <a:gd name="T52" fmla="*/ 336 w 360"/>
                  <a:gd name="T53" fmla="*/ 238 h 360"/>
                  <a:gd name="T54" fmla="*/ 358 w 360"/>
                  <a:gd name="T55" fmla="*/ 218 h 360"/>
                  <a:gd name="T56" fmla="*/ 346 w 360"/>
                  <a:gd name="T57" fmla="*/ 191 h 360"/>
                  <a:gd name="T58" fmla="*/ 328 w 360"/>
                  <a:gd name="T59" fmla="*/ 168 h 360"/>
                  <a:gd name="T60" fmla="*/ 344 w 360"/>
                  <a:gd name="T61" fmla="*/ 153 h 360"/>
                  <a:gd name="T62" fmla="*/ 353 w 360"/>
                  <a:gd name="T63" fmla="*/ 124 h 360"/>
                  <a:gd name="T64" fmla="*/ 329 w 360"/>
                  <a:gd name="T65" fmla="*/ 107 h 360"/>
                  <a:gd name="T66" fmla="*/ 302 w 360"/>
                  <a:gd name="T67" fmla="*/ 95 h 360"/>
                  <a:gd name="T68" fmla="*/ 308 w 360"/>
                  <a:gd name="T69" fmla="*/ 74 h 360"/>
                  <a:gd name="T70" fmla="*/ 302 w 360"/>
                  <a:gd name="T71" fmla="*/ 46 h 360"/>
                  <a:gd name="T72" fmla="*/ 273 w 360"/>
                  <a:gd name="T73" fmla="*/ 42 h 360"/>
                  <a:gd name="T74" fmla="*/ 244 w 360"/>
                  <a:gd name="T75" fmla="*/ 46 h 360"/>
                  <a:gd name="T76" fmla="*/ 238 w 360"/>
                  <a:gd name="T77" fmla="*/ 25 h 360"/>
                  <a:gd name="T78" fmla="*/ 218 w 360"/>
                  <a:gd name="T79" fmla="*/ 3 h 360"/>
                  <a:gd name="T80" fmla="*/ 191 w 360"/>
                  <a:gd name="T81" fmla="*/ 15 h 360"/>
                  <a:gd name="T82" fmla="*/ 168 w 360"/>
                  <a:gd name="T83" fmla="*/ 32 h 360"/>
                  <a:gd name="T84" fmla="*/ 153 w 360"/>
                  <a:gd name="T85" fmla="*/ 17 h 360"/>
                  <a:gd name="T86" fmla="*/ 125 w 360"/>
                  <a:gd name="T87" fmla="*/ 7 h 360"/>
                  <a:gd name="T88" fmla="*/ 107 w 360"/>
                  <a:gd name="T89" fmla="*/ 31 h 360"/>
                  <a:gd name="T90" fmla="*/ 95 w 360"/>
                  <a:gd name="T91" fmla="*/ 58 h 360"/>
                  <a:gd name="T92" fmla="*/ 75 w 360"/>
                  <a:gd name="T93" fmla="*/ 52 h 360"/>
                  <a:gd name="T94" fmla="*/ 46 w 360"/>
                  <a:gd name="T95" fmla="*/ 58 h 360"/>
                  <a:gd name="T96" fmla="*/ 43 w 360"/>
                  <a:gd name="T97" fmla="*/ 88 h 360"/>
                  <a:gd name="T98" fmla="*/ 148 w 360"/>
                  <a:gd name="T99" fmla="*/ 81 h 360"/>
                  <a:gd name="T100" fmla="*/ 279 w 360"/>
                  <a:gd name="T101" fmla="*/ 148 h 360"/>
                  <a:gd name="T102" fmla="*/ 212 w 360"/>
                  <a:gd name="T103" fmla="*/ 279 h 360"/>
                  <a:gd name="T104" fmla="*/ 81 w 360"/>
                  <a:gd name="T105" fmla="*/ 212 h 360"/>
                  <a:gd name="T106" fmla="*/ 148 w 360"/>
                  <a:gd name="T107" fmla="*/ 8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43" y="88"/>
                    </a:moveTo>
                    <a:cubicBezTo>
                      <a:pt x="50" y="94"/>
                      <a:pt x="48" y="112"/>
                      <a:pt x="46" y="117"/>
                    </a:cubicBezTo>
                    <a:cubicBezTo>
                      <a:pt x="44" y="122"/>
                      <a:pt x="34" y="124"/>
                      <a:pt x="25" y="122"/>
                    </a:cubicBezTo>
                    <a:cubicBezTo>
                      <a:pt x="15" y="120"/>
                      <a:pt x="6" y="129"/>
                      <a:pt x="3" y="142"/>
                    </a:cubicBezTo>
                    <a:cubicBezTo>
                      <a:pt x="0" y="155"/>
                      <a:pt x="5" y="167"/>
                      <a:pt x="15" y="169"/>
                    </a:cubicBezTo>
                    <a:cubicBezTo>
                      <a:pt x="24" y="171"/>
                      <a:pt x="32" y="187"/>
                      <a:pt x="32" y="192"/>
                    </a:cubicBezTo>
                    <a:cubicBezTo>
                      <a:pt x="33" y="198"/>
                      <a:pt x="26" y="205"/>
                      <a:pt x="17" y="208"/>
                    </a:cubicBezTo>
                    <a:cubicBezTo>
                      <a:pt x="8" y="210"/>
                      <a:pt x="3" y="223"/>
                      <a:pt x="7" y="236"/>
                    </a:cubicBezTo>
                    <a:cubicBezTo>
                      <a:pt x="11" y="248"/>
                      <a:pt x="22" y="256"/>
                      <a:pt x="31" y="253"/>
                    </a:cubicBezTo>
                    <a:cubicBezTo>
                      <a:pt x="40" y="250"/>
                      <a:pt x="50" y="252"/>
                      <a:pt x="53" y="256"/>
                    </a:cubicBezTo>
                    <a:cubicBezTo>
                      <a:pt x="56" y="261"/>
                      <a:pt x="59" y="279"/>
                      <a:pt x="52" y="286"/>
                    </a:cubicBezTo>
                    <a:cubicBezTo>
                      <a:pt x="46" y="293"/>
                      <a:pt x="49" y="306"/>
                      <a:pt x="58" y="315"/>
                    </a:cubicBezTo>
                    <a:cubicBezTo>
                      <a:pt x="68" y="323"/>
                      <a:pt x="81" y="325"/>
                      <a:pt x="88" y="318"/>
                    </a:cubicBezTo>
                    <a:cubicBezTo>
                      <a:pt x="94" y="311"/>
                      <a:pt x="112" y="312"/>
                      <a:pt x="117" y="314"/>
                    </a:cubicBezTo>
                    <a:cubicBezTo>
                      <a:pt x="122" y="317"/>
                      <a:pt x="124" y="326"/>
                      <a:pt x="122" y="335"/>
                    </a:cubicBezTo>
                    <a:cubicBezTo>
                      <a:pt x="120" y="345"/>
                      <a:pt x="129" y="355"/>
                      <a:pt x="142" y="357"/>
                    </a:cubicBezTo>
                    <a:cubicBezTo>
                      <a:pt x="155" y="360"/>
                      <a:pt x="167" y="355"/>
                      <a:pt x="169" y="345"/>
                    </a:cubicBezTo>
                    <a:cubicBezTo>
                      <a:pt x="171" y="336"/>
                      <a:pt x="187" y="329"/>
                      <a:pt x="192" y="328"/>
                    </a:cubicBezTo>
                    <a:cubicBezTo>
                      <a:pt x="198" y="327"/>
                      <a:pt x="205" y="334"/>
                      <a:pt x="208" y="344"/>
                    </a:cubicBezTo>
                    <a:cubicBezTo>
                      <a:pt x="211" y="353"/>
                      <a:pt x="223" y="357"/>
                      <a:pt x="236" y="353"/>
                    </a:cubicBezTo>
                    <a:cubicBezTo>
                      <a:pt x="248" y="349"/>
                      <a:pt x="256" y="338"/>
                      <a:pt x="253" y="329"/>
                    </a:cubicBezTo>
                    <a:cubicBezTo>
                      <a:pt x="250" y="320"/>
                      <a:pt x="260" y="305"/>
                      <a:pt x="265" y="302"/>
                    </a:cubicBezTo>
                    <a:cubicBezTo>
                      <a:pt x="269" y="299"/>
                      <a:pt x="279" y="301"/>
                      <a:pt x="286" y="308"/>
                    </a:cubicBezTo>
                    <a:cubicBezTo>
                      <a:pt x="293" y="314"/>
                      <a:pt x="306" y="312"/>
                      <a:pt x="315" y="302"/>
                    </a:cubicBezTo>
                    <a:cubicBezTo>
                      <a:pt x="323" y="292"/>
                      <a:pt x="325" y="279"/>
                      <a:pt x="318" y="273"/>
                    </a:cubicBezTo>
                    <a:cubicBezTo>
                      <a:pt x="311" y="266"/>
                      <a:pt x="312" y="248"/>
                      <a:pt x="314" y="243"/>
                    </a:cubicBezTo>
                    <a:cubicBezTo>
                      <a:pt x="317" y="238"/>
                      <a:pt x="326" y="236"/>
                      <a:pt x="336" y="238"/>
                    </a:cubicBezTo>
                    <a:cubicBezTo>
                      <a:pt x="345" y="240"/>
                      <a:pt x="355" y="231"/>
                      <a:pt x="358" y="218"/>
                    </a:cubicBezTo>
                    <a:cubicBezTo>
                      <a:pt x="360" y="205"/>
                      <a:pt x="355" y="193"/>
                      <a:pt x="346" y="191"/>
                    </a:cubicBezTo>
                    <a:cubicBezTo>
                      <a:pt x="336" y="189"/>
                      <a:pt x="329" y="173"/>
                      <a:pt x="328" y="168"/>
                    </a:cubicBezTo>
                    <a:cubicBezTo>
                      <a:pt x="328" y="162"/>
                      <a:pt x="335" y="155"/>
                      <a:pt x="344" y="153"/>
                    </a:cubicBezTo>
                    <a:cubicBezTo>
                      <a:pt x="353" y="150"/>
                      <a:pt x="357" y="137"/>
                      <a:pt x="353" y="124"/>
                    </a:cubicBezTo>
                    <a:cubicBezTo>
                      <a:pt x="349" y="112"/>
                      <a:pt x="338" y="104"/>
                      <a:pt x="329" y="107"/>
                    </a:cubicBezTo>
                    <a:cubicBezTo>
                      <a:pt x="320" y="110"/>
                      <a:pt x="305" y="100"/>
                      <a:pt x="302" y="95"/>
                    </a:cubicBezTo>
                    <a:cubicBezTo>
                      <a:pt x="299" y="91"/>
                      <a:pt x="302" y="82"/>
                      <a:pt x="308" y="74"/>
                    </a:cubicBezTo>
                    <a:cubicBezTo>
                      <a:pt x="314" y="67"/>
                      <a:pt x="312" y="54"/>
                      <a:pt x="302" y="46"/>
                    </a:cubicBezTo>
                    <a:cubicBezTo>
                      <a:pt x="292" y="37"/>
                      <a:pt x="279" y="35"/>
                      <a:pt x="273" y="42"/>
                    </a:cubicBezTo>
                    <a:cubicBezTo>
                      <a:pt x="266" y="49"/>
                      <a:pt x="249" y="48"/>
                      <a:pt x="244" y="46"/>
                    </a:cubicBezTo>
                    <a:cubicBezTo>
                      <a:pt x="239" y="44"/>
                      <a:pt x="236" y="34"/>
                      <a:pt x="238" y="25"/>
                    </a:cubicBezTo>
                    <a:cubicBezTo>
                      <a:pt x="240" y="15"/>
                      <a:pt x="231" y="5"/>
                      <a:pt x="218" y="3"/>
                    </a:cubicBezTo>
                    <a:cubicBezTo>
                      <a:pt x="206" y="0"/>
                      <a:pt x="193" y="5"/>
                      <a:pt x="191" y="15"/>
                    </a:cubicBezTo>
                    <a:cubicBezTo>
                      <a:pt x="189" y="24"/>
                      <a:pt x="173" y="32"/>
                      <a:pt x="168" y="32"/>
                    </a:cubicBezTo>
                    <a:cubicBezTo>
                      <a:pt x="162" y="33"/>
                      <a:pt x="156" y="26"/>
                      <a:pt x="153" y="17"/>
                    </a:cubicBezTo>
                    <a:cubicBezTo>
                      <a:pt x="150" y="7"/>
                      <a:pt x="137" y="3"/>
                      <a:pt x="125" y="7"/>
                    </a:cubicBezTo>
                    <a:cubicBezTo>
                      <a:pt x="112" y="11"/>
                      <a:pt x="104" y="22"/>
                      <a:pt x="107" y="31"/>
                    </a:cubicBezTo>
                    <a:cubicBezTo>
                      <a:pt x="110" y="40"/>
                      <a:pt x="100" y="55"/>
                      <a:pt x="95" y="58"/>
                    </a:cubicBezTo>
                    <a:cubicBezTo>
                      <a:pt x="91" y="61"/>
                      <a:pt x="82" y="59"/>
                      <a:pt x="75" y="52"/>
                    </a:cubicBezTo>
                    <a:cubicBezTo>
                      <a:pt x="67" y="46"/>
                      <a:pt x="54" y="48"/>
                      <a:pt x="46" y="58"/>
                    </a:cubicBezTo>
                    <a:cubicBezTo>
                      <a:pt x="37" y="68"/>
                      <a:pt x="35" y="81"/>
                      <a:pt x="43" y="88"/>
                    </a:cubicBezTo>
                    <a:close/>
                    <a:moveTo>
                      <a:pt x="148" y="81"/>
                    </a:moveTo>
                    <a:cubicBezTo>
                      <a:pt x="203" y="63"/>
                      <a:pt x="262" y="93"/>
                      <a:pt x="279" y="148"/>
                    </a:cubicBezTo>
                    <a:cubicBezTo>
                      <a:pt x="297" y="203"/>
                      <a:pt x="267" y="262"/>
                      <a:pt x="212" y="279"/>
                    </a:cubicBezTo>
                    <a:cubicBezTo>
                      <a:pt x="157" y="297"/>
                      <a:pt x="99" y="267"/>
                      <a:pt x="81" y="212"/>
                    </a:cubicBezTo>
                    <a:cubicBezTo>
                      <a:pt x="63" y="157"/>
                      <a:pt x="93" y="98"/>
                      <a:pt x="148" y="81"/>
                    </a:cubicBezTo>
                    <a:close/>
                  </a:path>
                </a:pathLst>
              </a:custGeom>
              <a:grpFill/>
              <a:ln>
                <a:noFill/>
              </a:ln>
              <a:extLst/>
            </p:spPr>
            <p:txBody>
              <a:bodyPr/>
              <a:lstStyle/>
              <a:p>
                <a:pPr>
                  <a:defRPr/>
                </a:pPr>
                <a:endParaRPr lang="zh-CN" altLang="en-US">
                  <a:ea typeface="宋体" charset="-122"/>
                </a:endParaRPr>
              </a:p>
            </p:txBody>
          </p:sp>
          <p:sp>
            <p:nvSpPr>
              <p:cNvPr id="17" name="Freeform 16"/>
              <p:cNvSpPr>
                <a:spLocks noEditPoints="1"/>
              </p:cNvSpPr>
              <p:nvPr/>
            </p:nvSpPr>
            <p:spPr bwMode="auto">
              <a:xfrm>
                <a:off x="14098588" y="5499100"/>
                <a:ext cx="871538" cy="871538"/>
              </a:xfrm>
              <a:custGeom>
                <a:avLst/>
                <a:gdLst>
                  <a:gd name="T0" fmla="*/ 27 w 232"/>
                  <a:gd name="T1" fmla="*/ 57 h 232"/>
                  <a:gd name="T2" fmla="*/ 29 w 232"/>
                  <a:gd name="T3" fmla="*/ 75 h 232"/>
                  <a:gd name="T4" fmla="*/ 16 w 232"/>
                  <a:gd name="T5" fmla="*/ 79 h 232"/>
                  <a:gd name="T6" fmla="*/ 2 w 232"/>
                  <a:gd name="T7" fmla="*/ 92 h 232"/>
                  <a:gd name="T8" fmla="*/ 9 w 232"/>
                  <a:gd name="T9" fmla="*/ 109 h 232"/>
                  <a:gd name="T10" fmla="*/ 21 w 232"/>
                  <a:gd name="T11" fmla="*/ 124 h 232"/>
                  <a:gd name="T12" fmla="*/ 11 w 232"/>
                  <a:gd name="T13" fmla="*/ 134 h 232"/>
                  <a:gd name="T14" fmla="*/ 5 w 232"/>
                  <a:gd name="T15" fmla="*/ 152 h 232"/>
                  <a:gd name="T16" fmla="*/ 20 w 232"/>
                  <a:gd name="T17" fmla="*/ 163 h 232"/>
                  <a:gd name="T18" fmla="*/ 34 w 232"/>
                  <a:gd name="T19" fmla="*/ 165 h 232"/>
                  <a:gd name="T20" fmla="*/ 34 w 232"/>
                  <a:gd name="T21" fmla="*/ 184 h 232"/>
                  <a:gd name="T22" fmla="*/ 37 w 232"/>
                  <a:gd name="T23" fmla="*/ 203 h 232"/>
                  <a:gd name="T24" fmla="*/ 56 w 232"/>
                  <a:gd name="T25" fmla="*/ 205 h 232"/>
                  <a:gd name="T26" fmla="*/ 75 w 232"/>
                  <a:gd name="T27" fmla="*/ 203 h 232"/>
                  <a:gd name="T28" fmla="*/ 79 w 232"/>
                  <a:gd name="T29" fmla="*/ 216 h 232"/>
                  <a:gd name="T30" fmla="*/ 91 w 232"/>
                  <a:gd name="T31" fmla="*/ 230 h 232"/>
                  <a:gd name="T32" fmla="*/ 109 w 232"/>
                  <a:gd name="T33" fmla="*/ 223 h 232"/>
                  <a:gd name="T34" fmla="*/ 124 w 232"/>
                  <a:gd name="T35" fmla="*/ 211 h 232"/>
                  <a:gd name="T36" fmla="*/ 134 w 232"/>
                  <a:gd name="T37" fmla="*/ 221 h 232"/>
                  <a:gd name="T38" fmla="*/ 152 w 232"/>
                  <a:gd name="T39" fmla="*/ 227 h 232"/>
                  <a:gd name="T40" fmla="*/ 163 w 232"/>
                  <a:gd name="T41" fmla="*/ 212 h 232"/>
                  <a:gd name="T42" fmla="*/ 170 w 232"/>
                  <a:gd name="T43" fmla="*/ 195 h 232"/>
                  <a:gd name="T44" fmla="*/ 184 w 232"/>
                  <a:gd name="T45" fmla="*/ 198 h 232"/>
                  <a:gd name="T46" fmla="*/ 202 w 232"/>
                  <a:gd name="T47" fmla="*/ 195 h 232"/>
                  <a:gd name="T48" fmla="*/ 204 w 232"/>
                  <a:gd name="T49" fmla="*/ 176 h 232"/>
                  <a:gd name="T50" fmla="*/ 202 w 232"/>
                  <a:gd name="T51" fmla="*/ 157 h 232"/>
                  <a:gd name="T52" fmla="*/ 216 w 232"/>
                  <a:gd name="T53" fmla="*/ 153 h 232"/>
                  <a:gd name="T54" fmla="*/ 230 w 232"/>
                  <a:gd name="T55" fmla="*/ 141 h 232"/>
                  <a:gd name="T56" fmla="*/ 222 w 232"/>
                  <a:gd name="T57" fmla="*/ 123 h 232"/>
                  <a:gd name="T58" fmla="*/ 211 w 232"/>
                  <a:gd name="T59" fmla="*/ 108 h 232"/>
                  <a:gd name="T60" fmla="*/ 221 w 232"/>
                  <a:gd name="T61" fmla="*/ 99 h 232"/>
                  <a:gd name="T62" fmla="*/ 227 w 232"/>
                  <a:gd name="T63" fmla="*/ 80 h 232"/>
                  <a:gd name="T64" fmla="*/ 212 w 232"/>
                  <a:gd name="T65" fmla="*/ 69 h 232"/>
                  <a:gd name="T66" fmla="*/ 194 w 232"/>
                  <a:gd name="T67" fmla="*/ 62 h 232"/>
                  <a:gd name="T68" fmla="*/ 198 w 232"/>
                  <a:gd name="T69" fmla="*/ 48 h 232"/>
                  <a:gd name="T70" fmla="*/ 194 w 232"/>
                  <a:gd name="T71" fmla="*/ 30 h 232"/>
                  <a:gd name="T72" fmla="*/ 175 w 232"/>
                  <a:gd name="T73" fmla="*/ 28 h 232"/>
                  <a:gd name="T74" fmla="*/ 157 w 232"/>
                  <a:gd name="T75" fmla="*/ 30 h 232"/>
                  <a:gd name="T76" fmla="*/ 153 w 232"/>
                  <a:gd name="T77" fmla="*/ 16 h 232"/>
                  <a:gd name="T78" fmla="*/ 140 w 232"/>
                  <a:gd name="T79" fmla="*/ 2 h 232"/>
                  <a:gd name="T80" fmla="*/ 123 w 232"/>
                  <a:gd name="T81" fmla="*/ 10 h 232"/>
                  <a:gd name="T82" fmla="*/ 108 w 232"/>
                  <a:gd name="T83" fmla="*/ 21 h 232"/>
                  <a:gd name="T84" fmla="*/ 98 w 232"/>
                  <a:gd name="T85" fmla="*/ 11 h 232"/>
                  <a:gd name="T86" fmla="*/ 80 w 232"/>
                  <a:gd name="T87" fmla="*/ 5 h 232"/>
                  <a:gd name="T88" fmla="*/ 69 w 232"/>
                  <a:gd name="T89" fmla="*/ 20 h 232"/>
                  <a:gd name="T90" fmla="*/ 61 w 232"/>
                  <a:gd name="T91" fmla="*/ 38 h 232"/>
                  <a:gd name="T92" fmla="*/ 48 w 232"/>
                  <a:gd name="T93" fmla="*/ 34 h 232"/>
                  <a:gd name="T94" fmla="*/ 29 w 232"/>
                  <a:gd name="T95" fmla="*/ 38 h 232"/>
                  <a:gd name="T96" fmla="*/ 27 w 232"/>
                  <a:gd name="T97" fmla="*/ 57 h 232"/>
                  <a:gd name="T98" fmla="*/ 95 w 232"/>
                  <a:gd name="T99" fmla="*/ 52 h 232"/>
                  <a:gd name="T100" fmla="*/ 180 w 232"/>
                  <a:gd name="T101" fmla="*/ 96 h 232"/>
                  <a:gd name="T102" fmla="*/ 136 w 232"/>
                  <a:gd name="T103" fmla="*/ 180 h 232"/>
                  <a:gd name="T104" fmla="*/ 52 w 232"/>
                  <a:gd name="T105" fmla="*/ 137 h 232"/>
                  <a:gd name="T106" fmla="*/ 95 w 232"/>
                  <a:gd name="T107" fmla="*/ 5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32">
                    <a:moveTo>
                      <a:pt x="27" y="57"/>
                    </a:moveTo>
                    <a:cubicBezTo>
                      <a:pt x="32" y="61"/>
                      <a:pt x="31" y="72"/>
                      <a:pt x="29" y="75"/>
                    </a:cubicBezTo>
                    <a:cubicBezTo>
                      <a:pt x="28" y="79"/>
                      <a:pt x="22" y="80"/>
                      <a:pt x="16" y="79"/>
                    </a:cubicBezTo>
                    <a:cubicBezTo>
                      <a:pt x="10" y="78"/>
                      <a:pt x="3" y="83"/>
                      <a:pt x="2" y="92"/>
                    </a:cubicBezTo>
                    <a:cubicBezTo>
                      <a:pt x="0" y="100"/>
                      <a:pt x="3" y="108"/>
                      <a:pt x="9" y="109"/>
                    </a:cubicBezTo>
                    <a:cubicBezTo>
                      <a:pt x="15" y="110"/>
                      <a:pt x="20" y="121"/>
                      <a:pt x="21" y="124"/>
                    </a:cubicBezTo>
                    <a:cubicBezTo>
                      <a:pt x="21" y="128"/>
                      <a:pt x="16" y="132"/>
                      <a:pt x="11" y="134"/>
                    </a:cubicBezTo>
                    <a:cubicBezTo>
                      <a:pt x="5" y="136"/>
                      <a:pt x="2" y="144"/>
                      <a:pt x="5" y="152"/>
                    </a:cubicBezTo>
                    <a:cubicBezTo>
                      <a:pt x="7" y="160"/>
                      <a:pt x="14" y="165"/>
                      <a:pt x="20" y="163"/>
                    </a:cubicBezTo>
                    <a:cubicBezTo>
                      <a:pt x="26" y="161"/>
                      <a:pt x="32" y="162"/>
                      <a:pt x="34" y="165"/>
                    </a:cubicBezTo>
                    <a:cubicBezTo>
                      <a:pt x="36" y="168"/>
                      <a:pt x="38" y="180"/>
                      <a:pt x="34" y="184"/>
                    </a:cubicBezTo>
                    <a:cubicBezTo>
                      <a:pt x="29" y="189"/>
                      <a:pt x="31" y="197"/>
                      <a:pt x="37" y="203"/>
                    </a:cubicBezTo>
                    <a:cubicBezTo>
                      <a:pt x="44" y="208"/>
                      <a:pt x="52" y="209"/>
                      <a:pt x="56" y="205"/>
                    </a:cubicBezTo>
                    <a:cubicBezTo>
                      <a:pt x="60" y="200"/>
                      <a:pt x="72" y="201"/>
                      <a:pt x="75" y="203"/>
                    </a:cubicBezTo>
                    <a:cubicBezTo>
                      <a:pt x="78" y="204"/>
                      <a:pt x="80" y="210"/>
                      <a:pt x="79" y="216"/>
                    </a:cubicBezTo>
                    <a:cubicBezTo>
                      <a:pt x="77" y="222"/>
                      <a:pt x="83" y="229"/>
                      <a:pt x="91" y="230"/>
                    </a:cubicBezTo>
                    <a:cubicBezTo>
                      <a:pt x="99" y="232"/>
                      <a:pt x="107" y="229"/>
                      <a:pt x="109" y="223"/>
                    </a:cubicBezTo>
                    <a:cubicBezTo>
                      <a:pt x="110" y="217"/>
                      <a:pt x="120" y="212"/>
                      <a:pt x="124" y="211"/>
                    </a:cubicBezTo>
                    <a:cubicBezTo>
                      <a:pt x="127" y="211"/>
                      <a:pt x="132" y="216"/>
                      <a:pt x="134" y="221"/>
                    </a:cubicBezTo>
                    <a:cubicBezTo>
                      <a:pt x="135" y="227"/>
                      <a:pt x="144" y="230"/>
                      <a:pt x="152" y="227"/>
                    </a:cubicBezTo>
                    <a:cubicBezTo>
                      <a:pt x="160" y="225"/>
                      <a:pt x="165" y="218"/>
                      <a:pt x="163" y="212"/>
                    </a:cubicBezTo>
                    <a:cubicBezTo>
                      <a:pt x="161" y="206"/>
                      <a:pt x="167" y="197"/>
                      <a:pt x="170" y="195"/>
                    </a:cubicBezTo>
                    <a:cubicBezTo>
                      <a:pt x="173" y="193"/>
                      <a:pt x="179" y="194"/>
                      <a:pt x="184" y="198"/>
                    </a:cubicBezTo>
                    <a:cubicBezTo>
                      <a:pt x="188" y="203"/>
                      <a:pt x="197" y="201"/>
                      <a:pt x="202" y="195"/>
                    </a:cubicBezTo>
                    <a:cubicBezTo>
                      <a:pt x="208" y="188"/>
                      <a:pt x="209" y="180"/>
                      <a:pt x="204" y="176"/>
                    </a:cubicBezTo>
                    <a:cubicBezTo>
                      <a:pt x="200" y="172"/>
                      <a:pt x="201" y="160"/>
                      <a:pt x="202" y="157"/>
                    </a:cubicBezTo>
                    <a:cubicBezTo>
                      <a:pt x="204" y="154"/>
                      <a:pt x="210" y="152"/>
                      <a:pt x="216" y="153"/>
                    </a:cubicBezTo>
                    <a:cubicBezTo>
                      <a:pt x="222" y="155"/>
                      <a:pt x="228" y="149"/>
                      <a:pt x="230" y="141"/>
                    </a:cubicBezTo>
                    <a:cubicBezTo>
                      <a:pt x="232" y="133"/>
                      <a:pt x="228" y="125"/>
                      <a:pt x="222" y="123"/>
                    </a:cubicBezTo>
                    <a:cubicBezTo>
                      <a:pt x="216" y="122"/>
                      <a:pt x="211" y="112"/>
                      <a:pt x="211" y="108"/>
                    </a:cubicBezTo>
                    <a:cubicBezTo>
                      <a:pt x="211" y="105"/>
                      <a:pt x="215" y="100"/>
                      <a:pt x="221" y="99"/>
                    </a:cubicBezTo>
                    <a:cubicBezTo>
                      <a:pt x="227" y="97"/>
                      <a:pt x="230" y="89"/>
                      <a:pt x="227" y="80"/>
                    </a:cubicBezTo>
                    <a:cubicBezTo>
                      <a:pt x="224" y="72"/>
                      <a:pt x="217" y="67"/>
                      <a:pt x="212" y="69"/>
                    </a:cubicBezTo>
                    <a:cubicBezTo>
                      <a:pt x="206" y="71"/>
                      <a:pt x="196" y="65"/>
                      <a:pt x="194" y="62"/>
                    </a:cubicBezTo>
                    <a:cubicBezTo>
                      <a:pt x="192" y="59"/>
                      <a:pt x="194" y="53"/>
                      <a:pt x="198" y="48"/>
                    </a:cubicBezTo>
                    <a:cubicBezTo>
                      <a:pt x="202" y="44"/>
                      <a:pt x="200" y="35"/>
                      <a:pt x="194" y="30"/>
                    </a:cubicBezTo>
                    <a:cubicBezTo>
                      <a:pt x="188" y="24"/>
                      <a:pt x="179" y="23"/>
                      <a:pt x="175" y="28"/>
                    </a:cubicBezTo>
                    <a:cubicBezTo>
                      <a:pt x="171" y="32"/>
                      <a:pt x="160" y="31"/>
                      <a:pt x="157" y="30"/>
                    </a:cubicBezTo>
                    <a:cubicBezTo>
                      <a:pt x="153" y="28"/>
                      <a:pt x="152" y="22"/>
                      <a:pt x="153" y="16"/>
                    </a:cubicBezTo>
                    <a:cubicBezTo>
                      <a:pt x="154" y="10"/>
                      <a:pt x="149" y="4"/>
                      <a:pt x="140" y="2"/>
                    </a:cubicBezTo>
                    <a:cubicBezTo>
                      <a:pt x="132" y="0"/>
                      <a:pt x="124" y="4"/>
                      <a:pt x="123" y="10"/>
                    </a:cubicBezTo>
                    <a:cubicBezTo>
                      <a:pt x="122" y="16"/>
                      <a:pt x="111" y="21"/>
                      <a:pt x="108" y="21"/>
                    </a:cubicBezTo>
                    <a:cubicBezTo>
                      <a:pt x="104" y="21"/>
                      <a:pt x="100" y="17"/>
                      <a:pt x="98" y="11"/>
                    </a:cubicBezTo>
                    <a:cubicBezTo>
                      <a:pt x="96" y="5"/>
                      <a:pt x="88" y="3"/>
                      <a:pt x="80" y="5"/>
                    </a:cubicBezTo>
                    <a:cubicBezTo>
                      <a:pt x="72" y="8"/>
                      <a:pt x="67" y="15"/>
                      <a:pt x="69" y="20"/>
                    </a:cubicBezTo>
                    <a:cubicBezTo>
                      <a:pt x="71" y="26"/>
                      <a:pt x="64" y="36"/>
                      <a:pt x="61" y="38"/>
                    </a:cubicBezTo>
                    <a:cubicBezTo>
                      <a:pt x="58" y="40"/>
                      <a:pt x="52" y="38"/>
                      <a:pt x="48" y="34"/>
                    </a:cubicBezTo>
                    <a:cubicBezTo>
                      <a:pt x="43" y="30"/>
                      <a:pt x="35" y="32"/>
                      <a:pt x="29" y="38"/>
                    </a:cubicBezTo>
                    <a:cubicBezTo>
                      <a:pt x="24" y="44"/>
                      <a:pt x="23" y="53"/>
                      <a:pt x="27" y="57"/>
                    </a:cubicBezTo>
                    <a:close/>
                    <a:moveTo>
                      <a:pt x="95" y="52"/>
                    </a:moveTo>
                    <a:cubicBezTo>
                      <a:pt x="131" y="41"/>
                      <a:pt x="168" y="60"/>
                      <a:pt x="180" y="96"/>
                    </a:cubicBezTo>
                    <a:cubicBezTo>
                      <a:pt x="191" y="131"/>
                      <a:pt x="172" y="169"/>
                      <a:pt x="136" y="180"/>
                    </a:cubicBezTo>
                    <a:cubicBezTo>
                      <a:pt x="101" y="191"/>
                      <a:pt x="63" y="172"/>
                      <a:pt x="52" y="137"/>
                    </a:cubicBezTo>
                    <a:cubicBezTo>
                      <a:pt x="41" y="102"/>
                      <a:pt x="60" y="64"/>
                      <a:pt x="95" y="52"/>
                    </a:cubicBezTo>
                    <a:close/>
                  </a:path>
                </a:pathLst>
              </a:custGeom>
              <a:grpFill/>
              <a:ln>
                <a:noFill/>
              </a:ln>
              <a:extLst/>
            </p:spPr>
            <p:txBody>
              <a:bodyPr/>
              <a:lstStyle/>
              <a:p>
                <a:pPr>
                  <a:defRPr/>
                </a:pPr>
                <a:endParaRPr lang="zh-CN" altLang="en-US">
                  <a:ea typeface="宋体" charset="-122"/>
                </a:endParaRPr>
              </a:p>
            </p:txBody>
          </p:sp>
          <p:sp>
            <p:nvSpPr>
              <p:cNvPr id="18" name="Freeform 17"/>
              <p:cNvSpPr>
                <a:spLocks noEditPoints="1"/>
              </p:cNvSpPr>
              <p:nvPr/>
            </p:nvSpPr>
            <p:spPr bwMode="auto">
              <a:xfrm>
                <a:off x="14103350" y="6367463"/>
                <a:ext cx="668338" cy="668338"/>
              </a:xfrm>
              <a:custGeom>
                <a:avLst/>
                <a:gdLst>
                  <a:gd name="T0" fmla="*/ 21 w 178"/>
                  <a:gd name="T1" fmla="*/ 43 h 178"/>
                  <a:gd name="T2" fmla="*/ 23 w 178"/>
                  <a:gd name="T3" fmla="*/ 58 h 178"/>
                  <a:gd name="T4" fmla="*/ 12 w 178"/>
                  <a:gd name="T5" fmla="*/ 60 h 178"/>
                  <a:gd name="T6" fmla="*/ 2 w 178"/>
                  <a:gd name="T7" fmla="*/ 70 h 178"/>
                  <a:gd name="T8" fmla="*/ 7 w 178"/>
                  <a:gd name="T9" fmla="*/ 84 h 178"/>
                  <a:gd name="T10" fmla="*/ 16 w 178"/>
                  <a:gd name="T11" fmla="*/ 95 h 178"/>
                  <a:gd name="T12" fmla="*/ 8 w 178"/>
                  <a:gd name="T13" fmla="*/ 103 h 178"/>
                  <a:gd name="T14" fmla="*/ 4 w 178"/>
                  <a:gd name="T15" fmla="*/ 117 h 178"/>
                  <a:gd name="T16" fmla="*/ 16 w 178"/>
                  <a:gd name="T17" fmla="*/ 125 h 178"/>
                  <a:gd name="T18" fmla="*/ 26 w 178"/>
                  <a:gd name="T19" fmla="*/ 127 h 178"/>
                  <a:gd name="T20" fmla="*/ 26 w 178"/>
                  <a:gd name="T21" fmla="*/ 141 h 178"/>
                  <a:gd name="T22" fmla="*/ 29 w 178"/>
                  <a:gd name="T23" fmla="*/ 156 h 178"/>
                  <a:gd name="T24" fmla="*/ 44 w 178"/>
                  <a:gd name="T25" fmla="*/ 157 h 178"/>
                  <a:gd name="T26" fmla="*/ 58 w 178"/>
                  <a:gd name="T27" fmla="*/ 156 h 178"/>
                  <a:gd name="T28" fmla="*/ 61 w 178"/>
                  <a:gd name="T29" fmla="*/ 166 h 178"/>
                  <a:gd name="T30" fmla="*/ 70 w 178"/>
                  <a:gd name="T31" fmla="*/ 177 h 178"/>
                  <a:gd name="T32" fmla="*/ 84 w 178"/>
                  <a:gd name="T33" fmla="*/ 171 h 178"/>
                  <a:gd name="T34" fmla="*/ 95 w 178"/>
                  <a:gd name="T35" fmla="*/ 162 h 178"/>
                  <a:gd name="T36" fmla="*/ 103 w 178"/>
                  <a:gd name="T37" fmla="*/ 170 h 178"/>
                  <a:gd name="T38" fmla="*/ 117 w 178"/>
                  <a:gd name="T39" fmla="*/ 175 h 178"/>
                  <a:gd name="T40" fmla="*/ 125 w 178"/>
                  <a:gd name="T41" fmla="*/ 163 h 178"/>
                  <a:gd name="T42" fmla="*/ 131 w 178"/>
                  <a:gd name="T43" fmla="*/ 149 h 178"/>
                  <a:gd name="T44" fmla="*/ 141 w 178"/>
                  <a:gd name="T45" fmla="*/ 152 h 178"/>
                  <a:gd name="T46" fmla="*/ 156 w 178"/>
                  <a:gd name="T47" fmla="*/ 149 h 178"/>
                  <a:gd name="T48" fmla="*/ 157 w 178"/>
                  <a:gd name="T49" fmla="*/ 135 h 178"/>
                  <a:gd name="T50" fmla="*/ 156 w 178"/>
                  <a:gd name="T51" fmla="*/ 120 h 178"/>
                  <a:gd name="T52" fmla="*/ 166 w 178"/>
                  <a:gd name="T53" fmla="*/ 118 h 178"/>
                  <a:gd name="T54" fmla="*/ 177 w 178"/>
                  <a:gd name="T55" fmla="*/ 108 h 178"/>
                  <a:gd name="T56" fmla="*/ 171 w 178"/>
                  <a:gd name="T57" fmla="*/ 95 h 178"/>
                  <a:gd name="T58" fmla="*/ 162 w 178"/>
                  <a:gd name="T59" fmla="*/ 83 h 178"/>
                  <a:gd name="T60" fmla="*/ 170 w 178"/>
                  <a:gd name="T61" fmla="*/ 76 h 178"/>
                  <a:gd name="T62" fmla="*/ 175 w 178"/>
                  <a:gd name="T63" fmla="*/ 62 h 178"/>
                  <a:gd name="T64" fmla="*/ 163 w 178"/>
                  <a:gd name="T65" fmla="*/ 53 h 178"/>
                  <a:gd name="T66" fmla="*/ 150 w 178"/>
                  <a:gd name="T67" fmla="*/ 47 h 178"/>
                  <a:gd name="T68" fmla="*/ 153 w 178"/>
                  <a:gd name="T69" fmla="*/ 37 h 178"/>
                  <a:gd name="T70" fmla="*/ 150 w 178"/>
                  <a:gd name="T71" fmla="*/ 23 h 178"/>
                  <a:gd name="T72" fmla="*/ 135 w 178"/>
                  <a:gd name="T73" fmla="*/ 21 h 178"/>
                  <a:gd name="T74" fmla="*/ 121 w 178"/>
                  <a:gd name="T75" fmla="*/ 23 h 178"/>
                  <a:gd name="T76" fmla="*/ 118 w 178"/>
                  <a:gd name="T77" fmla="*/ 12 h 178"/>
                  <a:gd name="T78" fmla="*/ 108 w 178"/>
                  <a:gd name="T79" fmla="*/ 1 h 178"/>
                  <a:gd name="T80" fmla="*/ 95 w 178"/>
                  <a:gd name="T81" fmla="*/ 7 h 178"/>
                  <a:gd name="T82" fmla="*/ 83 w 178"/>
                  <a:gd name="T83" fmla="*/ 16 h 178"/>
                  <a:gd name="T84" fmla="*/ 76 w 178"/>
                  <a:gd name="T85" fmla="*/ 8 h 178"/>
                  <a:gd name="T86" fmla="*/ 62 w 178"/>
                  <a:gd name="T87" fmla="*/ 4 h 178"/>
                  <a:gd name="T88" fmla="*/ 53 w 178"/>
                  <a:gd name="T89" fmla="*/ 16 h 178"/>
                  <a:gd name="T90" fmla="*/ 47 w 178"/>
                  <a:gd name="T91" fmla="*/ 29 h 178"/>
                  <a:gd name="T92" fmla="*/ 37 w 178"/>
                  <a:gd name="T93" fmla="*/ 26 h 178"/>
                  <a:gd name="T94" fmla="*/ 23 w 178"/>
                  <a:gd name="T95" fmla="*/ 29 h 178"/>
                  <a:gd name="T96" fmla="*/ 21 w 178"/>
                  <a:gd name="T97" fmla="*/ 43 h 178"/>
                  <a:gd name="T98" fmla="*/ 73 w 178"/>
                  <a:gd name="T99" fmla="*/ 40 h 178"/>
                  <a:gd name="T100" fmla="*/ 138 w 178"/>
                  <a:gd name="T101" fmla="*/ 73 h 178"/>
                  <a:gd name="T102" fmla="*/ 105 w 178"/>
                  <a:gd name="T103" fmla="*/ 138 h 178"/>
                  <a:gd name="T104" fmla="*/ 40 w 178"/>
                  <a:gd name="T105" fmla="*/ 105 h 178"/>
                  <a:gd name="T106" fmla="*/ 73 w 178"/>
                  <a:gd name="T107" fmla="*/ 4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78">
                    <a:moveTo>
                      <a:pt x="21" y="43"/>
                    </a:moveTo>
                    <a:cubicBezTo>
                      <a:pt x="25" y="47"/>
                      <a:pt x="24" y="55"/>
                      <a:pt x="23" y="58"/>
                    </a:cubicBezTo>
                    <a:cubicBezTo>
                      <a:pt x="22" y="60"/>
                      <a:pt x="17" y="61"/>
                      <a:pt x="12" y="60"/>
                    </a:cubicBezTo>
                    <a:cubicBezTo>
                      <a:pt x="8" y="59"/>
                      <a:pt x="3" y="64"/>
                      <a:pt x="2" y="70"/>
                    </a:cubicBezTo>
                    <a:cubicBezTo>
                      <a:pt x="0" y="77"/>
                      <a:pt x="3" y="83"/>
                      <a:pt x="7" y="84"/>
                    </a:cubicBezTo>
                    <a:cubicBezTo>
                      <a:pt x="12" y="85"/>
                      <a:pt x="16" y="92"/>
                      <a:pt x="16" y="95"/>
                    </a:cubicBezTo>
                    <a:cubicBezTo>
                      <a:pt x="16" y="98"/>
                      <a:pt x="13" y="101"/>
                      <a:pt x="8" y="103"/>
                    </a:cubicBezTo>
                    <a:cubicBezTo>
                      <a:pt x="4" y="104"/>
                      <a:pt x="2" y="110"/>
                      <a:pt x="4" y="117"/>
                    </a:cubicBezTo>
                    <a:cubicBezTo>
                      <a:pt x="6" y="123"/>
                      <a:pt x="11" y="127"/>
                      <a:pt x="16" y="125"/>
                    </a:cubicBezTo>
                    <a:cubicBezTo>
                      <a:pt x="20" y="124"/>
                      <a:pt x="25" y="125"/>
                      <a:pt x="26" y="127"/>
                    </a:cubicBezTo>
                    <a:cubicBezTo>
                      <a:pt x="28" y="129"/>
                      <a:pt x="29" y="138"/>
                      <a:pt x="26" y="141"/>
                    </a:cubicBezTo>
                    <a:cubicBezTo>
                      <a:pt x="23" y="145"/>
                      <a:pt x="24" y="151"/>
                      <a:pt x="29" y="156"/>
                    </a:cubicBezTo>
                    <a:cubicBezTo>
                      <a:pt x="34" y="160"/>
                      <a:pt x="40" y="161"/>
                      <a:pt x="44" y="157"/>
                    </a:cubicBezTo>
                    <a:cubicBezTo>
                      <a:pt x="47" y="154"/>
                      <a:pt x="55" y="154"/>
                      <a:pt x="58" y="156"/>
                    </a:cubicBezTo>
                    <a:cubicBezTo>
                      <a:pt x="60" y="157"/>
                      <a:pt x="62" y="161"/>
                      <a:pt x="61" y="166"/>
                    </a:cubicBezTo>
                    <a:cubicBezTo>
                      <a:pt x="60" y="171"/>
                      <a:pt x="64" y="175"/>
                      <a:pt x="70" y="177"/>
                    </a:cubicBezTo>
                    <a:cubicBezTo>
                      <a:pt x="77" y="178"/>
                      <a:pt x="83" y="176"/>
                      <a:pt x="84" y="171"/>
                    </a:cubicBezTo>
                    <a:cubicBezTo>
                      <a:pt x="85" y="166"/>
                      <a:pt x="93" y="163"/>
                      <a:pt x="95" y="162"/>
                    </a:cubicBezTo>
                    <a:cubicBezTo>
                      <a:pt x="98" y="162"/>
                      <a:pt x="101" y="165"/>
                      <a:pt x="103" y="170"/>
                    </a:cubicBezTo>
                    <a:cubicBezTo>
                      <a:pt x="104" y="174"/>
                      <a:pt x="111" y="177"/>
                      <a:pt x="117" y="175"/>
                    </a:cubicBezTo>
                    <a:cubicBezTo>
                      <a:pt x="123" y="173"/>
                      <a:pt x="127" y="167"/>
                      <a:pt x="125" y="163"/>
                    </a:cubicBezTo>
                    <a:cubicBezTo>
                      <a:pt x="124" y="158"/>
                      <a:pt x="129" y="151"/>
                      <a:pt x="131" y="149"/>
                    </a:cubicBezTo>
                    <a:cubicBezTo>
                      <a:pt x="133" y="148"/>
                      <a:pt x="138" y="149"/>
                      <a:pt x="141" y="152"/>
                    </a:cubicBezTo>
                    <a:cubicBezTo>
                      <a:pt x="145" y="156"/>
                      <a:pt x="151" y="154"/>
                      <a:pt x="156" y="149"/>
                    </a:cubicBezTo>
                    <a:cubicBezTo>
                      <a:pt x="160" y="145"/>
                      <a:pt x="161" y="138"/>
                      <a:pt x="157" y="135"/>
                    </a:cubicBezTo>
                    <a:cubicBezTo>
                      <a:pt x="154" y="132"/>
                      <a:pt x="155" y="123"/>
                      <a:pt x="156" y="120"/>
                    </a:cubicBezTo>
                    <a:cubicBezTo>
                      <a:pt x="157" y="118"/>
                      <a:pt x="161" y="117"/>
                      <a:pt x="166" y="118"/>
                    </a:cubicBezTo>
                    <a:cubicBezTo>
                      <a:pt x="171" y="119"/>
                      <a:pt x="176" y="114"/>
                      <a:pt x="177" y="108"/>
                    </a:cubicBezTo>
                    <a:cubicBezTo>
                      <a:pt x="178" y="102"/>
                      <a:pt x="176" y="96"/>
                      <a:pt x="171" y="95"/>
                    </a:cubicBezTo>
                    <a:cubicBezTo>
                      <a:pt x="166" y="94"/>
                      <a:pt x="163" y="86"/>
                      <a:pt x="162" y="83"/>
                    </a:cubicBezTo>
                    <a:cubicBezTo>
                      <a:pt x="162" y="80"/>
                      <a:pt x="166" y="77"/>
                      <a:pt x="170" y="76"/>
                    </a:cubicBezTo>
                    <a:cubicBezTo>
                      <a:pt x="175" y="74"/>
                      <a:pt x="177" y="68"/>
                      <a:pt x="175" y="62"/>
                    </a:cubicBezTo>
                    <a:cubicBezTo>
                      <a:pt x="173" y="55"/>
                      <a:pt x="167" y="52"/>
                      <a:pt x="163" y="53"/>
                    </a:cubicBezTo>
                    <a:cubicBezTo>
                      <a:pt x="158" y="54"/>
                      <a:pt x="151" y="49"/>
                      <a:pt x="150" y="47"/>
                    </a:cubicBezTo>
                    <a:cubicBezTo>
                      <a:pt x="148" y="45"/>
                      <a:pt x="149" y="40"/>
                      <a:pt x="153" y="37"/>
                    </a:cubicBezTo>
                    <a:cubicBezTo>
                      <a:pt x="156" y="33"/>
                      <a:pt x="154" y="27"/>
                      <a:pt x="150" y="23"/>
                    </a:cubicBezTo>
                    <a:cubicBezTo>
                      <a:pt x="145" y="18"/>
                      <a:pt x="138" y="18"/>
                      <a:pt x="135" y="21"/>
                    </a:cubicBezTo>
                    <a:cubicBezTo>
                      <a:pt x="132" y="25"/>
                      <a:pt x="123" y="24"/>
                      <a:pt x="121" y="23"/>
                    </a:cubicBezTo>
                    <a:cubicBezTo>
                      <a:pt x="118" y="22"/>
                      <a:pt x="117" y="17"/>
                      <a:pt x="118" y="12"/>
                    </a:cubicBezTo>
                    <a:cubicBezTo>
                      <a:pt x="119" y="8"/>
                      <a:pt x="115" y="3"/>
                      <a:pt x="108" y="1"/>
                    </a:cubicBezTo>
                    <a:cubicBezTo>
                      <a:pt x="102" y="0"/>
                      <a:pt x="96" y="3"/>
                      <a:pt x="95" y="7"/>
                    </a:cubicBezTo>
                    <a:cubicBezTo>
                      <a:pt x="94" y="12"/>
                      <a:pt x="86" y="16"/>
                      <a:pt x="83" y="16"/>
                    </a:cubicBezTo>
                    <a:cubicBezTo>
                      <a:pt x="81" y="16"/>
                      <a:pt x="77" y="13"/>
                      <a:pt x="76" y="8"/>
                    </a:cubicBezTo>
                    <a:cubicBezTo>
                      <a:pt x="74" y="4"/>
                      <a:pt x="68" y="2"/>
                      <a:pt x="62" y="4"/>
                    </a:cubicBezTo>
                    <a:cubicBezTo>
                      <a:pt x="56" y="6"/>
                      <a:pt x="52" y="11"/>
                      <a:pt x="53" y="16"/>
                    </a:cubicBezTo>
                    <a:cubicBezTo>
                      <a:pt x="55" y="20"/>
                      <a:pt x="50" y="27"/>
                      <a:pt x="47" y="29"/>
                    </a:cubicBezTo>
                    <a:cubicBezTo>
                      <a:pt x="45" y="30"/>
                      <a:pt x="41" y="29"/>
                      <a:pt x="37" y="26"/>
                    </a:cubicBezTo>
                    <a:cubicBezTo>
                      <a:pt x="34" y="23"/>
                      <a:pt x="27" y="24"/>
                      <a:pt x="23" y="29"/>
                    </a:cubicBezTo>
                    <a:cubicBezTo>
                      <a:pt x="18" y="34"/>
                      <a:pt x="18" y="40"/>
                      <a:pt x="21" y="43"/>
                    </a:cubicBezTo>
                    <a:close/>
                    <a:moveTo>
                      <a:pt x="73" y="40"/>
                    </a:moveTo>
                    <a:cubicBezTo>
                      <a:pt x="101" y="31"/>
                      <a:pt x="130" y="46"/>
                      <a:pt x="138" y="73"/>
                    </a:cubicBezTo>
                    <a:cubicBezTo>
                      <a:pt x="147" y="100"/>
                      <a:pt x="132" y="129"/>
                      <a:pt x="105" y="138"/>
                    </a:cubicBezTo>
                    <a:cubicBezTo>
                      <a:pt x="78" y="147"/>
                      <a:pt x="49" y="132"/>
                      <a:pt x="40" y="105"/>
                    </a:cubicBezTo>
                    <a:cubicBezTo>
                      <a:pt x="32" y="78"/>
                      <a:pt x="46" y="49"/>
                      <a:pt x="73" y="40"/>
                    </a:cubicBezTo>
                    <a:close/>
                  </a:path>
                </a:pathLst>
              </a:custGeom>
              <a:grpFill/>
              <a:ln>
                <a:noFill/>
              </a:ln>
              <a:extLst/>
            </p:spPr>
            <p:txBody>
              <a:bodyPr/>
              <a:lstStyle/>
              <a:p>
                <a:pPr>
                  <a:defRPr/>
                </a:pPr>
                <a:endParaRPr lang="zh-CN" altLang="en-US">
                  <a:ea typeface="宋体" charset="-122"/>
                </a:endParaRPr>
              </a:p>
            </p:txBody>
          </p:sp>
        </p:grpSp>
      </p:grpSp>
      <p:sp>
        <p:nvSpPr>
          <p:cNvPr id="36" name="TextBox 35"/>
          <p:cNvSpPr txBox="1"/>
          <p:nvPr/>
        </p:nvSpPr>
        <p:spPr>
          <a:xfrm>
            <a:off x="2750117" y="4687123"/>
            <a:ext cx="967370" cy="236523"/>
          </a:xfrm>
          <a:prstGeom prst="rect">
            <a:avLst/>
          </a:prstGeom>
          <a:solidFill>
            <a:schemeClr val="tx1"/>
          </a:solidFill>
          <a:ln w="9525" cap="flat" cmpd="sng" algn="ctr">
            <a:noFill/>
            <a:prstDash val="solid"/>
            <a:round/>
            <a:headEnd type="none" w="med" len="med"/>
            <a:tailEnd type="none" w="med" len="med"/>
          </a:ln>
          <a:effectLst/>
        </p:spPr>
        <p:txBody>
          <a:bodyPr vert="horz" wrap="square" lIns="121887" tIns="60944" rIns="121887" bIns="60944" numCol="1" rtlCol="0" anchor="ctr" anchorCtr="0" compatLnSpc="1">
            <a:prstTxWarp prst="textNoShape">
              <a:avLst/>
            </a:prstTxWarp>
          </a:bodyPr>
          <a:lstStyle/>
          <a:p>
            <a:pPr algn="ctr" defTabSz="1218864">
              <a:buNone/>
            </a:pPr>
            <a:r>
              <a:rPr lang="en-US" altLang="zh-CN" sz="1400" b="1" dirty="0" smtClean="0">
                <a:solidFill>
                  <a:schemeClr val="bg1"/>
                </a:solidFill>
                <a:latin typeface="微软雅黑" pitchFamily="34" charset="-122"/>
                <a:ea typeface="微软雅黑" pitchFamily="34" charset="-122"/>
              </a:rPr>
              <a:t>Live TV</a:t>
            </a:r>
          </a:p>
        </p:txBody>
      </p:sp>
      <p:sp>
        <p:nvSpPr>
          <p:cNvPr id="50" name="矩形 49"/>
          <p:cNvSpPr/>
          <p:nvPr/>
        </p:nvSpPr>
        <p:spPr>
          <a:xfrm>
            <a:off x="700384" y="1891885"/>
            <a:ext cx="2140266" cy="415498"/>
          </a:xfrm>
          <a:prstGeom prst="rect">
            <a:avLst/>
          </a:prstGeom>
        </p:spPr>
        <p:txBody>
          <a:bodyPr wrap="none">
            <a:spAutoFit/>
          </a:bodyPr>
          <a:lstStyle/>
          <a:p>
            <a:pPr algn="ctr" eaLnBrk="0" hangingPunct="0">
              <a:defRPr/>
            </a:pPr>
            <a:r>
              <a:rPr lang="en-US" altLang="zh-CN" sz="2100" b="1" u="sng" dirty="0" smtClean="0">
                <a:solidFill>
                  <a:schemeClr val="bg1"/>
                </a:solidFill>
                <a:latin typeface="Arial" pitchFamily="34" charset="0"/>
                <a:ea typeface="微软雅黑" pitchFamily="34" charset="-122"/>
                <a:cs typeface="Arial" pitchFamily="34" charset="0"/>
              </a:rPr>
              <a:t>UHD-Video Life</a:t>
            </a:r>
          </a:p>
        </p:txBody>
      </p:sp>
      <p:sp>
        <p:nvSpPr>
          <p:cNvPr id="46" name="矩形 45"/>
          <p:cNvSpPr/>
          <p:nvPr/>
        </p:nvSpPr>
        <p:spPr>
          <a:xfrm>
            <a:off x="699432" y="2345092"/>
            <a:ext cx="1736373" cy="384721"/>
          </a:xfrm>
          <a:prstGeom prst="rect">
            <a:avLst/>
          </a:prstGeom>
        </p:spPr>
        <p:txBody>
          <a:bodyPr wrap="none">
            <a:spAutoFit/>
          </a:bodyPr>
          <a:lstStyle/>
          <a:p>
            <a:pPr lvl="0" eaLnBrk="0" hangingPunct="0">
              <a:defRPr/>
            </a:pPr>
            <a:r>
              <a:rPr lang="en-US" altLang="zh-CN" sz="1900" kern="0" dirty="0" smtClean="0">
                <a:solidFill>
                  <a:srgbClr val="FF6709"/>
                </a:solidFill>
                <a:latin typeface="Impact" pitchFamily="34" charset="0"/>
                <a:ea typeface="微软雅黑" pitchFamily="34" charset="-122"/>
                <a:cs typeface="Arial" pitchFamily="34" charset="0"/>
                <a:sym typeface="Wingdings" pitchFamily="2" charset="2"/>
              </a:rPr>
              <a:t>Better Than Life</a:t>
            </a:r>
          </a:p>
        </p:txBody>
      </p:sp>
      <p:sp>
        <p:nvSpPr>
          <p:cNvPr id="47" name="矩形 46"/>
          <p:cNvSpPr/>
          <p:nvPr/>
        </p:nvSpPr>
        <p:spPr>
          <a:xfrm>
            <a:off x="1291926" y="2656290"/>
            <a:ext cx="2153154" cy="384721"/>
          </a:xfrm>
          <a:prstGeom prst="rect">
            <a:avLst/>
          </a:prstGeom>
        </p:spPr>
        <p:txBody>
          <a:bodyPr wrap="none">
            <a:spAutoFit/>
          </a:bodyPr>
          <a:lstStyle/>
          <a:p>
            <a:pPr eaLnBrk="0" hangingPunct="0">
              <a:defRPr/>
            </a:pPr>
            <a:r>
              <a:rPr lang="en-US" altLang="zh-CN" sz="1900" kern="0" dirty="0" smtClean="0">
                <a:solidFill>
                  <a:srgbClr val="FF6709"/>
                </a:solidFill>
                <a:latin typeface="Impact" pitchFamily="34" charset="0"/>
                <a:ea typeface="微软雅黑" pitchFamily="34" charset="-122"/>
                <a:cs typeface="Arial" pitchFamily="34" charset="0"/>
                <a:sym typeface="Wingdings" pitchFamily="2" charset="2"/>
              </a:rPr>
              <a:t>Everything On Video</a:t>
            </a:r>
          </a:p>
        </p:txBody>
      </p:sp>
      <p:sp>
        <p:nvSpPr>
          <p:cNvPr id="48" name="矩形 47"/>
          <p:cNvSpPr/>
          <p:nvPr/>
        </p:nvSpPr>
        <p:spPr>
          <a:xfrm>
            <a:off x="2076319" y="2967488"/>
            <a:ext cx="1608133" cy="384721"/>
          </a:xfrm>
          <a:prstGeom prst="rect">
            <a:avLst/>
          </a:prstGeom>
        </p:spPr>
        <p:txBody>
          <a:bodyPr wrap="none">
            <a:spAutoFit/>
          </a:bodyPr>
          <a:lstStyle/>
          <a:p>
            <a:pPr lvl="0" eaLnBrk="0" hangingPunct="0">
              <a:defRPr/>
            </a:pPr>
            <a:r>
              <a:rPr lang="en-US" altLang="zh-CN" sz="1900" kern="0" dirty="0" smtClean="0">
                <a:solidFill>
                  <a:srgbClr val="FF6709"/>
                </a:solidFill>
                <a:latin typeface="Impact" pitchFamily="34" charset="0"/>
                <a:ea typeface="微软雅黑" pitchFamily="34" charset="-122"/>
                <a:cs typeface="Arial" pitchFamily="34" charset="0"/>
                <a:sym typeface="Wingdings" pitchFamily="2" charset="2"/>
              </a:rPr>
              <a:t>Video Internet</a:t>
            </a:r>
          </a:p>
        </p:txBody>
      </p:sp>
    </p:spTree>
    <p:extLst>
      <p:ext uri="{BB962C8B-B14F-4D97-AF65-F5344CB8AC3E}">
        <p14:creationId xmlns:p14="http://schemas.microsoft.com/office/powerpoint/2010/main" val="3989455813"/>
      </p:ext>
    </p:extLst>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
          <p:cNvPicPr>
            <a:picLocks noChangeArrowheads="1"/>
          </p:cNvPicPr>
          <p:nvPr/>
        </p:nvPicPr>
        <p:blipFill>
          <a:blip r:embed="rId3" cstate="print"/>
          <a:srcRect/>
          <a:stretch>
            <a:fillRect/>
          </a:stretch>
        </p:blipFill>
        <p:spPr bwMode="auto">
          <a:xfrm>
            <a:off x="794" y="1588"/>
            <a:ext cx="12194381" cy="6855619"/>
          </a:xfrm>
          <a:prstGeom prst="rect">
            <a:avLst/>
          </a:prstGeom>
          <a:noFill/>
          <a:ln w="9525">
            <a:noFill/>
            <a:miter lim="800000"/>
            <a:headEnd/>
            <a:tailEnd/>
          </a:ln>
        </p:spPr>
      </p:pic>
      <p:sp>
        <p:nvSpPr>
          <p:cNvPr id="49" name="Rectangle 3"/>
          <p:cNvSpPr>
            <a:spLocks/>
          </p:cNvSpPr>
          <p:nvPr/>
        </p:nvSpPr>
        <p:spPr bwMode="auto">
          <a:xfrm>
            <a:off x="842906" y="4951778"/>
            <a:ext cx="2001212" cy="732316"/>
          </a:xfrm>
          <a:prstGeom prst="rect">
            <a:avLst/>
          </a:prstGeom>
          <a:noFill/>
          <a:ln w="12700">
            <a:noFill/>
            <a:miter lim="800000"/>
            <a:headEnd/>
            <a:tailEnd/>
          </a:ln>
        </p:spPr>
        <p:txBody>
          <a:bodyPr lIns="0" tIns="0" rIns="110726" bIns="0"/>
          <a:lstStyle/>
          <a:p>
            <a:pPr algn="ctr"/>
            <a:r>
              <a:rPr lang="en-US" altLang="zh-CN" sz="1600" dirty="0" smtClean="0">
                <a:solidFill>
                  <a:srgbClr val="FFFFFF"/>
                </a:solidFill>
                <a:cs typeface="Arial" charset="0"/>
              </a:rPr>
              <a:t>Broadband to households</a:t>
            </a:r>
          </a:p>
        </p:txBody>
      </p:sp>
      <p:sp>
        <p:nvSpPr>
          <p:cNvPr id="50" name="Rectangle 4"/>
          <p:cNvSpPr>
            <a:spLocks/>
          </p:cNvSpPr>
          <p:nvPr/>
        </p:nvSpPr>
        <p:spPr bwMode="auto">
          <a:xfrm>
            <a:off x="2834172" y="4951778"/>
            <a:ext cx="1716112" cy="732316"/>
          </a:xfrm>
          <a:prstGeom prst="rect">
            <a:avLst/>
          </a:prstGeom>
          <a:noFill/>
          <a:ln w="12700">
            <a:noFill/>
            <a:miter lim="800000"/>
            <a:headEnd/>
            <a:tailEnd/>
          </a:ln>
        </p:spPr>
        <p:txBody>
          <a:bodyPr lIns="0" tIns="0" rIns="110726" bIns="0"/>
          <a:lstStyle/>
          <a:p>
            <a:pPr algn="ctr"/>
            <a:r>
              <a:rPr lang="en-US" altLang="zh-CN" sz="1600" dirty="0" smtClean="0">
                <a:solidFill>
                  <a:srgbClr val="FFFFFF"/>
                </a:solidFill>
                <a:cs typeface="Arial" charset="0"/>
              </a:rPr>
              <a:t>Broadband to the rural population</a:t>
            </a:r>
          </a:p>
        </p:txBody>
      </p:sp>
      <p:sp>
        <p:nvSpPr>
          <p:cNvPr id="52" name="Rectangle 6"/>
          <p:cNvSpPr>
            <a:spLocks/>
          </p:cNvSpPr>
          <p:nvPr/>
        </p:nvSpPr>
        <p:spPr bwMode="auto">
          <a:xfrm>
            <a:off x="4601413" y="4952966"/>
            <a:ext cx="1854094" cy="732316"/>
          </a:xfrm>
          <a:prstGeom prst="rect">
            <a:avLst/>
          </a:prstGeom>
          <a:noFill/>
          <a:ln w="12700">
            <a:noFill/>
            <a:miter lim="800000"/>
            <a:headEnd/>
            <a:tailEnd/>
          </a:ln>
        </p:spPr>
        <p:txBody>
          <a:bodyPr lIns="0" tIns="0" rIns="110726" bIns="0"/>
          <a:lstStyle/>
          <a:p>
            <a:pPr algn="ctr"/>
            <a:r>
              <a:rPr lang="en-US" altLang="zh-CN" sz="1600" dirty="0" smtClean="0">
                <a:solidFill>
                  <a:srgbClr val="FFFFFF"/>
                </a:solidFill>
                <a:cs typeface="Arial" charset="0"/>
              </a:rPr>
              <a:t>Decrease Gas emission by ICT sector</a:t>
            </a:r>
          </a:p>
        </p:txBody>
      </p:sp>
      <p:sp>
        <p:nvSpPr>
          <p:cNvPr id="53" name="Rectangle 7"/>
          <p:cNvSpPr>
            <a:spLocks/>
          </p:cNvSpPr>
          <p:nvPr/>
        </p:nvSpPr>
        <p:spPr bwMode="auto">
          <a:xfrm>
            <a:off x="6367720" y="4951778"/>
            <a:ext cx="1905645" cy="732316"/>
          </a:xfrm>
          <a:prstGeom prst="rect">
            <a:avLst/>
          </a:prstGeom>
          <a:noFill/>
          <a:ln w="12700">
            <a:noFill/>
            <a:miter lim="800000"/>
            <a:headEnd/>
            <a:tailEnd/>
          </a:ln>
        </p:spPr>
        <p:txBody>
          <a:bodyPr lIns="0" tIns="0" rIns="110726" bIns="0"/>
          <a:lstStyle/>
          <a:p>
            <a:pPr algn="ctr"/>
            <a:r>
              <a:rPr lang="en-US" altLang="zh-CN" sz="1600" dirty="0" smtClean="0">
                <a:solidFill>
                  <a:srgbClr val="FFFFFF"/>
                </a:solidFill>
                <a:cs typeface="Arial" charset="0"/>
              </a:rPr>
              <a:t>ICT environment conducive to innovation</a:t>
            </a:r>
          </a:p>
        </p:txBody>
      </p:sp>
      <p:sp>
        <p:nvSpPr>
          <p:cNvPr id="56" name="Rectangle 10"/>
          <p:cNvSpPr>
            <a:spLocks/>
          </p:cNvSpPr>
          <p:nvPr/>
        </p:nvSpPr>
        <p:spPr bwMode="auto">
          <a:xfrm>
            <a:off x="808405" y="2834381"/>
            <a:ext cx="1828324" cy="1878343"/>
          </a:xfrm>
          <a:prstGeom prst="rect">
            <a:avLst/>
          </a:prstGeom>
          <a:noFill/>
          <a:ln w="9525">
            <a:solidFill>
              <a:srgbClr val="00BAFB"/>
            </a:solidFill>
            <a:round/>
            <a:headEnd/>
            <a:tailEnd/>
          </a:ln>
        </p:spPr>
        <p:txBody>
          <a:bodyPr lIns="0" tIns="0" rIns="0" bIns="0"/>
          <a:lstStyle/>
          <a:p>
            <a:endParaRPr lang="zh-CN" altLang="en-US">
              <a:ea typeface="宋体" charset="-122"/>
            </a:endParaRPr>
          </a:p>
        </p:txBody>
      </p:sp>
      <p:sp>
        <p:nvSpPr>
          <p:cNvPr id="57" name="Rectangle 11"/>
          <p:cNvSpPr>
            <a:spLocks/>
          </p:cNvSpPr>
          <p:nvPr/>
        </p:nvSpPr>
        <p:spPr bwMode="auto">
          <a:xfrm>
            <a:off x="2636730" y="2834381"/>
            <a:ext cx="1883403" cy="1878343"/>
          </a:xfrm>
          <a:prstGeom prst="rect">
            <a:avLst/>
          </a:prstGeom>
          <a:noFill/>
          <a:ln w="9525">
            <a:solidFill>
              <a:srgbClr val="00BAFB"/>
            </a:solidFill>
            <a:round/>
            <a:headEnd/>
            <a:tailEnd/>
          </a:ln>
        </p:spPr>
        <p:txBody>
          <a:bodyPr lIns="0" tIns="0" rIns="0" bIns="0"/>
          <a:lstStyle/>
          <a:p>
            <a:endParaRPr lang="zh-CN" altLang="en-US">
              <a:ea typeface="宋体" charset="-122"/>
            </a:endParaRPr>
          </a:p>
        </p:txBody>
      </p:sp>
      <p:sp>
        <p:nvSpPr>
          <p:cNvPr id="59" name="Rectangle 13"/>
          <p:cNvSpPr>
            <a:spLocks/>
          </p:cNvSpPr>
          <p:nvPr/>
        </p:nvSpPr>
        <p:spPr bwMode="auto">
          <a:xfrm>
            <a:off x="4521663" y="2834381"/>
            <a:ext cx="1747185" cy="1878343"/>
          </a:xfrm>
          <a:prstGeom prst="rect">
            <a:avLst/>
          </a:prstGeom>
          <a:noFill/>
          <a:ln w="9525">
            <a:solidFill>
              <a:srgbClr val="00BAFB"/>
            </a:solidFill>
            <a:round/>
            <a:headEnd/>
            <a:tailEnd/>
          </a:ln>
        </p:spPr>
        <p:txBody>
          <a:bodyPr lIns="0" tIns="0" rIns="0" bIns="0"/>
          <a:lstStyle/>
          <a:p>
            <a:endParaRPr lang="zh-CN" altLang="en-US">
              <a:ea typeface="宋体" charset="-122"/>
            </a:endParaRPr>
          </a:p>
        </p:txBody>
      </p:sp>
      <p:sp>
        <p:nvSpPr>
          <p:cNvPr id="60" name="Rectangle 14"/>
          <p:cNvSpPr>
            <a:spLocks/>
          </p:cNvSpPr>
          <p:nvPr/>
        </p:nvSpPr>
        <p:spPr bwMode="auto">
          <a:xfrm>
            <a:off x="6268849" y="2834381"/>
            <a:ext cx="1768703" cy="1878343"/>
          </a:xfrm>
          <a:prstGeom prst="rect">
            <a:avLst/>
          </a:prstGeom>
          <a:noFill/>
          <a:ln w="9525">
            <a:solidFill>
              <a:srgbClr val="00BAFB"/>
            </a:solidFill>
            <a:round/>
            <a:headEnd/>
            <a:tailEnd/>
          </a:ln>
        </p:spPr>
        <p:txBody>
          <a:bodyPr lIns="0" tIns="0" rIns="0" bIns="0"/>
          <a:lstStyle/>
          <a:p>
            <a:endParaRPr lang="zh-CN" altLang="en-US">
              <a:ea typeface="宋体" charset="-122"/>
            </a:endParaRPr>
          </a:p>
        </p:txBody>
      </p:sp>
      <p:sp>
        <p:nvSpPr>
          <p:cNvPr id="63" name="Rectangle 17"/>
          <p:cNvSpPr>
            <a:spLocks/>
          </p:cNvSpPr>
          <p:nvPr/>
        </p:nvSpPr>
        <p:spPr bwMode="auto">
          <a:xfrm>
            <a:off x="2844119" y="3309745"/>
            <a:ext cx="1539847" cy="817911"/>
          </a:xfrm>
          <a:prstGeom prst="rect">
            <a:avLst/>
          </a:prstGeom>
          <a:noFill/>
          <a:ln w="12700">
            <a:noFill/>
            <a:miter lim="800000"/>
            <a:headEnd/>
            <a:tailEnd/>
          </a:ln>
        </p:spPr>
        <p:txBody>
          <a:bodyPr lIns="0" tIns="0" rIns="110726" bIns="0"/>
          <a:lstStyle/>
          <a:p>
            <a:r>
              <a:rPr lang="en-US" altLang="zh-CN" sz="4800" b="1" dirty="0" smtClean="0">
                <a:solidFill>
                  <a:srgbClr val="FFFFFF"/>
                </a:solidFill>
                <a:latin typeface="Huawei Script Regular" pitchFamily="50" charset="0"/>
                <a:sym typeface="Huawei Script Regular" pitchFamily="50" charset="0"/>
              </a:rPr>
              <a:t>90%</a:t>
            </a:r>
            <a:endParaRPr lang="en-US" altLang="zh-CN" sz="4800" b="1" dirty="0">
              <a:solidFill>
                <a:srgbClr val="FFFFFF"/>
              </a:solidFill>
              <a:latin typeface="Huawei Script Regular" pitchFamily="50" charset="0"/>
              <a:ea typeface="宋体" charset="-122"/>
              <a:sym typeface="Huawei Script Regular" pitchFamily="50" charset="0"/>
            </a:endParaRPr>
          </a:p>
        </p:txBody>
      </p:sp>
      <p:sp>
        <p:nvSpPr>
          <p:cNvPr id="65" name="Rectangle 19"/>
          <p:cNvSpPr>
            <a:spLocks/>
          </p:cNvSpPr>
          <p:nvPr/>
        </p:nvSpPr>
        <p:spPr bwMode="auto">
          <a:xfrm>
            <a:off x="4767898" y="3309745"/>
            <a:ext cx="1500950" cy="817911"/>
          </a:xfrm>
          <a:prstGeom prst="rect">
            <a:avLst/>
          </a:prstGeom>
          <a:noFill/>
          <a:ln w="12700">
            <a:noFill/>
            <a:miter lim="800000"/>
            <a:headEnd/>
            <a:tailEnd/>
          </a:ln>
        </p:spPr>
        <p:txBody>
          <a:bodyPr lIns="0" tIns="0" rIns="110726" bIns="0"/>
          <a:lstStyle/>
          <a:p>
            <a:r>
              <a:rPr lang="en-US" altLang="zh-CN" sz="4800" b="1" dirty="0" smtClean="0">
                <a:solidFill>
                  <a:srgbClr val="FFFFFF"/>
                </a:solidFill>
                <a:latin typeface="Huawei Script Regular" pitchFamily="50" charset="0"/>
                <a:sym typeface="Huawei Script Regular" pitchFamily="50" charset="0"/>
              </a:rPr>
              <a:t>30%</a:t>
            </a:r>
            <a:endParaRPr lang="en-US" altLang="zh-CN" sz="4800" b="1" dirty="0">
              <a:solidFill>
                <a:srgbClr val="FFFFFF"/>
              </a:solidFill>
              <a:latin typeface="Huawei Script Regular" pitchFamily="50" charset="0"/>
              <a:ea typeface="宋体" charset="-122"/>
              <a:sym typeface="Huawei Script Regular" pitchFamily="50" charset="0"/>
            </a:endParaRPr>
          </a:p>
        </p:txBody>
      </p:sp>
      <p:sp>
        <p:nvSpPr>
          <p:cNvPr id="69" name="Rectangle 23"/>
          <p:cNvSpPr>
            <a:spLocks/>
          </p:cNvSpPr>
          <p:nvPr/>
        </p:nvSpPr>
        <p:spPr bwMode="auto">
          <a:xfrm>
            <a:off x="1035634" y="3310934"/>
            <a:ext cx="1601095" cy="922528"/>
          </a:xfrm>
          <a:prstGeom prst="rect">
            <a:avLst/>
          </a:prstGeom>
          <a:noFill/>
          <a:ln w="12700">
            <a:noFill/>
            <a:miter lim="800000"/>
            <a:headEnd/>
            <a:tailEnd/>
          </a:ln>
        </p:spPr>
        <p:txBody>
          <a:bodyPr lIns="0" tIns="0" rIns="110726" bIns="0"/>
          <a:lstStyle/>
          <a:p>
            <a:r>
              <a:rPr lang="en-US" altLang="zh-CN" sz="4800" b="1" dirty="0" smtClean="0">
                <a:solidFill>
                  <a:srgbClr val="FFFFFF"/>
                </a:solidFill>
                <a:latin typeface="Huawei Script Regular" pitchFamily="50" charset="0"/>
                <a:sym typeface="Huawei Script Regular" pitchFamily="50" charset="0"/>
              </a:rPr>
              <a:t>55%</a:t>
            </a:r>
            <a:endParaRPr lang="en-US" altLang="zh-CN" sz="4800" b="1" dirty="0">
              <a:solidFill>
                <a:srgbClr val="FFFFFF"/>
              </a:solidFill>
              <a:latin typeface="Huawei Script Regular" pitchFamily="50" charset="0"/>
              <a:ea typeface="宋体" charset="-122"/>
              <a:sym typeface="Huawei Script Regular" pitchFamily="50" charset="0"/>
            </a:endParaRPr>
          </a:p>
        </p:txBody>
      </p:sp>
      <p:pic>
        <p:nvPicPr>
          <p:cNvPr id="7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066" y="4007770"/>
            <a:ext cx="408847" cy="641929"/>
          </a:xfrm>
          <a:prstGeom prst="rect">
            <a:avLst/>
          </a:prstGeom>
        </p:spPr>
      </p:pic>
      <p:pic>
        <p:nvPicPr>
          <p:cNvPr id="79" name="Picture 10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4484" y="4047891"/>
            <a:ext cx="541912" cy="561687"/>
          </a:xfrm>
          <a:prstGeom prst="rect">
            <a:avLst/>
          </a:prstGeom>
        </p:spPr>
      </p:pic>
      <p:pic>
        <p:nvPicPr>
          <p:cNvPr id="8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1470" y="3967650"/>
            <a:ext cx="639744" cy="641928"/>
          </a:xfrm>
          <a:prstGeom prst="rect">
            <a:avLst/>
          </a:prstGeom>
        </p:spPr>
      </p:pic>
      <p:pic>
        <p:nvPicPr>
          <p:cNvPr id="8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7204" y="4007770"/>
            <a:ext cx="485081" cy="641928"/>
          </a:xfrm>
          <a:prstGeom prst="rect">
            <a:avLst/>
          </a:prstGeom>
        </p:spPr>
      </p:pic>
      <p:sp>
        <p:nvSpPr>
          <p:cNvPr id="83" name="TextBox 82"/>
          <p:cNvSpPr txBox="1"/>
          <p:nvPr/>
        </p:nvSpPr>
        <p:spPr>
          <a:xfrm>
            <a:off x="2590353" y="1953801"/>
            <a:ext cx="3956532" cy="708050"/>
          </a:xfrm>
          <a:prstGeom prst="rect">
            <a:avLst/>
          </a:prstGeom>
          <a:noFill/>
        </p:spPr>
        <p:txBody>
          <a:bodyPr vert="horz" wrap="none" rtlCol="0">
            <a:spAutoFit/>
          </a:bodyPr>
          <a:lstStyle/>
          <a:p>
            <a:r>
              <a:rPr lang="en-US" sz="4000" dirty="0" smtClean="0">
                <a:solidFill>
                  <a:schemeClr val="bg1"/>
                </a:solidFill>
                <a:latin typeface="Impact" panose="020B0806030902050204" pitchFamily="34" charset="0"/>
                <a:cs typeface="Arial" panose="020B0604020202020204" pitchFamily="34" charset="0"/>
              </a:rPr>
              <a:t>ITU: </a:t>
            </a:r>
            <a:r>
              <a:rPr lang="en-US" sz="4000" dirty="0" smtClean="0">
                <a:solidFill>
                  <a:srgbClr val="FF6709"/>
                </a:solidFill>
                <a:latin typeface="Impact" panose="020B0806030902050204" pitchFamily="34" charset="0"/>
                <a:cs typeface="Arial" panose="020B0604020202020204" pitchFamily="34" charset="0"/>
              </a:rPr>
              <a:t>Connect 2020</a:t>
            </a:r>
            <a:endParaRPr lang="en-US" sz="4000" dirty="0">
              <a:solidFill>
                <a:srgbClr val="FF6709"/>
              </a:solidFill>
              <a:latin typeface="Impact" panose="020B0806030902050204" pitchFamily="34" charset="0"/>
              <a:cs typeface="Arial" panose="020B0604020202020204" pitchFamily="34" charset="0"/>
            </a:endParaRPr>
          </a:p>
        </p:txBody>
      </p:sp>
      <p:pic>
        <p:nvPicPr>
          <p:cNvPr id="84" name="Picture 4" descr="http://icons.iconarchive.com/icons/custom-icon-design/pretty-office-10/512/Globe-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1787" y="2658659"/>
            <a:ext cx="2697595" cy="269822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
          <p:cNvSpPr txBox="1"/>
          <p:nvPr/>
        </p:nvSpPr>
        <p:spPr>
          <a:xfrm>
            <a:off x="9688193" y="3057231"/>
            <a:ext cx="1492716" cy="1200329"/>
          </a:xfrm>
          <a:prstGeom prst="rect">
            <a:avLst/>
          </a:prstGeom>
          <a:noFill/>
        </p:spPr>
        <p:txBody>
          <a:bodyPr wrap="none" rtlCol="0">
            <a:spAutoFit/>
          </a:bodyPr>
          <a:lst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a:lstStyle>
          <a:p>
            <a:r>
              <a:rPr lang="en-US" sz="7200" dirty="0" smtClean="0">
                <a:solidFill>
                  <a:schemeClr val="tx1">
                    <a:lumMod val="75000"/>
                    <a:lumOff val="25000"/>
                  </a:schemeClr>
                </a:solidFill>
                <a:effectLst>
                  <a:glow rad="101600">
                    <a:schemeClr val="bg1">
                      <a:alpha val="60000"/>
                    </a:schemeClr>
                  </a:glow>
                </a:effectLst>
                <a:latin typeface="Impact" panose="020B0806030902050204" pitchFamily="34" charset="0"/>
              </a:rPr>
              <a:t>140</a:t>
            </a:r>
            <a:endParaRPr lang="en-US" sz="7200" dirty="0">
              <a:solidFill>
                <a:schemeClr val="tx1">
                  <a:lumMod val="75000"/>
                  <a:lumOff val="25000"/>
                </a:schemeClr>
              </a:solidFill>
              <a:effectLst>
                <a:glow rad="101600">
                  <a:schemeClr val="bg1">
                    <a:alpha val="60000"/>
                  </a:schemeClr>
                </a:glow>
              </a:effectLst>
              <a:latin typeface="Impact" panose="020B0806030902050204" pitchFamily="34" charset="0"/>
            </a:endParaRPr>
          </a:p>
        </p:txBody>
      </p:sp>
      <p:sp>
        <p:nvSpPr>
          <p:cNvPr id="86" name="TextBox 85"/>
          <p:cNvSpPr txBox="1"/>
          <p:nvPr/>
        </p:nvSpPr>
        <p:spPr>
          <a:xfrm>
            <a:off x="9386112" y="4064607"/>
            <a:ext cx="2100255" cy="338554"/>
          </a:xfrm>
          <a:prstGeom prst="rect">
            <a:avLst/>
          </a:prstGeom>
          <a:noFill/>
        </p:spPr>
        <p:txBody>
          <a:bodyPr vert="horz" wrap="none" rtlCol="0">
            <a:spAutoFit/>
          </a:bodyPr>
          <a:lstStyle/>
          <a:p>
            <a:r>
              <a:rPr lang="en-US" sz="1600" b="1" dirty="0">
                <a:solidFill>
                  <a:schemeClr val="tx1">
                    <a:lumMod val="75000"/>
                    <a:lumOff val="25000"/>
                  </a:schemeClr>
                </a:solidFill>
                <a:effectLst>
                  <a:glow rad="101600">
                    <a:schemeClr val="bg1">
                      <a:alpha val="60000"/>
                    </a:schemeClr>
                  </a:glow>
                </a:effectLst>
                <a:latin typeface="Arial" panose="020B0604020202020204" pitchFamily="34" charset="0"/>
                <a:cs typeface="Arial" panose="020B0604020202020204" pitchFamily="34" charset="0"/>
              </a:rPr>
              <a:t>C</a:t>
            </a:r>
            <a:r>
              <a:rPr lang="en-US" sz="1600" b="1" dirty="0" smtClean="0">
                <a:solidFill>
                  <a:schemeClr val="tx1">
                    <a:lumMod val="75000"/>
                    <a:lumOff val="25000"/>
                  </a:schemeClr>
                </a:solidFill>
                <a:effectLst>
                  <a:glow rad="101600">
                    <a:schemeClr val="bg1">
                      <a:alpha val="60000"/>
                    </a:schemeClr>
                  </a:glow>
                </a:effectLst>
                <a:latin typeface="Arial" panose="020B0604020202020204" pitchFamily="34" charset="0"/>
                <a:cs typeface="Arial" panose="020B0604020202020204" pitchFamily="34" charset="0"/>
              </a:rPr>
              <a:t>ountries with </a:t>
            </a:r>
            <a:r>
              <a:rPr lang="en-US" sz="16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NBP</a:t>
            </a:r>
            <a:endParaRPr lang="en-US" sz="1600" b="1" dirty="0">
              <a:solidFill>
                <a:srgbClr val="C00000"/>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88" name="任意多边形 28"/>
          <p:cNvSpPr/>
          <p:nvPr/>
        </p:nvSpPr>
        <p:spPr>
          <a:xfrm>
            <a:off x="8463865" y="3435002"/>
            <a:ext cx="476867" cy="692655"/>
          </a:xfrm>
          <a:custGeom>
            <a:avLst/>
            <a:gdLst>
              <a:gd name="connsiteX0" fmla="*/ 0 w 177501"/>
              <a:gd name="connsiteY0" fmla="*/ 77329 h 386644"/>
              <a:gd name="connsiteX1" fmla="*/ 88751 w 177501"/>
              <a:gd name="connsiteY1" fmla="*/ 77329 h 386644"/>
              <a:gd name="connsiteX2" fmla="*/ 88751 w 177501"/>
              <a:gd name="connsiteY2" fmla="*/ 0 h 386644"/>
              <a:gd name="connsiteX3" fmla="*/ 177501 w 177501"/>
              <a:gd name="connsiteY3" fmla="*/ 193322 h 386644"/>
              <a:gd name="connsiteX4" fmla="*/ 88751 w 177501"/>
              <a:gd name="connsiteY4" fmla="*/ 386644 h 386644"/>
              <a:gd name="connsiteX5" fmla="*/ 88751 w 177501"/>
              <a:gd name="connsiteY5" fmla="*/ 309315 h 386644"/>
              <a:gd name="connsiteX6" fmla="*/ 0 w 177501"/>
              <a:gd name="connsiteY6" fmla="*/ 309315 h 386644"/>
              <a:gd name="connsiteX7" fmla="*/ 0 w 177501"/>
              <a:gd name="connsiteY7" fmla="*/ 77329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501" h="386644">
                <a:moveTo>
                  <a:pt x="0" y="77329"/>
                </a:moveTo>
                <a:lnTo>
                  <a:pt x="88751" y="77329"/>
                </a:lnTo>
                <a:lnTo>
                  <a:pt x="88751" y="0"/>
                </a:lnTo>
                <a:lnTo>
                  <a:pt x="177501" y="193322"/>
                </a:lnTo>
                <a:lnTo>
                  <a:pt x="88751" y="386644"/>
                </a:lnTo>
                <a:lnTo>
                  <a:pt x="88751" y="309315"/>
                </a:lnTo>
                <a:lnTo>
                  <a:pt x="0" y="309315"/>
                </a:lnTo>
                <a:lnTo>
                  <a:pt x="0" y="77329"/>
                </a:lnTo>
                <a:close/>
              </a:path>
            </a:pathLst>
          </a:custGeom>
          <a:noFill/>
          <a:ln>
            <a:solidFill>
              <a:sysClr val="window" lastClr="FFFFFF"/>
            </a:solidFill>
          </a:ln>
          <a:effectLst>
            <a:outerShdw blurRad="40000" dist="23000" dir="5400000" rotWithShape="0">
              <a:srgbClr val="000000">
                <a:alpha val="35000"/>
              </a:srgbClr>
            </a:outerShdw>
          </a:effectLst>
        </p:spPr>
        <p:txBody>
          <a:bodyPr spcFirstLastPara="0" vert="horz" wrap="square" lIns="-1" tIns="97002" rIns="66797" bIns="97001" numCol="1" spcCol="1270" anchor="ctr" anchorCtr="0">
            <a:noAutofit/>
          </a:bodyPr>
          <a:lstStyle/>
          <a:p>
            <a:pPr marL="0" marR="0" lvl="0" indent="0" algn="ctr" defTabSz="1784259" eaLnBrk="1" fontAlgn="auto" latinLnBrk="0" hangingPunct="1">
              <a:lnSpc>
                <a:spcPct val="90000"/>
              </a:lnSpc>
              <a:spcBef>
                <a:spcPts val="0"/>
              </a:spcBef>
              <a:spcAft>
                <a:spcPct val="35000"/>
              </a:spcAft>
              <a:buClrTx/>
              <a:buSzTx/>
              <a:buFontTx/>
              <a:buNone/>
              <a:tabLst/>
              <a:defRPr/>
            </a:pPr>
            <a:endParaRPr kumimoji="0" lang="zh-CN" altLang="en-US" sz="3011" b="1" i="0" u="none" strike="noStrike" kern="0" cap="none" spc="0" normalizeH="0" baseline="0" noProof="0">
              <a:ln>
                <a:noFill/>
              </a:ln>
              <a:solidFill>
                <a:sysClr val="window" lastClr="FFFFFF"/>
              </a:solidFill>
              <a:effectLst/>
              <a:uLnTx/>
              <a:uFillTx/>
              <a:latin typeface="Arial" pitchFamily="34" charset="0"/>
              <a:ea typeface="微软雅黑"/>
              <a:cs typeface="Arial" pitchFamily="34" charset="0"/>
            </a:endParaRPr>
          </a:p>
        </p:txBody>
      </p:sp>
      <p:sp>
        <p:nvSpPr>
          <p:cNvPr id="91" name="Rectangle 19"/>
          <p:cNvSpPr>
            <a:spLocks/>
          </p:cNvSpPr>
          <p:nvPr/>
        </p:nvSpPr>
        <p:spPr bwMode="auto">
          <a:xfrm>
            <a:off x="6455507" y="3360527"/>
            <a:ext cx="1500950" cy="817911"/>
          </a:xfrm>
          <a:prstGeom prst="rect">
            <a:avLst/>
          </a:prstGeom>
          <a:noFill/>
          <a:ln w="12700">
            <a:noFill/>
            <a:miter lim="800000"/>
            <a:headEnd/>
            <a:tailEnd/>
          </a:ln>
        </p:spPr>
        <p:txBody>
          <a:bodyPr lIns="0" tIns="0" rIns="110726" bIns="0"/>
          <a:lstStyle/>
          <a:p>
            <a:r>
              <a:rPr lang="en-US" altLang="zh-CN" sz="4400" b="1" dirty="0" smtClean="0">
                <a:solidFill>
                  <a:srgbClr val="FFFFFF"/>
                </a:solidFill>
                <a:latin typeface="Huawei Script Regular" pitchFamily="50" charset="0"/>
                <a:sym typeface="Huawei Script Regular" pitchFamily="50" charset="0"/>
              </a:rPr>
              <a:t>Key</a:t>
            </a:r>
            <a:endParaRPr lang="en-US" altLang="zh-CN" sz="4400" b="1" dirty="0">
              <a:solidFill>
                <a:srgbClr val="FFFFFF"/>
              </a:solidFill>
              <a:latin typeface="Huawei Script Regular" pitchFamily="50" charset="0"/>
              <a:ea typeface="宋体" charset="-122"/>
              <a:sym typeface="Huawei Script Regular" pitchFamily="50" charset="0"/>
            </a:endParaRPr>
          </a:p>
        </p:txBody>
      </p:sp>
    </p:spTree>
    <p:extLst>
      <p:ext uri="{BB962C8B-B14F-4D97-AF65-F5344CB8AC3E}">
        <p14:creationId xmlns:p14="http://schemas.microsoft.com/office/powerpoint/2010/main" val="3989455813"/>
      </p:ext>
    </p:extLst>
  </p:cSld>
  <p:clrMapOvr>
    <a:masterClrMapping/>
  </p:clrMapOvr>
  <p:transition advClick="0" advTm="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p:cNvPicPr>
            <a:picLocks noChangeArrowheads="1"/>
          </p:cNvPicPr>
          <p:nvPr/>
        </p:nvPicPr>
        <p:blipFill>
          <a:blip r:embed="rId3" cstate="print"/>
          <a:srcRect/>
          <a:stretch>
            <a:fillRect/>
          </a:stretch>
        </p:blipFill>
        <p:spPr bwMode="auto">
          <a:xfrm>
            <a:off x="794" y="0"/>
            <a:ext cx="12194381" cy="6855619"/>
          </a:xfrm>
          <a:prstGeom prst="rect">
            <a:avLst/>
          </a:prstGeom>
          <a:noFill/>
          <a:ln w="9525">
            <a:noFill/>
            <a:miter lim="800000"/>
            <a:headEnd/>
            <a:tailEnd/>
          </a:ln>
        </p:spPr>
      </p:pic>
      <p:sp>
        <p:nvSpPr>
          <p:cNvPr id="7" name="TextBox 6"/>
          <p:cNvSpPr txBox="1"/>
          <p:nvPr/>
        </p:nvSpPr>
        <p:spPr>
          <a:xfrm>
            <a:off x="951753" y="274499"/>
            <a:ext cx="8544327" cy="707886"/>
          </a:xfrm>
          <a:prstGeom prst="rect">
            <a:avLst/>
          </a:prstGeom>
          <a:noFill/>
        </p:spPr>
        <p:txBody>
          <a:bodyPr wrap="none" rtlCol="0">
            <a:spAutoFit/>
          </a:bodyPr>
          <a:lstStyle/>
          <a:p>
            <a:pPr defTabSz="1146369" fontAlgn="auto">
              <a:spcBef>
                <a:spcPts val="0"/>
              </a:spcBef>
              <a:spcAft>
                <a:spcPts val="0"/>
              </a:spcAft>
            </a:pPr>
            <a:r>
              <a:rPr lang="en-US" altLang="zh-CN" sz="4000" dirty="0">
                <a:solidFill>
                  <a:srgbClr val="FF6709"/>
                </a:solidFill>
                <a:latin typeface="Impact" pitchFamily="34" charset="0"/>
                <a:sym typeface="Lucida Grande" charset="0"/>
              </a:rPr>
              <a:t>10% </a:t>
            </a:r>
            <a:r>
              <a:rPr lang="en-US" altLang="zh-CN" sz="4000" dirty="0" smtClean="0">
                <a:solidFill>
                  <a:srgbClr val="FF6709"/>
                </a:solidFill>
                <a:latin typeface="Impact" pitchFamily="34" charset="0"/>
                <a:sym typeface="Lucida Grande" charset="0"/>
              </a:rPr>
              <a:t>Broadband Penetration </a:t>
            </a:r>
            <a:r>
              <a:rPr lang="en-US" altLang="zh-CN" sz="4000" dirty="0">
                <a:solidFill>
                  <a:srgbClr val="FF6709"/>
                </a:solidFill>
                <a:latin typeface="Impact" pitchFamily="34" charset="0"/>
                <a:sym typeface="Lucida Grande" charset="0"/>
              </a:rPr>
              <a:t>= +1.3% GDP</a:t>
            </a:r>
            <a:endParaRPr lang="zh-CN" altLang="en-US" sz="4000" dirty="0" err="1">
              <a:solidFill>
                <a:srgbClr val="FF6709"/>
              </a:solidFill>
              <a:latin typeface="Impact" pitchFamily="34" charset="0"/>
              <a:sym typeface="Lucida Grande" charset="0"/>
            </a:endParaRPr>
          </a:p>
        </p:txBody>
      </p:sp>
      <p:grpSp>
        <p:nvGrpSpPr>
          <p:cNvPr id="2" name="Group 3"/>
          <p:cNvGrpSpPr/>
          <p:nvPr/>
        </p:nvGrpSpPr>
        <p:grpSpPr>
          <a:xfrm>
            <a:off x="785409" y="907448"/>
            <a:ext cx="5148666" cy="5274355"/>
            <a:chOff x="6458897" y="916055"/>
            <a:chExt cx="5148666" cy="5273134"/>
          </a:xfrm>
        </p:grpSpPr>
        <p:sp>
          <p:nvSpPr>
            <p:cNvPr id="51" name="圆角矩形 50"/>
            <p:cNvSpPr/>
            <p:nvPr/>
          </p:nvSpPr>
          <p:spPr bwMode="auto">
            <a:xfrm>
              <a:off x="6458897" y="2200263"/>
              <a:ext cx="5148666" cy="3522772"/>
            </a:xfrm>
            <a:prstGeom prst="roundRect">
              <a:avLst>
                <a:gd name="adj" fmla="val 9828"/>
              </a:avLst>
            </a:prstGeom>
            <a:solidFill>
              <a:sysClr val="window" lastClr="FFFFFF"/>
            </a:solidFill>
            <a:ln w="12700" algn="ctr">
              <a:solidFill>
                <a:srgbClr val="C0C0C0"/>
              </a:solidFill>
              <a:round/>
              <a:headEnd/>
              <a:tailEnd/>
            </a:ln>
            <a:effectLst>
              <a:outerShdw blurRad="63500" sx="101000" sy="101000" algn="ctr" rotWithShape="0">
                <a:prstClr val="black">
                  <a:alpha val="20000"/>
                </a:prstClr>
              </a:outerShdw>
            </a:effectLst>
            <a:extLst/>
          </p:spPr>
          <p:txBody>
            <a:bodyPr wrap="none" lIns="114681" tIns="57340" rIns="114681" bIns="57340" anchor="ctr"/>
            <a:lstStyle/>
            <a:p>
              <a:pPr marL="223032" indent="-223032" eaLnBrk="0" fontAlgn="auto" hangingPunct="0">
                <a:lnSpc>
                  <a:spcPct val="120000"/>
                </a:lnSpc>
                <a:spcBef>
                  <a:spcPts val="0"/>
                </a:spcBef>
                <a:spcAft>
                  <a:spcPts val="0"/>
                </a:spcAft>
                <a:buClr>
                  <a:srgbClr val="990000"/>
                </a:buClr>
                <a:buSzPct val="60000"/>
                <a:defRPr/>
              </a:pPr>
              <a:endParaRPr lang="zh-CN" altLang="en-US" sz="2007" kern="0" dirty="0">
                <a:solidFill>
                  <a:srgbClr val="000000"/>
                </a:solidFill>
                <a:latin typeface="Calibri"/>
                <a:ea typeface="MS PGothic" pitchFamily="34" charset="-128"/>
                <a:cs typeface="Arial" pitchFamily="34" charset="0"/>
              </a:endParaRPr>
            </a:p>
          </p:txBody>
        </p:sp>
        <p:sp>
          <p:nvSpPr>
            <p:cNvPr id="41" name="矩形 40"/>
            <p:cNvSpPr/>
            <p:nvPr/>
          </p:nvSpPr>
          <p:spPr bwMode="auto">
            <a:xfrm>
              <a:off x="6730237" y="916055"/>
              <a:ext cx="4605985" cy="1487277"/>
            </a:xfrm>
            <a:prstGeom prst="rect">
              <a:avLst/>
            </a:prstGeom>
            <a:noFill/>
            <a:ln w="9525" cap="flat" cmpd="sng" algn="ctr">
              <a:noFill/>
              <a:prstDash val="solid"/>
              <a:round/>
              <a:headEnd type="none" w="med" len="med"/>
              <a:tailEnd type="none" w="med" len="med"/>
            </a:ln>
            <a:effectLst/>
          </p:spPr>
          <p:txBody>
            <a:bodyPr vert="horz" wrap="square" lIns="114703" tIns="57352" rIns="114703" bIns="57352" numCol="1" rtlCol="0" anchor="ctr" anchorCtr="0" compatLnSpc="1">
              <a:prstTxWarp prst="textNoShape">
                <a:avLst/>
              </a:prstTxWarp>
            </a:bodyPr>
            <a:lstStyle/>
            <a:p>
              <a:pPr algn="ctr" fontAlgn="auto">
                <a:spcBef>
                  <a:spcPts val="0"/>
                </a:spcBef>
                <a:spcAft>
                  <a:spcPts val="0"/>
                </a:spcAft>
              </a:pPr>
              <a:r>
                <a:rPr lang="en-US" altLang="zh-CN" sz="3011" b="1" dirty="0">
                  <a:solidFill>
                    <a:srgbClr val="FFC000"/>
                  </a:solidFill>
                  <a:latin typeface="Arial" pitchFamily="34" charset="0"/>
                  <a:ea typeface="宋体" panose="02010600030101010101" pitchFamily="2" charset="-122"/>
                  <a:cs typeface="Arial" pitchFamily="34" charset="0"/>
                </a:rPr>
                <a:t>10%↑ </a:t>
              </a:r>
              <a:r>
                <a:rPr lang="en-US" altLang="zh-CN" b="1" dirty="0" smtClean="0">
                  <a:solidFill>
                    <a:prstClr val="white"/>
                  </a:solidFill>
                  <a:latin typeface="Arial" pitchFamily="34" charset="0"/>
                  <a:ea typeface="宋体" panose="02010600030101010101" pitchFamily="2" charset="-122"/>
                  <a:cs typeface="Arial" pitchFamily="34" charset="0"/>
                </a:rPr>
                <a:t>Broadband Penetration </a:t>
              </a:r>
              <a:r>
                <a:rPr lang="en-US" altLang="zh-CN" sz="3011" b="1" dirty="0">
                  <a:solidFill>
                    <a:prstClr val="white"/>
                  </a:solidFill>
                  <a:latin typeface="Arial" pitchFamily="34" charset="0"/>
                  <a:ea typeface="宋体" panose="02010600030101010101" pitchFamily="2" charset="-122"/>
                  <a:cs typeface="Arial" pitchFamily="34" charset="0"/>
                </a:rPr>
                <a:t>=</a:t>
              </a:r>
              <a:r>
                <a:rPr lang="en-US" altLang="zh-CN" sz="3011" b="1" dirty="0">
                  <a:solidFill>
                    <a:srgbClr val="FFC000"/>
                  </a:solidFill>
                  <a:latin typeface="Arial" pitchFamily="34" charset="0"/>
                  <a:ea typeface="宋体" panose="02010600030101010101" pitchFamily="2" charset="-122"/>
                  <a:cs typeface="Arial" pitchFamily="34" charset="0"/>
                </a:rPr>
                <a:t> 1.38%↑ </a:t>
              </a:r>
              <a:r>
                <a:rPr lang="en-US" altLang="zh-CN" b="1" dirty="0" smtClean="0">
                  <a:solidFill>
                    <a:prstClr val="white"/>
                  </a:solidFill>
                  <a:latin typeface="Arial" pitchFamily="34" charset="0"/>
                  <a:ea typeface="宋体" panose="02010600030101010101" pitchFamily="2" charset="-122"/>
                  <a:cs typeface="Arial" pitchFamily="34" charset="0"/>
                </a:rPr>
                <a:t>GDP</a:t>
              </a:r>
              <a:endParaRPr lang="zh-CN" altLang="en-US" sz="3011" b="1" dirty="0">
                <a:solidFill>
                  <a:prstClr val="white"/>
                </a:solidFill>
                <a:latin typeface="Arial" pitchFamily="34" charset="0"/>
                <a:ea typeface="宋体" panose="02010600030101010101" pitchFamily="2" charset="-122"/>
                <a:cs typeface="Arial" pitchFamily="34" charset="0"/>
              </a:endParaRPr>
            </a:p>
          </p:txBody>
        </p:sp>
        <p:graphicFrame>
          <p:nvGraphicFramePr>
            <p:cNvPr id="43" name="图表 42"/>
            <p:cNvGraphicFramePr/>
            <p:nvPr>
              <p:extLst>
                <p:ext uri="{D42A27DB-BD31-4B8C-83A1-F6EECF244321}">
                  <p14:modId xmlns:p14="http://schemas.microsoft.com/office/powerpoint/2010/main" val="224115165"/>
                </p:ext>
              </p:extLst>
            </p:nvPr>
          </p:nvGraphicFramePr>
          <p:xfrm>
            <a:off x="6549224" y="1567971"/>
            <a:ext cx="5058339" cy="4245391"/>
          </p:xfrm>
          <a:graphic>
            <a:graphicData uri="http://schemas.openxmlformats.org/drawingml/2006/chart">
              <c:chart xmlns:c="http://schemas.openxmlformats.org/drawingml/2006/chart" xmlns:r="http://schemas.openxmlformats.org/officeDocument/2006/relationships" r:id="rId4"/>
            </a:graphicData>
          </a:graphic>
        </p:graphicFrame>
        <p:sp>
          <p:nvSpPr>
            <p:cNvPr id="44" name="矩形 61"/>
            <p:cNvSpPr>
              <a:spLocks noChangeArrowheads="1"/>
            </p:cNvSpPr>
            <p:nvPr/>
          </p:nvSpPr>
          <p:spPr bwMode="auto">
            <a:xfrm>
              <a:off x="7056895" y="5865254"/>
              <a:ext cx="4550668" cy="323935"/>
            </a:xfrm>
            <a:prstGeom prst="rect">
              <a:avLst/>
            </a:prstGeom>
            <a:noFill/>
            <a:ln w="9525">
              <a:noFill/>
              <a:miter lim="800000"/>
              <a:headEnd/>
              <a:tailEnd/>
            </a:ln>
          </p:spPr>
          <p:txBody>
            <a:bodyPr wrap="square">
              <a:spAutoFit/>
            </a:bodyPr>
            <a:lstStyle/>
            <a:p>
              <a:pPr defTabSz="1146369" fontAlgn="auto">
                <a:spcBef>
                  <a:spcPts val="0"/>
                </a:spcBef>
                <a:spcAft>
                  <a:spcPts val="0"/>
                </a:spcAft>
              </a:pPr>
              <a:r>
                <a:rPr lang="en-US" altLang="zh-CN" sz="1505" dirty="0">
                  <a:solidFill>
                    <a:prstClr val="white"/>
                  </a:solidFill>
                  <a:latin typeface="Arial" pitchFamily="34" charset="0"/>
                  <a:ea typeface="宋体" panose="02010600030101010101" pitchFamily="2" charset="-122"/>
                </a:rPr>
                <a:t>Source: </a:t>
              </a:r>
              <a:r>
                <a:rPr lang="en-US" altLang="zh-CN" sz="1505" i="1" dirty="0">
                  <a:solidFill>
                    <a:prstClr val="white"/>
                  </a:solidFill>
                  <a:latin typeface="Arial" pitchFamily="34" charset="0"/>
                  <a:ea typeface="宋体" panose="02010600030101010101" pitchFamily="2" charset="-122"/>
                </a:rPr>
                <a:t>Technologies Department, World Bank</a:t>
              </a:r>
              <a:endParaRPr lang="zh-CN" altLang="en-US" sz="1505" i="1" dirty="0">
                <a:solidFill>
                  <a:prstClr val="white"/>
                </a:solidFill>
                <a:latin typeface="Arial" pitchFamily="34" charset="0"/>
                <a:ea typeface="宋体" panose="02010600030101010101" pitchFamily="2" charset="-122"/>
              </a:endParaRPr>
            </a:p>
          </p:txBody>
        </p:sp>
      </p:grpSp>
      <p:sp>
        <p:nvSpPr>
          <p:cNvPr id="81" name="矩形 19"/>
          <p:cNvSpPr/>
          <p:nvPr/>
        </p:nvSpPr>
        <p:spPr>
          <a:xfrm>
            <a:off x="7359675" y="5723862"/>
            <a:ext cx="5855355" cy="565624"/>
          </a:xfrm>
          <a:prstGeom prst="rect">
            <a:avLst/>
          </a:prstGeom>
        </p:spPr>
        <p:txBody>
          <a:bodyPr wrap="square" lIns="377144" tIns="188572" rIns="377144" bIns="188572">
            <a:spAutoFit/>
          </a:bodyPr>
          <a:lstStyle/>
          <a:p>
            <a:pPr fontAlgn="auto">
              <a:spcBef>
                <a:spcPts val="0"/>
              </a:spcBef>
              <a:spcAft>
                <a:spcPts val="0"/>
              </a:spcAft>
              <a:defRPr/>
            </a:pPr>
            <a:r>
              <a:rPr lang="en-US" altLang="zh-CN" sz="1200" i="1" kern="0" dirty="0">
                <a:solidFill>
                  <a:sysClr val="window" lastClr="FFFFFF"/>
                </a:solidFill>
                <a:latin typeface="Arial" pitchFamily="34" charset="0"/>
                <a:ea typeface="微软雅黑" pitchFamily="34" charset="-122"/>
                <a:cs typeface="Arial" pitchFamily="34" charset="0"/>
              </a:rPr>
              <a:t>Source:  McKincy , Booz&amp;Co , Broadband Commission</a:t>
            </a:r>
            <a:endParaRPr lang="zh-CN" altLang="en-US" sz="1200" i="1" kern="0" dirty="0">
              <a:solidFill>
                <a:sysClr val="window" lastClr="FFFFFF"/>
              </a:solidFill>
              <a:latin typeface="Arial" pitchFamily="34" charset="0"/>
              <a:ea typeface="宋体" panose="02010600030101010101" pitchFamily="2" charset="-122"/>
              <a:cs typeface="Arial" pitchFamily="34" charset="0"/>
            </a:endParaRPr>
          </a:p>
        </p:txBody>
      </p:sp>
      <p:grpSp>
        <p:nvGrpSpPr>
          <p:cNvPr id="3" name="Group 4"/>
          <p:cNvGrpSpPr/>
          <p:nvPr/>
        </p:nvGrpSpPr>
        <p:grpSpPr>
          <a:xfrm>
            <a:off x="6489720" y="1161799"/>
            <a:ext cx="5239710" cy="4617984"/>
            <a:chOff x="6565920" y="962805"/>
            <a:chExt cx="5239710" cy="4616915"/>
          </a:xfrm>
        </p:grpSpPr>
        <p:sp>
          <p:nvSpPr>
            <p:cNvPr id="83" name="任意多边形 27"/>
            <p:cNvSpPr/>
            <p:nvPr/>
          </p:nvSpPr>
          <p:spPr>
            <a:xfrm>
              <a:off x="8524105" y="2617852"/>
              <a:ext cx="1672150" cy="1598544"/>
            </a:xfrm>
            <a:custGeom>
              <a:avLst/>
              <a:gdLst>
                <a:gd name="connsiteX0" fmla="*/ 0 w 1515022"/>
                <a:gd name="connsiteY0" fmla="*/ 710921 h 1421841"/>
                <a:gd name="connsiteX1" fmla="*/ 239126 w 1515022"/>
                <a:gd name="connsiteY1" fmla="*/ 192536 h 1421841"/>
                <a:gd name="connsiteX2" fmla="*/ 757512 w 1515022"/>
                <a:gd name="connsiteY2" fmla="*/ 1 h 1421841"/>
                <a:gd name="connsiteX3" fmla="*/ 1275898 w 1515022"/>
                <a:gd name="connsiteY3" fmla="*/ 192537 h 1421841"/>
                <a:gd name="connsiteX4" fmla="*/ 1515023 w 1515022"/>
                <a:gd name="connsiteY4" fmla="*/ 710923 h 1421841"/>
                <a:gd name="connsiteX5" fmla="*/ 1275897 w 1515022"/>
                <a:gd name="connsiteY5" fmla="*/ 1229309 h 1421841"/>
                <a:gd name="connsiteX6" fmla="*/ 757511 w 1515022"/>
                <a:gd name="connsiteY6" fmla="*/ 1421844 h 1421841"/>
                <a:gd name="connsiteX7" fmla="*/ 239125 w 1515022"/>
                <a:gd name="connsiteY7" fmla="*/ 1229308 h 1421841"/>
                <a:gd name="connsiteX8" fmla="*/ 0 w 1515022"/>
                <a:gd name="connsiteY8" fmla="*/ 710922 h 1421841"/>
                <a:gd name="connsiteX9" fmla="*/ 0 w 1515022"/>
                <a:gd name="connsiteY9" fmla="*/ 710921 h 142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5022" h="1421841">
                  <a:moveTo>
                    <a:pt x="0" y="710921"/>
                  </a:moveTo>
                  <a:cubicBezTo>
                    <a:pt x="0" y="514547"/>
                    <a:pt x="86551" y="326919"/>
                    <a:pt x="239126" y="192536"/>
                  </a:cubicBezTo>
                  <a:cubicBezTo>
                    <a:pt x="379559" y="68846"/>
                    <a:pt x="564920" y="1"/>
                    <a:pt x="757512" y="1"/>
                  </a:cubicBezTo>
                  <a:cubicBezTo>
                    <a:pt x="950104" y="1"/>
                    <a:pt x="1135465" y="68847"/>
                    <a:pt x="1275898" y="192537"/>
                  </a:cubicBezTo>
                  <a:cubicBezTo>
                    <a:pt x="1428473" y="326921"/>
                    <a:pt x="1515023" y="514549"/>
                    <a:pt x="1515023" y="710923"/>
                  </a:cubicBezTo>
                  <a:cubicBezTo>
                    <a:pt x="1515023" y="907297"/>
                    <a:pt x="1428472" y="1094925"/>
                    <a:pt x="1275897" y="1229309"/>
                  </a:cubicBezTo>
                  <a:cubicBezTo>
                    <a:pt x="1135464" y="1352999"/>
                    <a:pt x="950103" y="1421844"/>
                    <a:pt x="757511" y="1421844"/>
                  </a:cubicBezTo>
                  <a:cubicBezTo>
                    <a:pt x="564919" y="1421844"/>
                    <a:pt x="379558" y="1352998"/>
                    <a:pt x="239125" y="1229308"/>
                  </a:cubicBezTo>
                  <a:cubicBezTo>
                    <a:pt x="86550" y="1094924"/>
                    <a:pt x="0" y="907296"/>
                    <a:pt x="0" y="710922"/>
                  </a:cubicBezTo>
                  <a:lnTo>
                    <a:pt x="0" y="710921"/>
                  </a:lnTo>
                  <a:close/>
                </a:path>
              </a:pathLst>
            </a:custGeom>
            <a:solidFill>
              <a:sysClr val="windowText" lastClr="000000">
                <a:lumMod val="50000"/>
                <a:lumOff val="50000"/>
                <a:alpha val="50000"/>
              </a:sysClr>
            </a:solidFill>
            <a:ln>
              <a:noFill/>
            </a:ln>
            <a:effectLst>
              <a:outerShdw blurRad="40000" dist="23000" dir="5400000" rotWithShape="0">
                <a:srgbClr val="000000">
                  <a:alpha val="35000"/>
                </a:srgbClr>
              </a:outerShdw>
            </a:effectLst>
          </p:spPr>
          <p:txBody>
            <a:bodyPr spcFirstLastPara="0" vert="horz" wrap="square" lIns="329295" tIns="312177" rIns="329295" bIns="312177" numCol="1" spcCol="1270" anchor="ctr" anchorCtr="0">
              <a:noAutofit/>
            </a:bodyPr>
            <a:lstStyle/>
            <a:p>
              <a:pPr marL="0" marR="0" lvl="0" indent="0" algn="ctr" defTabSz="1784259" eaLnBrk="1" fontAlgn="auto" latinLnBrk="0" hangingPunct="1">
                <a:lnSpc>
                  <a:spcPts val="2383"/>
                </a:lnSpc>
                <a:spcBef>
                  <a:spcPts val="0"/>
                </a:spcBef>
                <a:spcAft>
                  <a:spcPct val="35000"/>
                </a:spcAft>
                <a:buClrTx/>
                <a:buSzTx/>
                <a:buFontTx/>
                <a:buNone/>
                <a:tabLst/>
                <a:defRPr/>
              </a:pPr>
              <a:endParaRPr kumimoji="0" lang="zh-CN" altLang="en-US" sz="3011" b="1" i="0" u="none" strike="noStrike" kern="0" cap="none" spc="0" normalizeH="0" baseline="0" noProof="0" dirty="0">
                <a:ln>
                  <a:noFill/>
                </a:ln>
                <a:solidFill>
                  <a:sysClr val="window" lastClr="FFFFFF"/>
                </a:solidFill>
                <a:effectLst/>
                <a:uLnTx/>
                <a:uFillTx/>
                <a:latin typeface="Arial" pitchFamily="34" charset="0"/>
                <a:ea typeface="微软雅黑"/>
                <a:cs typeface="Arial" pitchFamily="34" charset="0"/>
              </a:endParaRPr>
            </a:p>
          </p:txBody>
        </p:sp>
        <p:sp>
          <p:nvSpPr>
            <p:cNvPr id="84" name="任意多边形 28"/>
            <p:cNvSpPr/>
            <p:nvPr/>
          </p:nvSpPr>
          <p:spPr>
            <a:xfrm rot="16200000">
              <a:off x="9260399" y="2221863"/>
              <a:ext cx="199560" cy="426744"/>
            </a:xfrm>
            <a:custGeom>
              <a:avLst/>
              <a:gdLst>
                <a:gd name="connsiteX0" fmla="*/ 0 w 177501"/>
                <a:gd name="connsiteY0" fmla="*/ 77329 h 386644"/>
                <a:gd name="connsiteX1" fmla="*/ 88751 w 177501"/>
                <a:gd name="connsiteY1" fmla="*/ 77329 h 386644"/>
                <a:gd name="connsiteX2" fmla="*/ 88751 w 177501"/>
                <a:gd name="connsiteY2" fmla="*/ 0 h 386644"/>
                <a:gd name="connsiteX3" fmla="*/ 177501 w 177501"/>
                <a:gd name="connsiteY3" fmla="*/ 193322 h 386644"/>
                <a:gd name="connsiteX4" fmla="*/ 88751 w 177501"/>
                <a:gd name="connsiteY4" fmla="*/ 386644 h 386644"/>
                <a:gd name="connsiteX5" fmla="*/ 88751 w 177501"/>
                <a:gd name="connsiteY5" fmla="*/ 309315 h 386644"/>
                <a:gd name="connsiteX6" fmla="*/ 0 w 177501"/>
                <a:gd name="connsiteY6" fmla="*/ 309315 h 386644"/>
                <a:gd name="connsiteX7" fmla="*/ 0 w 177501"/>
                <a:gd name="connsiteY7" fmla="*/ 77329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501" h="386644">
                  <a:moveTo>
                    <a:pt x="0" y="77329"/>
                  </a:moveTo>
                  <a:lnTo>
                    <a:pt x="88751" y="77329"/>
                  </a:lnTo>
                  <a:lnTo>
                    <a:pt x="88751" y="0"/>
                  </a:lnTo>
                  <a:lnTo>
                    <a:pt x="177501" y="193322"/>
                  </a:lnTo>
                  <a:lnTo>
                    <a:pt x="88751" y="386644"/>
                  </a:lnTo>
                  <a:lnTo>
                    <a:pt x="88751" y="309315"/>
                  </a:lnTo>
                  <a:lnTo>
                    <a:pt x="0" y="309315"/>
                  </a:lnTo>
                  <a:lnTo>
                    <a:pt x="0" y="77329"/>
                  </a:lnTo>
                  <a:close/>
                </a:path>
              </a:pathLst>
            </a:custGeom>
            <a:noFill/>
            <a:ln>
              <a:solidFill>
                <a:sysClr val="window" lastClr="FFFFFF"/>
              </a:solidFill>
            </a:ln>
            <a:effectLst>
              <a:outerShdw blurRad="40000" dist="23000" dir="5400000" rotWithShape="0">
                <a:srgbClr val="000000">
                  <a:alpha val="35000"/>
                </a:srgbClr>
              </a:outerShdw>
            </a:effectLst>
          </p:spPr>
          <p:txBody>
            <a:bodyPr spcFirstLastPara="0" vert="horz" wrap="square" lIns="-1" tIns="97002" rIns="66797" bIns="97001" numCol="1" spcCol="1270" anchor="ctr" anchorCtr="0">
              <a:noAutofit/>
            </a:bodyPr>
            <a:lstStyle/>
            <a:p>
              <a:pPr marL="0" marR="0" lvl="0" indent="0" algn="ctr" defTabSz="1784259" eaLnBrk="1" fontAlgn="auto" latinLnBrk="0" hangingPunct="1">
                <a:lnSpc>
                  <a:spcPct val="90000"/>
                </a:lnSpc>
                <a:spcBef>
                  <a:spcPts val="0"/>
                </a:spcBef>
                <a:spcAft>
                  <a:spcPct val="35000"/>
                </a:spcAft>
                <a:buClrTx/>
                <a:buSzTx/>
                <a:buFontTx/>
                <a:buNone/>
                <a:tabLst/>
                <a:defRPr/>
              </a:pPr>
              <a:endParaRPr kumimoji="0" lang="zh-CN" altLang="en-US" sz="3011" b="1" i="0" u="none" strike="noStrike" kern="0" cap="none" spc="0" normalizeH="0" baseline="0" noProof="0">
                <a:ln>
                  <a:noFill/>
                </a:ln>
                <a:solidFill>
                  <a:sysClr val="window" lastClr="FFFFFF"/>
                </a:solidFill>
                <a:effectLst/>
                <a:uLnTx/>
                <a:uFillTx/>
                <a:latin typeface="Arial" pitchFamily="34" charset="0"/>
                <a:ea typeface="微软雅黑"/>
                <a:cs typeface="Arial" pitchFamily="34" charset="0"/>
              </a:endParaRPr>
            </a:p>
          </p:txBody>
        </p:sp>
        <p:sp>
          <p:nvSpPr>
            <p:cNvPr id="85" name="任意多边形 29"/>
            <p:cNvSpPr/>
            <p:nvPr/>
          </p:nvSpPr>
          <p:spPr>
            <a:xfrm>
              <a:off x="8732614" y="962805"/>
              <a:ext cx="1255131" cy="1278517"/>
            </a:xfrm>
            <a:custGeom>
              <a:avLst/>
              <a:gdLst>
                <a:gd name="connsiteX0" fmla="*/ 0 w 1137190"/>
                <a:gd name="connsiteY0" fmla="*/ 568595 h 1137190"/>
                <a:gd name="connsiteX1" fmla="*/ 166538 w 1137190"/>
                <a:gd name="connsiteY1" fmla="*/ 166538 h 1137190"/>
                <a:gd name="connsiteX2" fmla="*/ 568596 w 1137190"/>
                <a:gd name="connsiteY2" fmla="*/ 1 h 1137190"/>
                <a:gd name="connsiteX3" fmla="*/ 970653 w 1137190"/>
                <a:gd name="connsiteY3" fmla="*/ 166539 h 1137190"/>
                <a:gd name="connsiteX4" fmla="*/ 1137190 w 1137190"/>
                <a:gd name="connsiteY4" fmla="*/ 568597 h 1137190"/>
                <a:gd name="connsiteX5" fmla="*/ 970652 w 1137190"/>
                <a:gd name="connsiteY5" fmla="*/ 970654 h 1137190"/>
                <a:gd name="connsiteX6" fmla="*/ 568594 w 1137190"/>
                <a:gd name="connsiteY6" fmla="*/ 1137192 h 1137190"/>
                <a:gd name="connsiteX7" fmla="*/ 166537 w 1137190"/>
                <a:gd name="connsiteY7" fmla="*/ 970654 h 1137190"/>
                <a:gd name="connsiteX8" fmla="*/ 0 w 1137190"/>
                <a:gd name="connsiteY8" fmla="*/ 568596 h 1137190"/>
                <a:gd name="connsiteX9" fmla="*/ 0 w 1137190"/>
                <a:gd name="connsiteY9" fmla="*/ 568595 h 113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190" h="1137190">
                  <a:moveTo>
                    <a:pt x="0" y="568595"/>
                  </a:moveTo>
                  <a:cubicBezTo>
                    <a:pt x="0" y="417794"/>
                    <a:pt x="59906" y="273170"/>
                    <a:pt x="166538" y="166538"/>
                  </a:cubicBezTo>
                  <a:cubicBezTo>
                    <a:pt x="273170" y="59906"/>
                    <a:pt x="417795" y="1"/>
                    <a:pt x="568596" y="1"/>
                  </a:cubicBezTo>
                  <a:cubicBezTo>
                    <a:pt x="719397" y="1"/>
                    <a:pt x="864021" y="59907"/>
                    <a:pt x="970653" y="166539"/>
                  </a:cubicBezTo>
                  <a:cubicBezTo>
                    <a:pt x="1077285" y="273171"/>
                    <a:pt x="1137190" y="417796"/>
                    <a:pt x="1137190" y="568597"/>
                  </a:cubicBezTo>
                  <a:cubicBezTo>
                    <a:pt x="1137190" y="719398"/>
                    <a:pt x="1077285" y="864022"/>
                    <a:pt x="970652" y="970654"/>
                  </a:cubicBezTo>
                  <a:cubicBezTo>
                    <a:pt x="864020" y="1077286"/>
                    <a:pt x="719395" y="1137192"/>
                    <a:pt x="568594" y="1137192"/>
                  </a:cubicBezTo>
                  <a:cubicBezTo>
                    <a:pt x="417793" y="1137192"/>
                    <a:pt x="273169" y="1077286"/>
                    <a:pt x="166537" y="970654"/>
                  </a:cubicBezTo>
                  <a:cubicBezTo>
                    <a:pt x="59905" y="864022"/>
                    <a:pt x="0" y="719397"/>
                    <a:pt x="0" y="568596"/>
                  </a:cubicBezTo>
                  <a:lnTo>
                    <a:pt x="0" y="568595"/>
                  </a:lnTo>
                  <a:close/>
                </a:path>
              </a:pathLst>
            </a:custGeom>
            <a:solidFill>
              <a:srgbClr val="FF0000"/>
            </a:solidFill>
            <a:ln>
              <a:noFill/>
            </a:ln>
            <a:effectLst>
              <a:outerShdw blurRad="40000" dist="23000" dir="5400000" rotWithShape="0">
                <a:srgbClr val="000000">
                  <a:alpha val="35000"/>
                </a:srgbClr>
              </a:outerShdw>
            </a:effectLst>
          </p:spPr>
          <p:txBody>
            <a:bodyPr spcFirstLastPara="0" vert="horz" wrap="square" lIns="304493" tIns="304493" rIns="304493" bIns="304493" numCol="1" spcCol="1270" anchor="ctr" anchorCtr="0">
              <a:noAutofit/>
            </a:bodyPr>
            <a:lstStyle/>
            <a:p>
              <a:pPr marL="0" marR="0" lvl="0" indent="0" algn="ctr" defTabSz="3345485" eaLnBrk="1" fontAlgn="auto" latinLnBrk="0" hangingPunct="1">
                <a:lnSpc>
                  <a:spcPct val="120000"/>
                </a:lnSpc>
                <a:spcBef>
                  <a:spcPts val="0"/>
                </a:spcBef>
                <a:spcAft>
                  <a:spcPct val="35000"/>
                </a:spcAft>
                <a:buClrTx/>
                <a:buSzTx/>
                <a:buFontTx/>
                <a:buNone/>
                <a:tabLst/>
                <a:defRPr/>
              </a:pPr>
              <a:endParaRPr kumimoji="0" lang="zh-CN" altLang="en-US" sz="6021" b="1" i="0" u="none" strike="noStrike" kern="0" cap="none" spc="0" normalizeH="0" baseline="0" noProof="0" dirty="0">
                <a:ln>
                  <a:noFill/>
                </a:ln>
                <a:solidFill>
                  <a:sysClr val="window" lastClr="FFFFFF"/>
                </a:solidFill>
                <a:effectLst/>
                <a:uLnTx/>
                <a:uFillTx/>
                <a:latin typeface="Arial" pitchFamily="34" charset="0"/>
                <a:ea typeface="微软雅黑"/>
                <a:cs typeface="Arial" pitchFamily="34" charset="0"/>
              </a:endParaRPr>
            </a:p>
          </p:txBody>
        </p:sp>
        <p:sp>
          <p:nvSpPr>
            <p:cNvPr id="86" name="任意多边形 30"/>
            <p:cNvSpPr/>
            <p:nvPr/>
          </p:nvSpPr>
          <p:spPr>
            <a:xfrm rot="20474168">
              <a:off x="10205974" y="2878925"/>
              <a:ext cx="162749" cy="434695"/>
            </a:xfrm>
            <a:custGeom>
              <a:avLst/>
              <a:gdLst>
                <a:gd name="connsiteX0" fmla="*/ 0 w 147456"/>
                <a:gd name="connsiteY0" fmla="*/ 77329 h 386644"/>
                <a:gd name="connsiteX1" fmla="*/ 73728 w 147456"/>
                <a:gd name="connsiteY1" fmla="*/ 77329 h 386644"/>
                <a:gd name="connsiteX2" fmla="*/ 73728 w 147456"/>
                <a:gd name="connsiteY2" fmla="*/ 0 h 386644"/>
                <a:gd name="connsiteX3" fmla="*/ 147456 w 147456"/>
                <a:gd name="connsiteY3" fmla="*/ 193322 h 386644"/>
                <a:gd name="connsiteX4" fmla="*/ 73728 w 147456"/>
                <a:gd name="connsiteY4" fmla="*/ 386644 h 386644"/>
                <a:gd name="connsiteX5" fmla="*/ 73728 w 147456"/>
                <a:gd name="connsiteY5" fmla="*/ 309315 h 386644"/>
                <a:gd name="connsiteX6" fmla="*/ 0 w 147456"/>
                <a:gd name="connsiteY6" fmla="*/ 309315 h 386644"/>
                <a:gd name="connsiteX7" fmla="*/ 0 w 147456"/>
                <a:gd name="connsiteY7" fmla="*/ 77329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56" h="386644">
                  <a:moveTo>
                    <a:pt x="0" y="77329"/>
                  </a:moveTo>
                  <a:lnTo>
                    <a:pt x="73728" y="77329"/>
                  </a:lnTo>
                  <a:lnTo>
                    <a:pt x="73728" y="0"/>
                  </a:lnTo>
                  <a:lnTo>
                    <a:pt x="147456" y="193322"/>
                  </a:lnTo>
                  <a:lnTo>
                    <a:pt x="73728" y="386644"/>
                  </a:lnTo>
                  <a:lnTo>
                    <a:pt x="73728" y="309315"/>
                  </a:lnTo>
                  <a:lnTo>
                    <a:pt x="0" y="309315"/>
                  </a:lnTo>
                  <a:lnTo>
                    <a:pt x="0" y="77329"/>
                  </a:lnTo>
                  <a:close/>
                </a:path>
              </a:pathLst>
            </a:custGeom>
            <a:noFill/>
            <a:ln>
              <a:solidFill>
                <a:sysClr val="window" lastClr="FFFFFF"/>
              </a:solidFill>
            </a:ln>
            <a:effectLst>
              <a:outerShdw blurRad="40000" dist="23000" dir="5400000" rotWithShape="0">
                <a:srgbClr val="000000">
                  <a:alpha val="35000"/>
                </a:srgbClr>
              </a:outerShdw>
            </a:effectLst>
          </p:spPr>
          <p:txBody>
            <a:bodyPr spcFirstLastPara="0" vert="horz" wrap="square" lIns="0" tIns="97002" rIns="55490" bIns="97001" numCol="1" spcCol="1270" anchor="ctr" anchorCtr="0">
              <a:noAutofit/>
            </a:bodyPr>
            <a:lstStyle/>
            <a:p>
              <a:pPr marL="0" marR="0" lvl="0" indent="0" algn="ctr" defTabSz="1784259" eaLnBrk="1" fontAlgn="auto" latinLnBrk="0" hangingPunct="1">
                <a:lnSpc>
                  <a:spcPct val="90000"/>
                </a:lnSpc>
                <a:spcBef>
                  <a:spcPts val="0"/>
                </a:spcBef>
                <a:spcAft>
                  <a:spcPct val="35000"/>
                </a:spcAft>
                <a:buClrTx/>
                <a:buSzTx/>
                <a:buFontTx/>
                <a:buNone/>
                <a:tabLst/>
                <a:defRPr/>
              </a:pPr>
              <a:endParaRPr kumimoji="0" lang="zh-CN" altLang="en-US" sz="3011" b="1" i="0" u="none" strike="noStrike" kern="0" cap="none" spc="0" normalizeH="0" baseline="0" noProof="0">
                <a:ln>
                  <a:noFill/>
                </a:ln>
                <a:solidFill>
                  <a:sysClr val="window" lastClr="FFFFFF"/>
                </a:solidFill>
                <a:effectLst/>
                <a:uLnTx/>
                <a:uFillTx/>
                <a:latin typeface="Arial" pitchFamily="34" charset="0"/>
                <a:ea typeface="微软雅黑"/>
                <a:cs typeface="Arial" pitchFamily="34" charset="0"/>
              </a:endParaRPr>
            </a:p>
          </p:txBody>
        </p:sp>
        <p:sp>
          <p:nvSpPr>
            <p:cNvPr id="87" name="任意多边形 31"/>
            <p:cNvSpPr/>
            <p:nvPr/>
          </p:nvSpPr>
          <p:spPr>
            <a:xfrm>
              <a:off x="10403734" y="2199567"/>
              <a:ext cx="1255131" cy="1278517"/>
            </a:xfrm>
            <a:custGeom>
              <a:avLst/>
              <a:gdLst>
                <a:gd name="connsiteX0" fmla="*/ 0 w 1137190"/>
                <a:gd name="connsiteY0" fmla="*/ 568595 h 1137190"/>
                <a:gd name="connsiteX1" fmla="*/ 166538 w 1137190"/>
                <a:gd name="connsiteY1" fmla="*/ 166538 h 1137190"/>
                <a:gd name="connsiteX2" fmla="*/ 568596 w 1137190"/>
                <a:gd name="connsiteY2" fmla="*/ 1 h 1137190"/>
                <a:gd name="connsiteX3" fmla="*/ 970653 w 1137190"/>
                <a:gd name="connsiteY3" fmla="*/ 166539 h 1137190"/>
                <a:gd name="connsiteX4" fmla="*/ 1137190 w 1137190"/>
                <a:gd name="connsiteY4" fmla="*/ 568597 h 1137190"/>
                <a:gd name="connsiteX5" fmla="*/ 970652 w 1137190"/>
                <a:gd name="connsiteY5" fmla="*/ 970654 h 1137190"/>
                <a:gd name="connsiteX6" fmla="*/ 568594 w 1137190"/>
                <a:gd name="connsiteY6" fmla="*/ 1137192 h 1137190"/>
                <a:gd name="connsiteX7" fmla="*/ 166537 w 1137190"/>
                <a:gd name="connsiteY7" fmla="*/ 970654 h 1137190"/>
                <a:gd name="connsiteX8" fmla="*/ 0 w 1137190"/>
                <a:gd name="connsiteY8" fmla="*/ 568596 h 1137190"/>
                <a:gd name="connsiteX9" fmla="*/ 0 w 1137190"/>
                <a:gd name="connsiteY9" fmla="*/ 568595 h 113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190" h="1137190">
                  <a:moveTo>
                    <a:pt x="0" y="568595"/>
                  </a:moveTo>
                  <a:cubicBezTo>
                    <a:pt x="0" y="417794"/>
                    <a:pt x="59906" y="273170"/>
                    <a:pt x="166538" y="166538"/>
                  </a:cubicBezTo>
                  <a:cubicBezTo>
                    <a:pt x="273170" y="59906"/>
                    <a:pt x="417795" y="1"/>
                    <a:pt x="568596" y="1"/>
                  </a:cubicBezTo>
                  <a:cubicBezTo>
                    <a:pt x="719397" y="1"/>
                    <a:pt x="864021" y="59907"/>
                    <a:pt x="970653" y="166539"/>
                  </a:cubicBezTo>
                  <a:cubicBezTo>
                    <a:pt x="1077285" y="273171"/>
                    <a:pt x="1137190" y="417796"/>
                    <a:pt x="1137190" y="568597"/>
                  </a:cubicBezTo>
                  <a:cubicBezTo>
                    <a:pt x="1137190" y="719398"/>
                    <a:pt x="1077285" y="864022"/>
                    <a:pt x="970652" y="970654"/>
                  </a:cubicBezTo>
                  <a:cubicBezTo>
                    <a:pt x="864020" y="1077286"/>
                    <a:pt x="719395" y="1137192"/>
                    <a:pt x="568594" y="1137192"/>
                  </a:cubicBezTo>
                  <a:cubicBezTo>
                    <a:pt x="417793" y="1137192"/>
                    <a:pt x="273169" y="1077286"/>
                    <a:pt x="166537" y="970654"/>
                  </a:cubicBezTo>
                  <a:cubicBezTo>
                    <a:pt x="59905" y="864022"/>
                    <a:pt x="0" y="719397"/>
                    <a:pt x="0" y="568596"/>
                  </a:cubicBezTo>
                  <a:lnTo>
                    <a:pt x="0" y="568595"/>
                  </a:lnTo>
                  <a:close/>
                </a:path>
              </a:pathLst>
            </a:custGeom>
            <a:solidFill>
              <a:srgbClr val="FFC000"/>
            </a:solidFill>
            <a:ln>
              <a:noFill/>
            </a:ln>
            <a:effectLst>
              <a:outerShdw blurRad="40000" dist="23000" dir="5400000" rotWithShape="0">
                <a:srgbClr val="000000">
                  <a:alpha val="35000"/>
                </a:srgbClr>
              </a:outerShdw>
            </a:effectLst>
          </p:spPr>
          <p:txBody>
            <a:bodyPr spcFirstLastPara="0" vert="horz" wrap="square" lIns="285376" tIns="285376" rIns="285376" bIns="285376" numCol="1" spcCol="1270" anchor="ctr" anchorCtr="0">
              <a:noAutofit/>
            </a:bodyPr>
            <a:lstStyle/>
            <a:p>
              <a:pPr marL="0" marR="0" lvl="0" indent="0" algn="ctr" defTabSz="2676388" eaLnBrk="1" fontAlgn="auto" latinLnBrk="0" hangingPunct="1">
                <a:lnSpc>
                  <a:spcPct val="120000"/>
                </a:lnSpc>
                <a:spcBef>
                  <a:spcPts val="0"/>
                </a:spcBef>
                <a:spcAft>
                  <a:spcPct val="35000"/>
                </a:spcAft>
                <a:buClrTx/>
                <a:buSzTx/>
                <a:buFontTx/>
                <a:buNone/>
                <a:tabLst/>
                <a:defRPr/>
              </a:pPr>
              <a:endParaRPr kumimoji="0" lang="zh-CN" altLang="en-US" sz="5018" b="1" i="0" u="none" strike="noStrike" kern="0" cap="none" spc="0" normalizeH="0" baseline="0" noProof="0" dirty="0">
                <a:ln>
                  <a:noFill/>
                </a:ln>
                <a:solidFill>
                  <a:sysClr val="window" lastClr="FFFFFF"/>
                </a:solidFill>
                <a:effectLst/>
                <a:uLnTx/>
                <a:uFillTx/>
                <a:latin typeface="Arial" pitchFamily="34" charset="0"/>
                <a:ea typeface="微软雅黑"/>
                <a:cs typeface="Arial" pitchFamily="34" charset="0"/>
              </a:endParaRPr>
            </a:p>
          </p:txBody>
        </p:sp>
        <p:sp>
          <p:nvSpPr>
            <p:cNvPr id="88" name="任意多边形 32"/>
            <p:cNvSpPr/>
            <p:nvPr/>
          </p:nvSpPr>
          <p:spPr>
            <a:xfrm rot="3211222">
              <a:off x="9842505" y="3982706"/>
              <a:ext cx="166212" cy="426744"/>
            </a:xfrm>
            <a:custGeom>
              <a:avLst/>
              <a:gdLst>
                <a:gd name="connsiteX0" fmla="*/ 0 w 147839"/>
                <a:gd name="connsiteY0" fmla="*/ 77329 h 386644"/>
                <a:gd name="connsiteX1" fmla="*/ 73920 w 147839"/>
                <a:gd name="connsiteY1" fmla="*/ 77329 h 386644"/>
                <a:gd name="connsiteX2" fmla="*/ 73920 w 147839"/>
                <a:gd name="connsiteY2" fmla="*/ 0 h 386644"/>
                <a:gd name="connsiteX3" fmla="*/ 147839 w 147839"/>
                <a:gd name="connsiteY3" fmla="*/ 193322 h 386644"/>
                <a:gd name="connsiteX4" fmla="*/ 73920 w 147839"/>
                <a:gd name="connsiteY4" fmla="*/ 386644 h 386644"/>
                <a:gd name="connsiteX5" fmla="*/ 73920 w 147839"/>
                <a:gd name="connsiteY5" fmla="*/ 309315 h 386644"/>
                <a:gd name="connsiteX6" fmla="*/ 0 w 147839"/>
                <a:gd name="connsiteY6" fmla="*/ 309315 h 386644"/>
                <a:gd name="connsiteX7" fmla="*/ 0 w 147839"/>
                <a:gd name="connsiteY7" fmla="*/ 77329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39" h="386644">
                  <a:moveTo>
                    <a:pt x="0" y="77329"/>
                  </a:moveTo>
                  <a:lnTo>
                    <a:pt x="73920" y="77329"/>
                  </a:lnTo>
                  <a:lnTo>
                    <a:pt x="73920" y="0"/>
                  </a:lnTo>
                  <a:lnTo>
                    <a:pt x="147839" y="193322"/>
                  </a:lnTo>
                  <a:lnTo>
                    <a:pt x="73920" y="386644"/>
                  </a:lnTo>
                  <a:lnTo>
                    <a:pt x="73920" y="309315"/>
                  </a:lnTo>
                  <a:lnTo>
                    <a:pt x="0" y="309315"/>
                  </a:lnTo>
                  <a:lnTo>
                    <a:pt x="0" y="77329"/>
                  </a:lnTo>
                  <a:close/>
                </a:path>
              </a:pathLst>
            </a:custGeom>
            <a:noFill/>
            <a:ln>
              <a:solidFill>
                <a:sysClr val="window" lastClr="FFFFFF"/>
              </a:solidFill>
            </a:ln>
            <a:effectLst>
              <a:outerShdw blurRad="40000" dist="23000" dir="5400000" rotWithShape="0">
                <a:srgbClr val="000000">
                  <a:alpha val="35000"/>
                </a:srgbClr>
              </a:outerShdw>
            </a:effectLst>
          </p:spPr>
          <p:txBody>
            <a:bodyPr spcFirstLastPara="0" vert="horz" wrap="square" lIns="0" tIns="97001" rIns="55634" bIns="97002" numCol="1" spcCol="1270" anchor="ctr" anchorCtr="0">
              <a:noAutofit/>
            </a:bodyPr>
            <a:lstStyle/>
            <a:p>
              <a:pPr marL="0" marR="0" lvl="0" indent="0" algn="ctr" defTabSz="1784259" eaLnBrk="1" fontAlgn="auto" latinLnBrk="0" hangingPunct="1">
                <a:lnSpc>
                  <a:spcPct val="90000"/>
                </a:lnSpc>
                <a:spcBef>
                  <a:spcPts val="0"/>
                </a:spcBef>
                <a:spcAft>
                  <a:spcPct val="35000"/>
                </a:spcAft>
                <a:buClrTx/>
                <a:buSzTx/>
                <a:buFontTx/>
                <a:buNone/>
                <a:tabLst/>
                <a:defRPr/>
              </a:pPr>
              <a:endParaRPr kumimoji="0" lang="zh-CN" altLang="en-US" sz="3011" b="1" i="0" u="none" strike="noStrike" kern="0" cap="none" spc="0" normalizeH="0" baseline="0" noProof="0">
                <a:ln>
                  <a:noFill/>
                </a:ln>
                <a:solidFill>
                  <a:sysClr val="window" lastClr="FFFFFF"/>
                </a:solidFill>
                <a:effectLst/>
                <a:uLnTx/>
                <a:uFillTx/>
                <a:latin typeface="Arial" pitchFamily="34" charset="0"/>
                <a:ea typeface="微软雅黑"/>
                <a:cs typeface="Arial" pitchFamily="34" charset="0"/>
              </a:endParaRPr>
            </a:p>
          </p:txBody>
        </p:sp>
        <p:sp>
          <p:nvSpPr>
            <p:cNvPr id="89" name="任意多边形 33"/>
            <p:cNvSpPr/>
            <p:nvPr/>
          </p:nvSpPr>
          <p:spPr>
            <a:xfrm>
              <a:off x="9765422" y="4200690"/>
              <a:ext cx="1255131" cy="1278517"/>
            </a:xfrm>
            <a:custGeom>
              <a:avLst/>
              <a:gdLst>
                <a:gd name="connsiteX0" fmla="*/ 0 w 1137190"/>
                <a:gd name="connsiteY0" fmla="*/ 568595 h 1137190"/>
                <a:gd name="connsiteX1" fmla="*/ 166538 w 1137190"/>
                <a:gd name="connsiteY1" fmla="*/ 166538 h 1137190"/>
                <a:gd name="connsiteX2" fmla="*/ 568596 w 1137190"/>
                <a:gd name="connsiteY2" fmla="*/ 1 h 1137190"/>
                <a:gd name="connsiteX3" fmla="*/ 970653 w 1137190"/>
                <a:gd name="connsiteY3" fmla="*/ 166539 h 1137190"/>
                <a:gd name="connsiteX4" fmla="*/ 1137190 w 1137190"/>
                <a:gd name="connsiteY4" fmla="*/ 568597 h 1137190"/>
                <a:gd name="connsiteX5" fmla="*/ 970652 w 1137190"/>
                <a:gd name="connsiteY5" fmla="*/ 970654 h 1137190"/>
                <a:gd name="connsiteX6" fmla="*/ 568594 w 1137190"/>
                <a:gd name="connsiteY6" fmla="*/ 1137192 h 1137190"/>
                <a:gd name="connsiteX7" fmla="*/ 166537 w 1137190"/>
                <a:gd name="connsiteY7" fmla="*/ 970654 h 1137190"/>
                <a:gd name="connsiteX8" fmla="*/ 0 w 1137190"/>
                <a:gd name="connsiteY8" fmla="*/ 568596 h 1137190"/>
                <a:gd name="connsiteX9" fmla="*/ 0 w 1137190"/>
                <a:gd name="connsiteY9" fmla="*/ 568595 h 113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190" h="1137190">
                  <a:moveTo>
                    <a:pt x="0" y="568595"/>
                  </a:moveTo>
                  <a:cubicBezTo>
                    <a:pt x="0" y="417794"/>
                    <a:pt x="59906" y="273170"/>
                    <a:pt x="166538" y="166538"/>
                  </a:cubicBezTo>
                  <a:cubicBezTo>
                    <a:pt x="273170" y="59906"/>
                    <a:pt x="417795" y="1"/>
                    <a:pt x="568596" y="1"/>
                  </a:cubicBezTo>
                  <a:cubicBezTo>
                    <a:pt x="719397" y="1"/>
                    <a:pt x="864021" y="59907"/>
                    <a:pt x="970653" y="166539"/>
                  </a:cubicBezTo>
                  <a:cubicBezTo>
                    <a:pt x="1077285" y="273171"/>
                    <a:pt x="1137190" y="417796"/>
                    <a:pt x="1137190" y="568597"/>
                  </a:cubicBezTo>
                  <a:cubicBezTo>
                    <a:pt x="1137190" y="719398"/>
                    <a:pt x="1077285" y="864022"/>
                    <a:pt x="970652" y="970654"/>
                  </a:cubicBezTo>
                  <a:cubicBezTo>
                    <a:pt x="864020" y="1077286"/>
                    <a:pt x="719395" y="1137192"/>
                    <a:pt x="568594" y="1137192"/>
                  </a:cubicBezTo>
                  <a:cubicBezTo>
                    <a:pt x="417793" y="1137192"/>
                    <a:pt x="273169" y="1077286"/>
                    <a:pt x="166537" y="970654"/>
                  </a:cubicBezTo>
                  <a:cubicBezTo>
                    <a:pt x="59905" y="864022"/>
                    <a:pt x="0" y="719397"/>
                    <a:pt x="0" y="568596"/>
                  </a:cubicBezTo>
                  <a:lnTo>
                    <a:pt x="0" y="568595"/>
                  </a:lnTo>
                  <a:close/>
                </a:path>
              </a:pathLst>
            </a:cu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259886" tIns="259886" rIns="259886" bIns="259886" numCol="1" spcCol="1270" anchor="ctr" anchorCtr="0">
              <a:noAutofit/>
            </a:bodyPr>
            <a:lstStyle/>
            <a:p>
              <a:pPr marL="0" marR="0" lvl="0" indent="0" algn="ctr" defTabSz="1784259" eaLnBrk="1" fontAlgn="auto" latinLnBrk="0" hangingPunct="1">
                <a:lnSpc>
                  <a:spcPts val="2383"/>
                </a:lnSpc>
                <a:spcBef>
                  <a:spcPts val="0"/>
                </a:spcBef>
                <a:spcAft>
                  <a:spcPct val="35000"/>
                </a:spcAft>
                <a:buClrTx/>
                <a:buSzTx/>
                <a:buFontTx/>
                <a:buNone/>
                <a:tabLst/>
                <a:defRPr/>
              </a:pPr>
              <a:endParaRPr kumimoji="0" lang="zh-CN" altLang="en-US" sz="3011" b="1" i="0" u="none" strike="noStrike" kern="0" cap="none" spc="0" normalizeH="0" baseline="0" noProof="0" dirty="0">
                <a:ln>
                  <a:noFill/>
                </a:ln>
                <a:solidFill>
                  <a:sysClr val="window" lastClr="FFFFFF"/>
                </a:solidFill>
                <a:effectLst/>
                <a:uLnTx/>
                <a:uFillTx/>
                <a:latin typeface="Arial" pitchFamily="34" charset="0"/>
                <a:ea typeface="微软雅黑"/>
                <a:cs typeface="Arial" pitchFamily="34" charset="0"/>
              </a:endParaRPr>
            </a:p>
          </p:txBody>
        </p:sp>
        <p:sp>
          <p:nvSpPr>
            <p:cNvPr id="90" name="任意多边形 34"/>
            <p:cNvSpPr/>
            <p:nvPr/>
          </p:nvSpPr>
          <p:spPr>
            <a:xfrm rot="18388778">
              <a:off x="8711642" y="3982705"/>
              <a:ext cx="166213" cy="426745"/>
            </a:xfrm>
            <a:custGeom>
              <a:avLst/>
              <a:gdLst>
                <a:gd name="connsiteX0" fmla="*/ 0 w 147839"/>
                <a:gd name="connsiteY0" fmla="*/ 77329 h 386644"/>
                <a:gd name="connsiteX1" fmla="*/ 73920 w 147839"/>
                <a:gd name="connsiteY1" fmla="*/ 77329 h 386644"/>
                <a:gd name="connsiteX2" fmla="*/ 73920 w 147839"/>
                <a:gd name="connsiteY2" fmla="*/ 0 h 386644"/>
                <a:gd name="connsiteX3" fmla="*/ 147839 w 147839"/>
                <a:gd name="connsiteY3" fmla="*/ 193322 h 386644"/>
                <a:gd name="connsiteX4" fmla="*/ 73920 w 147839"/>
                <a:gd name="connsiteY4" fmla="*/ 386644 h 386644"/>
                <a:gd name="connsiteX5" fmla="*/ 73920 w 147839"/>
                <a:gd name="connsiteY5" fmla="*/ 309315 h 386644"/>
                <a:gd name="connsiteX6" fmla="*/ 0 w 147839"/>
                <a:gd name="connsiteY6" fmla="*/ 309315 h 386644"/>
                <a:gd name="connsiteX7" fmla="*/ 0 w 147839"/>
                <a:gd name="connsiteY7" fmla="*/ 77329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39" h="386644">
                  <a:moveTo>
                    <a:pt x="147838" y="309315"/>
                  </a:moveTo>
                  <a:lnTo>
                    <a:pt x="73919" y="309315"/>
                  </a:lnTo>
                  <a:lnTo>
                    <a:pt x="73919" y="386644"/>
                  </a:lnTo>
                  <a:lnTo>
                    <a:pt x="1" y="193322"/>
                  </a:lnTo>
                  <a:lnTo>
                    <a:pt x="73919" y="0"/>
                  </a:lnTo>
                  <a:lnTo>
                    <a:pt x="73919" y="77329"/>
                  </a:lnTo>
                  <a:lnTo>
                    <a:pt x="147838" y="77329"/>
                  </a:lnTo>
                  <a:lnTo>
                    <a:pt x="147838" y="309315"/>
                  </a:lnTo>
                  <a:close/>
                </a:path>
              </a:pathLst>
            </a:custGeom>
            <a:noFill/>
            <a:ln>
              <a:solidFill>
                <a:sysClr val="window" lastClr="FFFFFF"/>
              </a:solidFill>
            </a:ln>
            <a:effectLst>
              <a:outerShdw blurRad="40000" dist="23000" dir="5400000" rotWithShape="0">
                <a:srgbClr val="000000">
                  <a:alpha val="35000"/>
                </a:srgbClr>
              </a:outerShdw>
            </a:effectLst>
          </p:spPr>
          <p:txBody>
            <a:bodyPr spcFirstLastPara="0" vert="horz" wrap="square" lIns="55634" tIns="97001" rIns="1" bIns="97003" numCol="1" spcCol="1270" anchor="ctr" anchorCtr="0">
              <a:noAutofit/>
            </a:bodyPr>
            <a:lstStyle/>
            <a:p>
              <a:pPr marL="0" marR="0" lvl="0" indent="0" algn="ctr" defTabSz="1784259" eaLnBrk="1" fontAlgn="auto" latinLnBrk="0" hangingPunct="1">
                <a:lnSpc>
                  <a:spcPct val="90000"/>
                </a:lnSpc>
                <a:spcBef>
                  <a:spcPts val="0"/>
                </a:spcBef>
                <a:spcAft>
                  <a:spcPct val="35000"/>
                </a:spcAft>
                <a:buClrTx/>
                <a:buSzTx/>
                <a:buFontTx/>
                <a:buNone/>
                <a:tabLst/>
                <a:defRPr/>
              </a:pPr>
              <a:endParaRPr kumimoji="0" lang="zh-CN" altLang="en-US" sz="3011" b="1" i="0" u="none" strike="noStrike" kern="0" cap="none" spc="0" normalizeH="0" baseline="0" noProof="0">
                <a:ln>
                  <a:noFill/>
                </a:ln>
                <a:solidFill>
                  <a:sysClr val="window" lastClr="FFFFFF"/>
                </a:solidFill>
                <a:effectLst/>
                <a:uLnTx/>
                <a:uFillTx/>
                <a:latin typeface="Arial" pitchFamily="34" charset="0"/>
                <a:ea typeface="微软雅黑"/>
                <a:cs typeface="Arial" pitchFamily="34" charset="0"/>
              </a:endParaRPr>
            </a:p>
          </p:txBody>
        </p:sp>
        <p:sp>
          <p:nvSpPr>
            <p:cNvPr id="91" name="任意多边形 35"/>
            <p:cNvSpPr/>
            <p:nvPr/>
          </p:nvSpPr>
          <p:spPr>
            <a:xfrm>
              <a:off x="7699804" y="4200690"/>
              <a:ext cx="1255131" cy="1278517"/>
            </a:xfrm>
            <a:custGeom>
              <a:avLst/>
              <a:gdLst>
                <a:gd name="connsiteX0" fmla="*/ 0 w 1137190"/>
                <a:gd name="connsiteY0" fmla="*/ 568595 h 1137190"/>
                <a:gd name="connsiteX1" fmla="*/ 166538 w 1137190"/>
                <a:gd name="connsiteY1" fmla="*/ 166538 h 1137190"/>
                <a:gd name="connsiteX2" fmla="*/ 568596 w 1137190"/>
                <a:gd name="connsiteY2" fmla="*/ 1 h 1137190"/>
                <a:gd name="connsiteX3" fmla="*/ 970653 w 1137190"/>
                <a:gd name="connsiteY3" fmla="*/ 166539 h 1137190"/>
                <a:gd name="connsiteX4" fmla="*/ 1137190 w 1137190"/>
                <a:gd name="connsiteY4" fmla="*/ 568597 h 1137190"/>
                <a:gd name="connsiteX5" fmla="*/ 970652 w 1137190"/>
                <a:gd name="connsiteY5" fmla="*/ 970654 h 1137190"/>
                <a:gd name="connsiteX6" fmla="*/ 568594 w 1137190"/>
                <a:gd name="connsiteY6" fmla="*/ 1137192 h 1137190"/>
                <a:gd name="connsiteX7" fmla="*/ 166537 w 1137190"/>
                <a:gd name="connsiteY7" fmla="*/ 970654 h 1137190"/>
                <a:gd name="connsiteX8" fmla="*/ 0 w 1137190"/>
                <a:gd name="connsiteY8" fmla="*/ 568596 h 1137190"/>
                <a:gd name="connsiteX9" fmla="*/ 0 w 1137190"/>
                <a:gd name="connsiteY9" fmla="*/ 568595 h 113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190" h="1137190">
                  <a:moveTo>
                    <a:pt x="0" y="568595"/>
                  </a:moveTo>
                  <a:cubicBezTo>
                    <a:pt x="0" y="417794"/>
                    <a:pt x="59906" y="273170"/>
                    <a:pt x="166538" y="166538"/>
                  </a:cubicBezTo>
                  <a:cubicBezTo>
                    <a:pt x="273170" y="59906"/>
                    <a:pt x="417795" y="1"/>
                    <a:pt x="568596" y="1"/>
                  </a:cubicBezTo>
                  <a:cubicBezTo>
                    <a:pt x="719397" y="1"/>
                    <a:pt x="864021" y="59907"/>
                    <a:pt x="970653" y="166539"/>
                  </a:cubicBezTo>
                  <a:cubicBezTo>
                    <a:pt x="1077285" y="273171"/>
                    <a:pt x="1137190" y="417796"/>
                    <a:pt x="1137190" y="568597"/>
                  </a:cubicBezTo>
                  <a:cubicBezTo>
                    <a:pt x="1137190" y="719398"/>
                    <a:pt x="1077285" y="864022"/>
                    <a:pt x="970652" y="970654"/>
                  </a:cubicBezTo>
                  <a:cubicBezTo>
                    <a:pt x="864020" y="1077286"/>
                    <a:pt x="719395" y="1137192"/>
                    <a:pt x="568594" y="1137192"/>
                  </a:cubicBezTo>
                  <a:cubicBezTo>
                    <a:pt x="417793" y="1137192"/>
                    <a:pt x="273169" y="1077286"/>
                    <a:pt x="166537" y="970654"/>
                  </a:cubicBezTo>
                  <a:cubicBezTo>
                    <a:pt x="59905" y="864022"/>
                    <a:pt x="0" y="719397"/>
                    <a:pt x="0" y="568596"/>
                  </a:cubicBezTo>
                  <a:lnTo>
                    <a:pt x="0" y="568595"/>
                  </a:lnTo>
                  <a:close/>
                </a:path>
              </a:pathLst>
            </a:custGeom>
            <a:solidFill>
              <a:srgbClr val="006600"/>
            </a:solidFill>
            <a:ln>
              <a:noFill/>
            </a:ln>
            <a:effectLst>
              <a:outerShdw blurRad="40000" dist="23000" dir="5400000" rotWithShape="0">
                <a:srgbClr val="000000">
                  <a:alpha val="35000"/>
                </a:srgbClr>
              </a:outerShdw>
            </a:effectLst>
          </p:spPr>
          <p:txBody>
            <a:bodyPr spcFirstLastPara="0" vert="horz" wrap="square" lIns="259886" tIns="259886" rIns="259886" bIns="259886" numCol="1" spcCol="1270" anchor="ctr" anchorCtr="0">
              <a:noAutofit/>
            </a:bodyPr>
            <a:lstStyle/>
            <a:p>
              <a:pPr marL="0" marR="0" lvl="0" indent="0" algn="ctr" defTabSz="1784259" eaLnBrk="1" fontAlgn="auto" latinLnBrk="0" hangingPunct="1">
                <a:lnSpc>
                  <a:spcPts val="2383"/>
                </a:lnSpc>
                <a:spcBef>
                  <a:spcPts val="0"/>
                </a:spcBef>
                <a:spcAft>
                  <a:spcPct val="35000"/>
                </a:spcAft>
                <a:buClrTx/>
                <a:buSzTx/>
                <a:buFontTx/>
                <a:buNone/>
                <a:tabLst/>
                <a:defRPr/>
              </a:pPr>
              <a:endParaRPr kumimoji="0" lang="zh-CN" altLang="en-US" sz="3011" b="1" i="0" u="none" strike="noStrike" kern="0" cap="none" spc="0" normalizeH="0" baseline="0" noProof="0" dirty="0">
                <a:ln>
                  <a:noFill/>
                </a:ln>
                <a:solidFill>
                  <a:sysClr val="window" lastClr="FFFFFF"/>
                </a:solidFill>
                <a:effectLst/>
                <a:uLnTx/>
                <a:uFillTx/>
                <a:latin typeface="Arial" pitchFamily="34" charset="0"/>
                <a:ea typeface="微软雅黑"/>
                <a:cs typeface="Arial" pitchFamily="34" charset="0"/>
              </a:endParaRPr>
            </a:p>
          </p:txBody>
        </p:sp>
        <p:sp>
          <p:nvSpPr>
            <p:cNvPr id="92" name="任意多边形 36"/>
            <p:cNvSpPr/>
            <p:nvPr/>
          </p:nvSpPr>
          <p:spPr>
            <a:xfrm rot="1125832">
              <a:off x="8351635" y="2878925"/>
              <a:ext cx="162750" cy="434696"/>
            </a:xfrm>
            <a:custGeom>
              <a:avLst/>
              <a:gdLst>
                <a:gd name="connsiteX0" fmla="*/ 0 w 147456"/>
                <a:gd name="connsiteY0" fmla="*/ 77329 h 386644"/>
                <a:gd name="connsiteX1" fmla="*/ 73728 w 147456"/>
                <a:gd name="connsiteY1" fmla="*/ 77329 h 386644"/>
                <a:gd name="connsiteX2" fmla="*/ 73728 w 147456"/>
                <a:gd name="connsiteY2" fmla="*/ 0 h 386644"/>
                <a:gd name="connsiteX3" fmla="*/ 147456 w 147456"/>
                <a:gd name="connsiteY3" fmla="*/ 193322 h 386644"/>
                <a:gd name="connsiteX4" fmla="*/ 73728 w 147456"/>
                <a:gd name="connsiteY4" fmla="*/ 386644 h 386644"/>
                <a:gd name="connsiteX5" fmla="*/ 73728 w 147456"/>
                <a:gd name="connsiteY5" fmla="*/ 309315 h 386644"/>
                <a:gd name="connsiteX6" fmla="*/ 0 w 147456"/>
                <a:gd name="connsiteY6" fmla="*/ 309315 h 386644"/>
                <a:gd name="connsiteX7" fmla="*/ 0 w 147456"/>
                <a:gd name="connsiteY7" fmla="*/ 77329 h 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456" h="386644">
                  <a:moveTo>
                    <a:pt x="147455" y="309315"/>
                  </a:moveTo>
                  <a:lnTo>
                    <a:pt x="73728" y="309315"/>
                  </a:lnTo>
                  <a:lnTo>
                    <a:pt x="73728" y="386644"/>
                  </a:lnTo>
                  <a:lnTo>
                    <a:pt x="1" y="193322"/>
                  </a:lnTo>
                  <a:lnTo>
                    <a:pt x="73728" y="0"/>
                  </a:lnTo>
                  <a:lnTo>
                    <a:pt x="73728" y="77329"/>
                  </a:lnTo>
                  <a:lnTo>
                    <a:pt x="147455" y="77329"/>
                  </a:lnTo>
                  <a:lnTo>
                    <a:pt x="147455" y="309315"/>
                  </a:lnTo>
                  <a:close/>
                </a:path>
              </a:pathLst>
            </a:custGeom>
            <a:noFill/>
            <a:ln>
              <a:solidFill>
                <a:sysClr val="window" lastClr="FFFFFF"/>
              </a:solidFill>
            </a:ln>
            <a:effectLst>
              <a:outerShdw blurRad="40000" dist="23000" dir="5400000" rotWithShape="0">
                <a:srgbClr val="000000">
                  <a:alpha val="35000"/>
                </a:srgbClr>
              </a:outerShdw>
            </a:effectLst>
          </p:spPr>
          <p:txBody>
            <a:bodyPr spcFirstLastPara="0" vert="horz" wrap="square" lIns="55490" tIns="97002" rIns="1" bIns="97002" numCol="1" spcCol="1270" anchor="ctr" anchorCtr="0">
              <a:noAutofit/>
            </a:bodyPr>
            <a:lstStyle/>
            <a:p>
              <a:pPr marL="0" marR="0" lvl="0" indent="0" algn="ctr" defTabSz="1784259" eaLnBrk="1" fontAlgn="auto" latinLnBrk="0" hangingPunct="1">
                <a:lnSpc>
                  <a:spcPct val="90000"/>
                </a:lnSpc>
                <a:spcBef>
                  <a:spcPts val="0"/>
                </a:spcBef>
                <a:spcAft>
                  <a:spcPct val="35000"/>
                </a:spcAft>
                <a:buClrTx/>
                <a:buSzTx/>
                <a:buFontTx/>
                <a:buNone/>
                <a:tabLst/>
                <a:defRPr/>
              </a:pPr>
              <a:endParaRPr kumimoji="0" lang="zh-CN" altLang="en-US" sz="3011" b="1" i="0" u="none" strike="noStrike" kern="0" cap="none" spc="0" normalizeH="0" baseline="0" noProof="0">
                <a:ln>
                  <a:noFill/>
                </a:ln>
                <a:solidFill>
                  <a:sysClr val="window" lastClr="FFFFFF"/>
                </a:solidFill>
                <a:effectLst/>
                <a:uLnTx/>
                <a:uFillTx/>
                <a:latin typeface="Arial" pitchFamily="34" charset="0"/>
                <a:ea typeface="微软雅黑"/>
                <a:cs typeface="Arial" pitchFamily="34" charset="0"/>
              </a:endParaRPr>
            </a:p>
          </p:txBody>
        </p:sp>
        <p:sp>
          <p:nvSpPr>
            <p:cNvPr id="93" name="任意多边形 37"/>
            <p:cNvSpPr/>
            <p:nvPr/>
          </p:nvSpPr>
          <p:spPr>
            <a:xfrm>
              <a:off x="7061493" y="2199567"/>
              <a:ext cx="1255131" cy="1278517"/>
            </a:xfrm>
            <a:custGeom>
              <a:avLst/>
              <a:gdLst>
                <a:gd name="connsiteX0" fmla="*/ 0 w 1137190"/>
                <a:gd name="connsiteY0" fmla="*/ 568595 h 1137190"/>
                <a:gd name="connsiteX1" fmla="*/ 166538 w 1137190"/>
                <a:gd name="connsiteY1" fmla="*/ 166538 h 1137190"/>
                <a:gd name="connsiteX2" fmla="*/ 568596 w 1137190"/>
                <a:gd name="connsiteY2" fmla="*/ 1 h 1137190"/>
                <a:gd name="connsiteX3" fmla="*/ 970653 w 1137190"/>
                <a:gd name="connsiteY3" fmla="*/ 166539 h 1137190"/>
                <a:gd name="connsiteX4" fmla="*/ 1137190 w 1137190"/>
                <a:gd name="connsiteY4" fmla="*/ 568597 h 1137190"/>
                <a:gd name="connsiteX5" fmla="*/ 970652 w 1137190"/>
                <a:gd name="connsiteY5" fmla="*/ 970654 h 1137190"/>
                <a:gd name="connsiteX6" fmla="*/ 568594 w 1137190"/>
                <a:gd name="connsiteY6" fmla="*/ 1137192 h 1137190"/>
                <a:gd name="connsiteX7" fmla="*/ 166537 w 1137190"/>
                <a:gd name="connsiteY7" fmla="*/ 970654 h 1137190"/>
                <a:gd name="connsiteX8" fmla="*/ 0 w 1137190"/>
                <a:gd name="connsiteY8" fmla="*/ 568596 h 1137190"/>
                <a:gd name="connsiteX9" fmla="*/ 0 w 1137190"/>
                <a:gd name="connsiteY9" fmla="*/ 568595 h 113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190" h="1137190">
                  <a:moveTo>
                    <a:pt x="0" y="568595"/>
                  </a:moveTo>
                  <a:cubicBezTo>
                    <a:pt x="0" y="417794"/>
                    <a:pt x="59906" y="273170"/>
                    <a:pt x="166538" y="166538"/>
                  </a:cubicBezTo>
                  <a:cubicBezTo>
                    <a:pt x="273170" y="59906"/>
                    <a:pt x="417795" y="1"/>
                    <a:pt x="568596" y="1"/>
                  </a:cubicBezTo>
                  <a:cubicBezTo>
                    <a:pt x="719397" y="1"/>
                    <a:pt x="864021" y="59907"/>
                    <a:pt x="970653" y="166539"/>
                  </a:cubicBezTo>
                  <a:cubicBezTo>
                    <a:pt x="1077285" y="273171"/>
                    <a:pt x="1137190" y="417796"/>
                    <a:pt x="1137190" y="568597"/>
                  </a:cubicBezTo>
                  <a:cubicBezTo>
                    <a:pt x="1137190" y="719398"/>
                    <a:pt x="1077285" y="864022"/>
                    <a:pt x="970652" y="970654"/>
                  </a:cubicBezTo>
                  <a:cubicBezTo>
                    <a:pt x="864020" y="1077286"/>
                    <a:pt x="719395" y="1137192"/>
                    <a:pt x="568594" y="1137192"/>
                  </a:cubicBezTo>
                  <a:cubicBezTo>
                    <a:pt x="417793" y="1137192"/>
                    <a:pt x="273169" y="1077286"/>
                    <a:pt x="166537" y="970654"/>
                  </a:cubicBezTo>
                  <a:cubicBezTo>
                    <a:pt x="59905" y="864022"/>
                    <a:pt x="0" y="719397"/>
                    <a:pt x="0" y="568596"/>
                  </a:cubicBezTo>
                  <a:lnTo>
                    <a:pt x="0" y="568595"/>
                  </a:lnTo>
                  <a:close/>
                </a:path>
              </a:pathLst>
            </a:custGeom>
            <a:solidFill>
              <a:srgbClr val="7030A0"/>
            </a:solidFill>
            <a:ln>
              <a:noFill/>
            </a:ln>
            <a:effectLst>
              <a:outerShdw blurRad="40000" dist="23000" dir="5400000" rotWithShape="0">
                <a:srgbClr val="000000">
                  <a:alpha val="35000"/>
                </a:srgbClr>
              </a:outerShdw>
            </a:effectLst>
          </p:spPr>
          <p:txBody>
            <a:bodyPr spcFirstLastPara="0" vert="horz" wrap="square" lIns="259886" tIns="259886" rIns="259886" bIns="259886" numCol="1" spcCol="1270" anchor="ctr" anchorCtr="0">
              <a:noAutofit/>
            </a:bodyPr>
            <a:lstStyle/>
            <a:p>
              <a:pPr marL="0" marR="0" lvl="0" indent="0" algn="ctr" defTabSz="1784259" eaLnBrk="1" fontAlgn="auto" latinLnBrk="0" hangingPunct="1">
                <a:lnSpc>
                  <a:spcPts val="2383"/>
                </a:lnSpc>
                <a:spcBef>
                  <a:spcPts val="0"/>
                </a:spcBef>
                <a:spcAft>
                  <a:spcPct val="35000"/>
                </a:spcAft>
                <a:buClrTx/>
                <a:buSzTx/>
                <a:buFontTx/>
                <a:buNone/>
                <a:tabLst/>
                <a:defRPr/>
              </a:pPr>
              <a:endParaRPr kumimoji="0" lang="zh-CN" altLang="en-US" sz="3011" b="1" i="0" u="none" strike="noStrike" kern="0" cap="none" spc="0" normalizeH="0" baseline="0" noProof="0" dirty="0">
                <a:ln>
                  <a:noFill/>
                </a:ln>
                <a:solidFill>
                  <a:sysClr val="window" lastClr="FFFFFF"/>
                </a:solidFill>
                <a:effectLst/>
                <a:uLnTx/>
                <a:uFillTx/>
                <a:latin typeface="Arial" pitchFamily="34" charset="0"/>
                <a:ea typeface="微软雅黑"/>
                <a:cs typeface="Arial" pitchFamily="34" charset="0"/>
              </a:endParaRPr>
            </a:p>
          </p:txBody>
        </p:sp>
        <p:sp>
          <p:nvSpPr>
            <p:cNvPr id="94" name="Rectangle 3"/>
            <p:cNvSpPr/>
            <p:nvPr/>
          </p:nvSpPr>
          <p:spPr>
            <a:xfrm>
              <a:off x="6565920" y="2301192"/>
              <a:ext cx="2226765" cy="1242601"/>
            </a:xfrm>
            <a:prstGeom prst="rect">
              <a:avLst/>
            </a:prstGeom>
          </p:spPr>
          <p:txBody>
            <a:bodyPr wrap="square" lIns="377144" tIns="188572" rIns="377144" bIns="18857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Innovation efficiency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15x</a:t>
              </a:r>
              <a:endParaRPr kumimoji="0" lang="zh-CN" altLang="en-US" sz="16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endParaRPr>
            </a:p>
          </p:txBody>
        </p:sp>
        <p:sp>
          <p:nvSpPr>
            <p:cNvPr id="95" name="Rectangle 4"/>
            <p:cNvSpPr/>
            <p:nvPr/>
          </p:nvSpPr>
          <p:spPr>
            <a:xfrm>
              <a:off x="8038594" y="2700594"/>
              <a:ext cx="2659520" cy="1427267"/>
            </a:xfrm>
            <a:prstGeom prst="rect">
              <a:avLst/>
            </a:prstGeom>
          </p:spPr>
          <p:txBody>
            <a:bodyPr wrap="square" lIns="377144" tIns="188572" rIns="377144" bIns="18857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FFFF00"/>
                  </a:solidFill>
                  <a:effectLst/>
                  <a:uLnTx/>
                  <a:uFillTx/>
                  <a:latin typeface="Arial" pitchFamily="34" charset="0"/>
                  <a:ea typeface="宋体" panose="02010600030101010101" pitchFamily="2" charset="-122"/>
                  <a:cs typeface="Arial" pitchFamily="34" charset="0"/>
                </a:rPr>
                <a:t>10%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00"/>
                  </a:solidFill>
                  <a:effectLst/>
                  <a:uLnTx/>
                  <a:uFillTx/>
                  <a:latin typeface="Arial" pitchFamily="34" charset="0"/>
                  <a:ea typeface="宋体" panose="02010600030101010101" pitchFamily="2" charset="-122"/>
                  <a:cs typeface="Arial" pitchFamily="34" charset="0"/>
                </a:rPr>
                <a:t>Broadband Penetration</a:t>
              </a:r>
              <a:endParaRPr kumimoji="0" lang="zh-CN" altLang="en-US" sz="1600" b="1" i="0" u="none" strike="noStrike" kern="0" cap="none" spc="0" normalizeH="0" baseline="0" noProof="0" dirty="0">
                <a:ln>
                  <a:noFill/>
                </a:ln>
                <a:solidFill>
                  <a:srgbClr val="FFFF00"/>
                </a:solidFill>
                <a:effectLst/>
                <a:uLnTx/>
                <a:uFillTx/>
                <a:latin typeface="Arial" pitchFamily="34" charset="0"/>
                <a:ea typeface="宋体" panose="02010600030101010101" pitchFamily="2" charset="-122"/>
                <a:cs typeface="Arial" pitchFamily="34" charset="0"/>
              </a:endParaRPr>
            </a:p>
          </p:txBody>
        </p:sp>
        <p:sp>
          <p:nvSpPr>
            <p:cNvPr id="96" name="Rectangle 5"/>
            <p:cNvSpPr/>
            <p:nvPr/>
          </p:nvSpPr>
          <p:spPr>
            <a:xfrm>
              <a:off x="7505617" y="4263252"/>
              <a:ext cx="1684449" cy="1316468"/>
            </a:xfrm>
            <a:prstGeom prst="rect">
              <a:avLst/>
            </a:prstGeom>
          </p:spPr>
          <p:txBody>
            <a:bodyPr wrap="square" lIns="377144" tIns="188572" rIns="377144" bIns="18857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CO2 Emission </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-5%</a:t>
              </a:r>
              <a:endParaRPr kumimoji="0" lang="zh-CN" altLang="en-US" sz="24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endParaRPr>
            </a:p>
          </p:txBody>
        </p:sp>
        <p:sp>
          <p:nvSpPr>
            <p:cNvPr id="97" name="Rectangle 6"/>
            <p:cNvSpPr/>
            <p:nvPr/>
          </p:nvSpPr>
          <p:spPr>
            <a:xfrm>
              <a:off x="9340779" y="4432546"/>
              <a:ext cx="2127230" cy="996380"/>
            </a:xfrm>
            <a:prstGeom prst="rect">
              <a:avLst/>
            </a:prstGeom>
          </p:spPr>
          <p:txBody>
            <a:bodyPr wrap="square" lIns="377144" tIns="188572" rIns="377144" bIns="18857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Productivity </a:t>
              </a:r>
              <a:r>
                <a:rPr kumimoji="0" lang="en-US" altLang="zh-CN" sz="24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+5-10%</a:t>
              </a:r>
            </a:p>
          </p:txBody>
        </p:sp>
        <p:sp>
          <p:nvSpPr>
            <p:cNvPr id="98" name="Rectangle 7"/>
            <p:cNvSpPr/>
            <p:nvPr/>
          </p:nvSpPr>
          <p:spPr>
            <a:xfrm>
              <a:off x="10308309" y="2466945"/>
              <a:ext cx="1497321" cy="830997"/>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New Jobs </a:t>
              </a:r>
              <a:r>
                <a:rPr kumimoji="0" lang="en-US" altLang="zh-CN" sz="24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+2-3%</a:t>
              </a:r>
              <a:endParaRPr kumimoji="0" lang="zh-CN" altLang="en-US" sz="24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endParaRPr>
            </a:p>
          </p:txBody>
        </p:sp>
        <p:sp>
          <p:nvSpPr>
            <p:cNvPr id="99" name="Rectangle 8"/>
            <p:cNvSpPr/>
            <p:nvPr/>
          </p:nvSpPr>
          <p:spPr>
            <a:xfrm>
              <a:off x="8377081" y="1172678"/>
              <a:ext cx="1974970" cy="904863"/>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GDP </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a:t>
              </a:r>
              <a:r>
                <a:rPr kumimoji="0" lang="en-US" altLang="zh-CN" sz="28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rPr>
                <a:t>1.3%</a:t>
              </a:r>
              <a:endParaRPr kumimoji="0" lang="zh-CN" altLang="en-US" sz="2800" b="1" i="0" u="none" strike="noStrike" kern="0" cap="none" spc="0" normalizeH="0" baseline="0" noProof="0" dirty="0">
                <a:ln>
                  <a:noFill/>
                </a:ln>
                <a:solidFill>
                  <a:sysClr val="window" lastClr="FFFFFF"/>
                </a:solidFill>
                <a:effectLst/>
                <a:uLnTx/>
                <a:uFillTx/>
                <a:latin typeface="Arial" pitchFamily="34" charset="0"/>
                <a:ea typeface="宋体" panose="02010600030101010101" pitchFamily="2" charset="-122"/>
                <a:cs typeface="Arial" pitchFamily="34" charset="0"/>
              </a:endParaRPr>
            </a:p>
          </p:txBody>
        </p:sp>
      </p:grpSp>
    </p:spTree>
    <p:extLst>
      <p:ext uri="{BB962C8B-B14F-4D97-AF65-F5344CB8AC3E}">
        <p14:creationId xmlns:p14="http://schemas.microsoft.com/office/powerpoint/2010/main" val="38644060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
          <p:cNvPicPr>
            <a:picLocks noChangeArrowheads="1"/>
          </p:cNvPicPr>
          <p:nvPr/>
        </p:nvPicPr>
        <p:blipFill>
          <a:blip r:embed="rId3" cstate="print"/>
          <a:srcRect/>
          <a:stretch>
            <a:fillRect/>
          </a:stretch>
        </p:blipFill>
        <p:spPr bwMode="auto">
          <a:xfrm>
            <a:off x="794" y="0"/>
            <a:ext cx="12194381" cy="6855619"/>
          </a:xfrm>
          <a:prstGeom prst="rect">
            <a:avLst/>
          </a:prstGeom>
          <a:noFill/>
          <a:ln w="9525">
            <a:noFill/>
            <a:miter lim="800000"/>
            <a:headEnd/>
            <a:tailEnd/>
          </a:ln>
        </p:spPr>
      </p:pic>
      <p:sp>
        <p:nvSpPr>
          <p:cNvPr id="19" name="TextBox 18"/>
          <p:cNvSpPr txBox="1"/>
          <p:nvPr/>
        </p:nvSpPr>
        <p:spPr>
          <a:xfrm>
            <a:off x="453077" y="133944"/>
            <a:ext cx="10717999" cy="707886"/>
          </a:xfrm>
          <a:prstGeom prst="rect">
            <a:avLst/>
          </a:prstGeom>
          <a:noFill/>
        </p:spPr>
        <p:txBody>
          <a:bodyPr wrap="none" rtlCol="0">
            <a:spAutoFit/>
          </a:bodyPr>
          <a:lstStyle/>
          <a:p>
            <a:pPr defTabSz="1146369"/>
            <a:r>
              <a:rPr lang="en-US" altLang="zh-CN" sz="4000" dirty="0" smtClean="0">
                <a:solidFill>
                  <a:srgbClr val="FF6709"/>
                </a:solidFill>
                <a:latin typeface="Impact" pitchFamily="34" charset="0"/>
                <a:sym typeface="Lucida Grande" charset="0"/>
              </a:rPr>
              <a:t>A Study of Malaysian National Broadband Initiative</a:t>
            </a:r>
            <a:endParaRPr lang="zh-CN" altLang="en-US" sz="4000" dirty="0" err="1">
              <a:solidFill>
                <a:srgbClr val="FF6709"/>
              </a:solidFill>
              <a:latin typeface="Impact" pitchFamily="34" charset="0"/>
              <a:sym typeface="Lucida Grande" charset="0"/>
            </a:endParaRPr>
          </a:p>
        </p:txBody>
      </p:sp>
      <p:grpSp>
        <p:nvGrpSpPr>
          <p:cNvPr id="5" name="Group 16"/>
          <p:cNvGrpSpPr/>
          <p:nvPr/>
        </p:nvGrpSpPr>
        <p:grpSpPr>
          <a:xfrm>
            <a:off x="760582" y="949554"/>
            <a:ext cx="7939802" cy="1021593"/>
            <a:chOff x="3143422" y="1160831"/>
            <a:chExt cx="10734822" cy="1021357"/>
          </a:xfrm>
        </p:grpSpPr>
        <p:sp>
          <p:nvSpPr>
            <p:cNvPr id="3" name="Rectangle 2"/>
            <p:cNvSpPr/>
            <p:nvPr/>
          </p:nvSpPr>
          <p:spPr>
            <a:xfrm>
              <a:off x="3143422" y="1160831"/>
              <a:ext cx="10734822" cy="461558"/>
            </a:xfrm>
            <a:prstGeom prst="rect">
              <a:avLst/>
            </a:prstGeom>
          </p:spPr>
          <p:txBody>
            <a:bodyPr wrap="none">
              <a:spAutoFit/>
            </a:bodyPr>
            <a:lstStyle/>
            <a:p>
              <a:pPr defTabSz="801688">
                <a:spcBef>
                  <a:spcPts val="1200"/>
                </a:spcBef>
                <a:buClr>
                  <a:srgbClr val="CC0000"/>
                </a:buClr>
              </a:pPr>
              <a:r>
                <a:rPr lang="en-US" altLang="zh-CN" b="1" dirty="0">
                  <a:solidFill>
                    <a:schemeClr val="bg1"/>
                  </a:solidFill>
                  <a:latin typeface="Arial" pitchFamily="34" charset="0"/>
                  <a:ea typeface="宋体" pitchFamily="2" charset="-122"/>
                  <a:cs typeface="Arial" pitchFamily="34" charset="0"/>
                  <a:sym typeface="Lucida Grande" charset="0"/>
                </a:rPr>
                <a:t>“Innovation Economy: Paving the Way to Prosperity"</a:t>
              </a:r>
            </a:p>
          </p:txBody>
        </p:sp>
        <p:grpSp>
          <p:nvGrpSpPr>
            <p:cNvPr id="6" name="Group 4"/>
            <p:cNvGrpSpPr/>
            <p:nvPr/>
          </p:nvGrpSpPr>
          <p:grpSpPr>
            <a:xfrm>
              <a:off x="5963189" y="1639958"/>
              <a:ext cx="5619314" cy="542230"/>
              <a:chOff x="5963189" y="1639958"/>
              <a:chExt cx="5619314" cy="542230"/>
            </a:xfrm>
          </p:grpSpPr>
          <p:sp>
            <p:nvSpPr>
              <p:cNvPr id="23" name="Rectangle 24"/>
              <p:cNvSpPr>
                <a:spLocks noChangeArrowheads="1"/>
              </p:cNvSpPr>
              <p:nvPr/>
            </p:nvSpPr>
            <p:spPr bwMode="auto">
              <a:xfrm>
                <a:off x="5963189" y="1639958"/>
                <a:ext cx="5573300" cy="273873"/>
              </a:xfrm>
              <a:prstGeom prst="rect">
                <a:avLst/>
              </a:prstGeom>
              <a:noFill/>
              <a:ln w="9525" algn="ctr">
                <a:noFill/>
                <a:miter lim="800000"/>
                <a:headEnd/>
                <a:tailEnd/>
              </a:ln>
            </p:spPr>
            <p:txBody>
              <a:bodyPr wrap="square" lIns="43200" tIns="39600" rIns="0" bIns="39600">
                <a:spAutoFit/>
              </a:bodyPr>
              <a:lstStyle/>
              <a:p>
                <a:pPr defTabSz="801688">
                  <a:lnSpc>
                    <a:spcPct val="90000"/>
                  </a:lnSpc>
                  <a:buClr>
                    <a:srgbClr val="CC0000"/>
                  </a:buClr>
                  <a:buFont typeface="Wingdings" pitchFamily="2" charset="2"/>
                  <a:buNone/>
                </a:pPr>
                <a:r>
                  <a:rPr lang="en-US" altLang="zh-CN" sz="1400" dirty="0" smtClean="0">
                    <a:solidFill>
                      <a:schemeClr val="bg1"/>
                    </a:solidFill>
                    <a:latin typeface="Arial" pitchFamily="34" charset="0"/>
                    <a:cs typeface="Arial" pitchFamily="34" charset="0"/>
                    <a:sym typeface="Lucida Grande" charset="0"/>
                  </a:rPr>
                  <a:t>--- DATO</a:t>
                </a:r>
                <a:r>
                  <a:rPr lang="en-US" altLang="zh-CN" sz="1400" dirty="0">
                    <a:solidFill>
                      <a:schemeClr val="bg1"/>
                    </a:solidFill>
                    <a:latin typeface="Arial" pitchFamily="34" charset="0"/>
                    <a:cs typeface="Arial" pitchFamily="34" charset="0"/>
                    <a:sym typeface="Lucida Grande" charset="0"/>
                  </a:rPr>
                  <a:t>’ SRI MOHD NAJIB TUN ABDUL </a:t>
                </a:r>
                <a:r>
                  <a:rPr lang="en-US" altLang="zh-CN" sz="1400" dirty="0" smtClean="0">
                    <a:solidFill>
                      <a:schemeClr val="bg1"/>
                    </a:solidFill>
                    <a:latin typeface="Arial" pitchFamily="34" charset="0"/>
                    <a:cs typeface="Arial" pitchFamily="34" charset="0"/>
                    <a:sym typeface="Lucida Grande" charset="0"/>
                  </a:rPr>
                  <a:t>RAZAK</a:t>
                </a:r>
                <a:endParaRPr lang="en-US" altLang="zh-CN" sz="1400" dirty="0">
                  <a:solidFill>
                    <a:schemeClr val="bg1"/>
                  </a:solidFill>
                  <a:latin typeface="Arial" pitchFamily="34" charset="0"/>
                  <a:cs typeface="Arial" pitchFamily="34" charset="0"/>
                  <a:sym typeface="Lucida Grande" charset="0"/>
                </a:endParaRPr>
              </a:p>
            </p:txBody>
          </p:sp>
          <p:sp>
            <p:nvSpPr>
              <p:cNvPr id="4" name="Rectangle 3"/>
              <p:cNvSpPr/>
              <p:nvPr/>
            </p:nvSpPr>
            <p:spPr>
              <a:xfrm>
                <a:off x="8292104" y="1895956"/>
                <a:ext cx="3290399" cy="286232"/>
              </a:xfrm>
              <a:prstGeom prst="rect">
                <a:avLst/>
              </a:prstGeom>
            </p:spPr>
            <p:txBody>
              <a:bodyPr wrap="none">
                <a:spAutoFit/>
              </a:bodyPr>
              <a:lstStyle/>
              <a:p>
                <a:pPr defTabSz="801688">
                  <a:lnSpc>
                    <a:spcPct val="90000"/>
                  </a:lnSpc>
                  <a:buClr>
                    <a:srgbClr val="CC0000"/>
                  </a:buClr>
                  <a:buFont typeface="Wingdings" pitchFamily="2" charset="2"/>
                  <a:buNone/>
                </a:pPr>
                <a:r>
                  <a:rPr lang="en-US" altLang="zh-CN" sz="1400" b="1" dirty="0">
                    <a:solidFill>
                      <a:srgbClr val="FFC000"/>
                    </a:solidFill>
                    <a:latin typeface="Arial" pitchFamily="34" charset="0"/>
                    <a:cs typeface="Arial" pitchFamily="34" charset="0"/>
                    <a:sym typeface="Lucida Grande" charset="0"/>
                  </a:rPr>
                  <a:t>Prime Minister of Malaysia</a:t>
                </a:r>
              </a:p>
            </p:txBody>
          </p:sp>
        </p:grpSp>
      </p:grpSp>
      <p:grpSp>
        <p:nvGrpSpPr>
          <p:cNvPr id="7" name="Group 95"/>
          <p:cNvGrpSpPr/>
          <p:nvPr/>
        </p:nvGrpSpPr>
        <p:grpSpPr>
          <a:xfrm>
            <a:off x="298651" y="2108039"/>
            <a:ext cx="7238874" cy="3156933"/>
            <a:chOff x="312516" y="1844061"/>
            <a:chExt cx="7238874" cy="3156202"/>
          </a:xfrm>
        </p:grpSpPr>
        <p:sp>
          <p:nvSpPr>
            <p:cNvPr id="94" name="Rounded Rectangle 93"/>
            <p:cNvSpPr/>
            <p:nvPr/>
          </p:nvSpPr>
          <p:spPr bwMode="auto">
            <a:xfrm>
              <a:off x="312516" y="1844061"/>
              <a:ext cx="7238874" cy="3156202"/>
            </a:xfrm>
            <a:prstGeom prst="roundRect">
              <a:avLst/>
            </a:prstGeom>
            <a:solidFill>
              <a:schemeClr val="tx1">
                <a:lumMod val="50000"/>
                <a:lumOff val="50000"/>
                <a:alpha val="2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grpSp>
          <p:nvGrpSpPr>
            <p:cNvPr id="8" name="Group 75"/>
            <p:cNvGrpSpPr/>
            <p:nvPr/>
          </p:nvGrpSpPr>
          <p:grpSpPr>
            <a:xfrm>
              <a:off x="3918088" y="2466635"/>
              <a:ext cx="3633302" cy="2438034"/>
              <a:chOff x="4099271" y="2859018"/>
              <a:chExt cx="3633302" cy="2438034"/>
            </a:xfrm>
          </p:grpSpPr>
          <p:grpSp>
            <p:nvGrpSpPr>
              <p:cNvPr id="9" name="Group 50"/>
              <p:cNvGrpSpPr/>
              <p:nvPr/>
            </p:nvGrpSpPr>
            <p:grpSpPr>
              <a:xfrm>
                <a:off x="4239440" y="4075815"/>
                <a:ext cx="1707519" cy="1221237"/>
                <a:chOff x="3789681" y="4644109"/>
                <a:chExt cx="1707519" cy="1221237"/>
              </a:xfrm>
            </p:grpSpPr>
            <p:sp>
              <p:nvSpPr>
                <p:cNvPr id="36" name="TextBox 35"/>
                <p:cNvSpPr txBox="1"/>
                <p:nvPr/>
              </p:nvSpPr>
              <p:spPr>
                <a:xfrm>
                  <a:off x="3789681" y="5557569"/>
                  <a:ext cx="1707519"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1Malaysia Netbook</a:t>
                  </a:r>
                  <a:endParaRPr lang="en-US" sz="1400" dirty="0">
                    <a:solidFill>
                      <a:schemeClr val="bg1"/>
                    </a:solidFill>
                    <a:latin typeface="Arial" panose="020B0604020202020204" pitchFamily="34" charset="0"/>
                    <a:cs typeface="Arial" panose="020B0604020202020204" pitchFamily="34" charset="0"/>
                  </a:endParaRPr>
                </a:p>
              </p:txBody>
            </p:sp>
            <p:grpSp>
              <p:nvGrpSpPr>
                <p:cNvPr id="10" name="Group 36"/>
                <p:cNvGrpSpPr/>
                <p:nvPr/>
              </p:nvGrpSpPr>
              <p:grpSpPr>
                <a:xfrm>
                  <a:off x="4162848" y="4644109"/>
                  <a:ext cx="953162" cy="1014722"/>
                  <a:chOff x="1024721" y="2141317"/>
                  <a:chExt cx="2019421" cy="2149845"/>
                </a:xfrm>
              </p:grpSpPr>
              <p:sp>
                <p:nvSpPr>
                  <p:cNvPr id="38" name="Oval 37"/>
                  <p:cNvSpPr/>
                  <p:nvPr/>
                </p:nvSpPr>
                <p:spPr bwMode="auto">
                  <a:xfrm>
                    <a:off x="1041721" y="2141317"/>
                    <a:ext cx="2002421" cy="2002421"/>
                  </a:xfrm>
                  <a:prstGeom prst="ellipse">
                    <a:avLst/>
                  </a:prstGeom>
                  <a:solidFill>
                    <a:srgbClr val="FF6709"/>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400" b="0" i="0" u="none" strike="noStrike" cap="none" normalizeH="0" baseline="0" smtClean="0">
                      <a:ln>
                        <a:noFill/>
                      </a:ln>
                      <a:solidFill>
                        <a:schemeClr val="tx1"/>
                      </a:solidFill>
                      <a:effectLst/>
                      <a:latin typeface="Arial" charset="0"/>
                      <a:ea typeface="宋体" charset="-122"/>
                    </a:endParaRPr>
                  </a:p>
                </p:txBody>
              </p:sp>
              <p:sp>
                <p:nvSpPr>
                  <p:cNvPr id="39" name="Rectangle 38"/>
                  <p:cNvSpPr/>
                  <p:nvPr/>
                </p:nvSpPr>
                <p:spPr>
                  <a:xfrm>
                    <a:off x="1024721" y="2433187"/>
                    <a:ext cx="1986825" cy="1857975"/>
                  </a:xfrm>
                  <a:prstGeom prst="rect">
                    <a:avLst/>
                  </a:prstGeom>
                </p:spPr>
                <p:txBody>
                  <a:bodyPr wrap="square">
                    <a:spAutoFit/>
                  </a:bodyPr>
                  <a:lstStyle/>
                  <a:p>
                    <a:pPr algn="ctr"/>
                    <a:r>
                      <a:rPr lang="en-US" b="1" dirty="0" smtClean="0">
                        <a:solidFill>
                          <a:schemeClr val="bg1"/>
                        </a:solidFill>
                        <a:latin typeface="Arial" panose="020B0604020202020204" pitchFamily="34" charset="0"/>
                        <a:cs typeface="Arial" panose="020B0604020202020204" pitchFamily="34" charset="0"/>
                      </a:rPr>
                      <a:t>1.1</a:t>
                    </a:r>
                    <a:r>
                      <a:rPr lang="en-US" sz="1600" dirty="0" smtClean="0">
                        <a:solidFill>
                          <a:schemeClr val="bg1"/>
                        </a:solidFill>
                        <a:latin typeface="Arial" panose="020B0604020202020204" pitchFamily="34" charset="0"/>
                        <a:cs typeface="Arial" panose="020B0604020202020204" pitchFamily="34" charset="0"/>
                      </a:rPr>
                      <a:t> </a:t>
                    </a:r>
                    <a:r>
                      <a:rPr lang="en-US" altLang="zh-CN" sz="1600" dirty="0" smtClean="0">
                        <a:solidFill>
                          <a:schemeClr val="bg1"/>
                        </a:solidFill>
                        <a:latin typeface="Arial" panose="020B0604020202020204" pitchFamily="34" charset="0"/>
                        <a:cs typeface="Arial" panose="020B0604020202020204" pitchFamily="34" charset="0"/>
                      </a:rPr>
                      <a:t>Million</a:t>
                    </a:r>
                    <a:endParaRPr lang="en-US" sz="1600" dirty="0" smtClean="0">
                      <a:solidFill>
                        <a:schemeClr val="bg1"/>
                      </a:solidFill>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Sets</a:t>
                    </a:r>
                    <a:endParaRPr lang="en-US" sz="1100" dirty="0">
                      <a:solidFill>
                        <a:schemeClr val="bg1"/>
                      </a:solidFill>
                      <a:latin typeface="Arial" panose="020B0604020202020204" pitchFamily="34" charset="0"/>
                      <a:cs typeface="Arial" panose="020B0604020202020204" pitchFamily="34" charset="0"/>
                    </a:endParaRPr>
                  </a:p>
                </p:txBody>
              </p:sp>
            </p:grpSp>
          </p:grpSp>
          <p:grpSp>
            <p:nvGrpSpPr>
              <p:cNvPr id="11" name="Group 49"/>
              <p:cNvGrpSpPr/>
              <p:nvPr/>
            </p:nvGrpSpPr>
            <p:grpSpPr>
              <a:xfrm>
                <a:off x="5471884" y="3700676"/>
                <a:ext cx="2260689" cy="940777"/>
                <a:chOff x="1535374" y="2472970"/>
                <a:chExt cx="2260689" cy="940777"/>
              </a:xfrm>
            </p:grpSpPr>
            <p:sp>
              <p:nvSpPr>
                <p:cNvPr id="40" name="Rectangle 39"/>
                <p:cNvSpPr/>
                <p:nvPr/>
              </p:nvSpPr>
              <p:spPr>
                <a:xfrm>
                  <a:off x="2418763" y="2800626"/>
                  <a:ext cx="1377300" cy="523220"/>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1Malaysia </a:t>
                  </a:r>
                  <a:endParaRPr lang="en-US" sz="1400" dirty="0" smtClean="0">
                    <a:solidFill>
                      <a:schemeClr val="bg1"/>
                    </a:solidFill>
                    <a:latin typeface="Arial" panose="020B0604020202020204" pitchFamily="34" charset="0"/>
                    <a:cs typeface="Arial" panose="020B0604020202020204" pitchFamily="34" charset="0"/>
                  </a:endParaRPr>
                </a:p>
                <a:p>
                  <a:r>
                    <a:rPr lang="en-US" sz="1400" dirty="0" smtClean="0">
                      <a:solidFill>
                        <a:schemeClr val="bg1"/>
                      </a:solidFill>
                      <a:latin typeface="Arial" panose="020B0604020202020204" pitchFamily="34" charset="0"/>
                      <a:cs typeface="Arial" panose="020B0604020202020204" pitchFamily="34" charset="0"/>
                    </a:rPr>
                    <a:t>Internet Centre</a:t>
                  </a:r>
                  <a:endParaRPr lang="en-US" sz="1400" dirty="0">
                    <a:solidFill>
                      <a:schemeClr val="bg1"/>
                    </a:solidFill>
                    <a:latin typeface="Arial" panose="020B0604020202020204" pitchFamily="34" charset="0"/>
                    <a:cs typeface="Arial" panose="020B0604020202020204" pitchFamily="34" charset="0"/>
                  </a:endParaRPr>
                </a:p>
              </p:txBody>
            </p:sp>
            <p:grpSp>
              <p:nvGrpSpPr>
                <p:cNvPr id="12" name="Group 40"/>
                <p:cNvGrpSpPr/>
                <p:nvPr/>
              </p:nvGrpSpPr>
              <p:grpSpPr>
                <a:xfrm>
                  <a:off x="1535374" y="2472970"/>
                  <a:ext cx="940777" cy="940777"/>
                  <a:chOff x="115450" y="2065210"/>
                  <a:chExt cx="1458501" cy="1458501"/>
                </a:xfrm>
              </p:grpSpPr>
              <p:sp>
                <p:nvSpPr>
                  <p:cNvPr id="42" name="Oval 41"/>
                  <p:cNvSpPr/>
                  <p:nvPr/>
                </p:nvSpPr>
                <p:spPr bwMode="auto">
                  <a:xfrm>
                    <a:off x="115450" y="2065210"/>
                    <a:ext cx="1458501" cy="1458501"/>
                  </a:xfrm>
                  <a:prstGeom prst="ellipse">
                    <a:avLst/>
                  </a:prstGeom>
                  <a:solidFill>
                    <a:srgbClr val="7030A0"/>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100" b="0" i="0" u="none" strike="noStrike" cap="none" normalizeH="0" baseline="0" smtClean="0">
                      <a:ln>
                        <a:noFill/>
                      </a:ln>
                      <a:solidFill>
                        <a:schemeClr val="tx1"/>
                      </a:solidFill>
                      <a:effectLst/>
                      <a:latin typeface="Arial" charset="0"/>
                      <a:ea typeface="宋体" charset="-122"/>
                    </a:endParaRPr>
                  </a:p>
                </p:txBody>
              </p:sp>
              <p:sp>
                <p:nvSpPr>
                  <p:cNvPr id="43" name="Rectangle 42"/>
                  <p:cNvSpPr/>
                  <p:nvPr/>
                </p:nvSpPr>
                <p:spPr>
                  <a:xfrm>
                    <a:off x="117593" y="2305675"/>
                    <a:ext cx="1434845" cy="1073589"/>
                  </a:xfrm>
                  <a:prstGeom prst="rect">
                    <a:avLst/>
                  </a:prstGeom>
                </p:spPr>
                <p:txBody>
                  <a:bodyPr wrap="square">
                    <a:spAutoFit/>
                  </a:bodyPr>
                  <a:lstStyle/>
                  <a:p>
                    <a:pPr algn="ctr"/>
                    <a:r>
                      <a:rPr lang="en-US" sz="2800" dirty="0" smtClean="0">
                        <a:solidFill>
                          <a:schemeClr val="bg1"/>
                        </a:solidFill>
                        <a:latin typeface="Arial" panose="020B0604020202020204" pitchFamily="34" charset="0"/>
                        <a:cs typeface="Arial" panose="020B0604020202020204" pitchFamily="34" charset="0"/>
                      </a:rPr>
                      <a:t>424</a:t>
                    </a:r>
                  </a:p>
                  <a:p>
                    <a:pPr algn="ctr"/>
                    <a:r>
                      <a:rPr lang="en-US" sz="1100" dirty="0" smtClean="0">
                        <a:solidFill>
                          <a:schemeClr val="bg1"/>
                        </a:solidFill>
                        <a:latin typeface="Arial" panose="020B0604020202020204" pitchFamily="34" charset="0"/>
                        <a:cs typeface="Arial" panose="020B0604020202020204" pitchFamily="34" charset="0"/>
                      </a:rPr>
                      <a:t>centers</a:t>
                    </a:r>
                    <a:endParaRPr lang="en-US" sz="1100" dirty="0">
                      <a:solidFill>
                        <a:schemeClr val="bg1"/>
                      </a:solidFill>
                      <a:latin typeface="Arial" panose="020B0604020202020204" pitchFamily="34" charset="0"/>
                      <a:cs typeface="Arial" panose="020B0604020202020204" pitchFamily="34" charset="0"/>
                    </a:endParaRPr>
                  </a:p>
                </p:txBody>
              </p:sp>
            </p:grpSp>
          </p:grpSp>
          <p:grpSp>
            <p:nvGrpSpPr>
              <p:cNvPr id="13" name="Group 52"/>
              <p:cNvGrpSpPr/>
              <p:nvPr/>
            </p:nvGrpSpPr>
            <p:grpSpPr>
              <a:xfrm>
                <a:off x="4099271" y="2859018"/>
                <a:ext cx="2313390" cy="1215644"/>
                <a:chOff x="6165383" y="2220036"/>
                <a:chExt cx="2313390" cy="1215644"/>
              </a:xfrm>
            </p:grpSpPr>
            <p:sp>
              <p:nvSpPr>
                <p:cNvPr id="44" name="Rectangle 43"/>
                <p:cNvSpPr/>
                <p:nvPr/>
              </p:nvSpPr>
              <p:spPr>
                <a:xfrm>
                  <a:off x="6165383" y="2220036"/>
                  <a:ext cx="2313390"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1Malaysia </a:t>
                  </a:r>
                  <a:r>
                    <a:rPr lang="en-US" sz="1400" dirty="0" smtClean="0">
                      <a:solidFill>
                        <a:schemeClr val="bg1"/>
                      </a:solidFill>
                      <a:latin typeface="Arial" panose="020B0604020202020204" pitchFamily="34" charset="0"/>
                      <a:cs typeface="Arial" panose="020B0604020202020204" pitchFamily="34" charset="0"/>
                    </a:rPr>
                    <a:t>Wireless Village</a:t>
                  </a:r>
                  <a:endParaRPr lang="en-US" sz="1400" dirty="0">
                    <a:solidFill>
                      <a:schemeClr val="bg1"/>
                    </a:solidFill>
                    <a:latin typeface="Arial" panose="020B0604020202020204" pitchFamily="34" charset="0"/>
                    <a:cs typeface="Arial" panose="020B0604020202020204" pitchFamily="34" charset="0"/>
                  </a:endParaRPr>
                </a:p>
              </p:txBody>
            </p:sp>
            <p:grpSp>
              <p:nvGrpSpPr>
                <p:cNvPr id="14" name="Group 44"/>
                <p:cNvGrpSpPr/>
                <p:nvPr/>
              </p:nvGrpSpPr>
              <p:grpSpPr>
                <a:xfrm>
                  <a:off x="6748492" y="2474748"/>
                  <a:ext cx="960933" cy="960932"/>
                  <a:chOff x="1057316" y="2262864"/>
                  <a:chExt cx="2002422" cy="2002421"/>
                </a:xfrm>
              </p:grpSpPr>
              <p:sp>
                <p:nvSpPr>
                  <p:cNvPr id="46" name="Oval 45"/>
                  <p:cNvSpPr/>
                  <p:nvPr/>
                </p:nvSpPr>
                <p:spPr bwMode="auto">
                  <a:xfrm>
                    <a:off x="1057317" y="2262864"/>
                    <a:ext cx="2002421" cy="2002421"/>
                  </a:xfrm>
                  <a:prstGeom prst="ellipse">
                    <a:avLst/>
                  </a:prstGeom>
                  <a:solidFill>
                    <a:srgbClr val="00B0F0"/>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100" b="0" i="0" u="none" strike="noStrike" cap="none" normalizeH="0" baseline="0" smtClean="0">
                      <a:ln>
                        <a:noFill/>
                      </a:ln>
                      <a:solidFill>
                        <a:schemeClr val="tx1"/>
                      </a:solidFill>
                      <a:effectLst/>
                      <a:latin typeface="Arial" charset="0"/>
                      <a:ea typeface="宋体" charset="-122"/>
                    </a:endParaRPr>
                  </a:p>
                </p:txBody>
              </p:sp>
              <p:sp>
                <p:nvSpPr>
                  <p:cNvPr id="47" name="Rectangle 46"/>
                  <p:cNvSpPr/>
                  <p:nvPr/>
                </p:nvSpPr>
                <p:spPr>
                  <a:xfrm>
                    <a:off x="1057316" y="2699758"/>
                    <a:ext cx="1986827" cy="1298744"/>
                  </a:xfrm>
                  <a:prstGeom prst="rect">
                    <a:avLst/>
                  </a:prstGeom>
                </p:spPr>
                <p:txBody>
                  <a:bodyPr wrap="square">
                    <a:spAutoFit/>
                  </a:bodyPr>
                  <a:lstStyle/>
                  <a:p>
                    <a:pPr algn="ctr"/>
                    <a:r>
                      <a:rPr lang="en-US" sz="2400" dirty="0" smtClean="0">
                        <a:solidFill>
                          <a:schemeClr val="bg1"/>
                        </a:solidFill>
                        <a:latin typeface="Arial" panose="020B0604020202020204" pitchFamily="34" charset="0"/>
                        <a:cs typeface="Arial" panose="020B0604020202020204" pitchFamily="34" charset="0"/>
                      </a:rPr>
                      <a:t>4,679</a:t>
                    </a:r>
                  </a:p>
                  <a:p>
                    <a:pPr algn="ctr"/>
                    <a:r>
                      <a:rPr lang="en-US" sz="1050" dirty="0" smtClean="0">
                        <a:solidFill>
                          <a:schemeClr val="bg1"/>
                        </a:solidFill>
                        <a:latin typeface="Arial" panose="020B0604020202020204" pitchFamily="34" charset="0"/>
                        <a:cs typeface="Arial" panose="020B0604020202020204" pitchFamily="34" charset="0"/>
                      </a:rPr>
                      <a:t>Villages</a:t>
                    </a:r>
                    <a:endParaRPr lang="en-US" sz="1100" dirty="0">
                      <a:solidFill>
                        <a:schemeClr val="bg1"/>
                      </a:solidFill>
                      <a:latin typeface="Arial" panose="020B0604020202020204" pitchFamily="34" charset="0"/>
                      <a:cs typeface="Arial" panose="020B0604020202020204" pitchFamily="34" charset="0"/>
                    </a:endParaRPr>
                  </a:p>
                </p:txBody>
              </p:sp>
            </p:grpSp>
          </p:grpSp>
        </p:grpSp>
        <p:grpSp>
          <p:nvGrpSpPr>
            <p:cNvPr id="15" name="Group 51"/>
            <p:cNvGrpSpPr/>
            <p:nvPr/>
          </p:nvGrpSpPr>
          <p:grpSpPr>
            <a:xfrm>
              <a:off x="465249" y="2574217"/>
              <a:ext cx="2162788" cy="2175724"/>
              <a:chOff x="5676491" y="2473011"/>
              <a:chExt cx="2052254" cy="2064529"/>
            </a:xfrm>
          </p:grpSpPr>
          <p:sp>
            <p:nvSpPr>
              <p:cNvPr id="28" name="Freeform 27"/>
              <p:cNvSpPr>
                <a:spLocks/>
              </p:cNvSpPr>
              <p:nvPr/>
            </p:nvSpPr>
            <p:spPr bwMode="auto">
              <a:xfrm>
                <a:off x="5676491" y="2478815"/>
                <a:ext cx="1538998" cy="2058725"/>
              </a:xfrm>
              <a:custGeom>
                <a:avLst/>
                <a:gdLst>
                  <a:gd name="T0" fmla="*/ 2147483646 w 849"/>
                  <a:gd name="T1" fmla="*/ 2147483646 h 1133"/>
                  <a:gd name="T2" fmla="*/ 0 w 849"/>
                  <a:gd name="T3" fmla="*/ 2147483646 h 1133"/>
                  <a:gd name="T4" fmla="*/ 2147483646 w 849"/>
                  <a:gd name="T5" fmla="*/ 0 h 1133"/>
                  <a:gd name="T6" fmla="*/ 2147483646 w 849"/>
                  <a:gd name="T7" fmla="*/ 0 h 1133"/>
                  <a:gd name="T8" fmla="*/ 2147483646 w 849"/>
                  <a:gd name="T9" fmla="*/ 2147483646 h 1133"/>
                  <a:gd name="T10" fmla="*/ 2147483646 w 849"/>
                  <a:gd name="T11" fmla="*/ 2147483646 h 1133"/>
                  <a:gd name="T12" fmla="*/ 2147483646 w 849"/>
                  <a:gd name="T13" fmla="*/ 2147483646 h 1133"/>
                  <a:gd name="T14" fmla="*/ 2147483646 w 849"/>
                  <a:gd name="T15" fmla="*/ 2147483646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solidFill>
                <a:schemeClr val="tx2"/>
              </a:solidFill>
              <a:ln w="3175" algn="ctr">
                <a:solidFill>
                  <a:schemeClr val="bg1"/>
                </a:solidFill>
                <a:miter lim="800000"/>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p>
            </p:txBody>
          </p:sp>
          <p:sp>
            <p:nvSpPr>
              <p:cNvPr id="30" name="Rectangle 29"/>
              <p:cNvSpPr>
                <a:spLocks noChangeArrowheads="1"/>
              </p:cNvSpPr>
              <p:nvPr/>
            </p:nvSpPr>
            <p:spPr bwMode="gray">
              <a:xfrm>
                <a:off x="5858114" y="3911751"/>
                <a:ext cx="1253401" cy="23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HSBB</a:t>
                </a:r>
              </a:p>
            </p:txBody>
          </p:sp>
          <p:sp>
            <p:nvSpPr>
              <p:cNvPr id="31" name="Freeform 30"/>
              <p:cNvSpPr>
                <a:spLocks/>
              </p:cNvSpPr>
              <p:nvPr/>
            </p:nvSpPr>
            <p:spPr bwMode="auto">
              <a:xfrm>
                <a:off x="6189746" y="2473011"/>
                <a:ext cx="1538999" cy="2058726"/>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solidFill>
                <a:schemeClr val="bg1">
                  <a:alpha val="40000"/>
                </a:schemeClr>
              </a:solidFill>
              <a:ln w="3175">
                <a:solidFill>
                  <a:schemeClr val="bg1"/>
                </a:solidFill>
                <a:miter lim="800000"/>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GB" altLang="zh-CN" sz="1600" smtClean="0">
                  <a:ea typeface="宋体" panose="02010600030101010101" pitchFamily="2" charset="-122"/>
                </a:endParaRPr>
              </a:p>
            </p:txBody>
          </p:sp>
          <p:sp>
            <p:nvSpPr>
              <p:cNvPr id="32" name="Rectangle 31"/>
              <p:cNvSpPr>
                <a:spLocks noChangeArrowheads="1"/>
              </p:cNvSpPr>
              <p:nvPr/>
            </p:nvSpPr>
            <p:spPr bwMode="gray">
              <a:xfrm>
                <a:off x="6552254" y="2945098"/>
                <a:ext cx="1077804" cy="2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zh-CN" b="1" dirty="0" smtClean="0">
                    <a:solidFill>
                      <a:schemeClr val="bg1"/>
                    </a:solidFill>
                    <a:latin typeface="Arial" panose="020B0604020202020204" pitchFamily="34" charset="0"/>
                    <a:ea typeface="宋体" panose="02010600030101010101" pitchFamily="2" charset="-122"/>
                    <a:cs typeface="Arial" panose="020B0604020202020204" pitchFamily="34" charset="0"/>
                  </a:rPr>
                  <a:t>BBGP</a:t>
                </a:r>
                <a:endParaRPr lang="en-GB" altLang="zh-CN" b="1"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grpSp>
        <p:sp>
          <p:nvSpPr>
            <p:cNvPr id="66" name="TextBox 65"/>
            <p:cNvSpPr txBox="1"/>
            <p:nvPr/>
          </p:nvSpPr>
          <p:spPr>
            <a:xfrm>
              <a:off x="801329" y="3729656"/>
              <a:ext cx="1023614" cy="338554"/>
            </a:xfrm>
            <a:prstGeom prst="rect">
              <a:avLst/>
            </a:prstGeom>
            <a:noFill/>
          </p:spPr>
          <p:txBody>
            <a:bodyPr wrap="none" rtlCol="0">
              <a:spAutoFit/>
            </a:bodyPr>
            <a:lstStyle/>
            <a:p>
              <a:r>
                <a:rPr lang="en-US" sz="1600" b="1" dirty="0" smtClean="0">
                  <a:solidFill>
                    <a:srgbClr val="FFC000"/>
                  </a:solidFill>
                </a:rPr>
                <a:t>10</a:t>
              </a:r>
              <a:r>
                <a:rPr lang="en-US" altLang="zh-CN" sz="1600" b="1" dirty="0" smtClean="0">
                  <a:solidFill>
                    <a:srgbClr val="FFC000"/>
                  </a:solidFill>
                </a:rPr>
                <a:t>+ Mbps</a:t>
              </a:r>
              <a:endParaRPr lang="en-US" sz="1600" b="1" dirty="0">
                <a:solidFill>
                  <a:srgbClr val="FFC000"/>
                </a:solidFill>
              </a:endParaRPr>
            </a:p>
          </p:txBody>
        </p:sp>
        <p:sp>
          <p:nvSpPr>
            <p:cNvPr id="68" name="TextBox 67"/>
            <p:cNvSpPr txBox="1"/>
            <p:nvPr/>
          </p:nvSpPr>
          <p:spPr>
            <a:xfrm>
              <a:off x="1496398" y="3298542"/>
              <a:ext cx="919419" cy="338554"/>
            </a:xfrm>
            <a:prstGeom prst="rect">
              <a:avLst/>
            </a:prstGeom>
            <a:noFill/>
          </p:spPr>
          <p:txBody>
            <a:bodyPr wrap="none" rtlCol="0">
              <a:spAutoFit/>
            </a:bodyPr>
            <a:lstStyle/>
            <a:p>
              <a:r>
                <a:rPr lang="en-US" altLang="zh-CN" sz="1600" b="1" dirty="0">
                  <a:solidFill>
                    <a:srgbClr val="FFC000"/>
                  </a:solidFill>
                </a:rPr>
                <a:t>2</a:t>
              </a:r>
              <a:r>
                <a:rPr lang="en-US" altLang="zh-CN" sz="1600" b="1" dirty="0" smtClean="0">
                  <a:solidFill>
                    <a:srgbClr val="FFC000"/>
                  </a:solidFill>
                </a:rPr>
                <a:t>+ Mbps</a:t>
              </a:r>
              <a:endParaRPr lang="en-US" sz="1600" b="1" dirty="0">
                <a:solidFill>
                  <a:srgbClr val="FFC000"/>
                </a:solidFill>
              </a:endParaRPr>
            </a:p>
          </p:txBody>
        </p:sp>
        <p:sp>
          <p:nvSpPr>
            <p:cNvPr id="75" name="TextBox 74"/>
            <p:cNvSpPr txBox="1"/>
            <p:nvPr/>
          </p:nvSpPr>
          <p:spPr>
            <a:xfrm>
              <a:off x="928944" y="1865908"/>
              <a:ext cx="1189749" cy="523220"/>
            </a:xfrm>
            <a:prstGeom prst="rect">
              <a:avLst/>
            </a:prstGeom>
            <a:noFill/>
          </p:spPr>
          <p:txBody>
            <a:bodyPr wrap="none" rtlCol="0">
              <a:spAutoFit/>
            </a:bodyPr>
            <a:lstStyle/>
            <a:p>
              <a:r>
                <a:rPr lang="en-US" sz="2800" b="1" dirty="0" smtClean="0">
                  <a:solidFill>
                    <a:schemeClr val="bg1"/>
                  </a:solidFill>
                </a:rPr>
                <a:t>Supply</a:t>
              </a:r>
              <a:endParaRPr lang="en-US" sz="2800" b="1" dirty="0">
                <a:solidFill>
                  <a:schemeClr val="bg1"/>
                </a:solidFill>
              </a:endParaRPr>
            </a:p>
          </p:txBody>
        </p:sp>
        <p:sp>
          <p:nvSpPr>
            <p:cNvPr id="77" name="TextBox 76"/>
            <p:cNvSpPr txBox="1"/>
            <p:nvPr/>
          </p:nvSpPr>
          <p:spPr>
            <a:xfrm>
              <a:off x="4470160" y="1876021"/>
              <a:ext cx="1446230" cy="523220"/>
            </a:xfrm>
            <a:prstGeom prst="rect">
              <a:avLst/>
            </a:prstGeom>
            <a:noFill/>
          </p:spPr>
          <p:txBody>
            <a:bodyPr wrap="none" rtlCol="0">
              <a:spAutoFit/>
            </a:bodyPr>
            <a:lstStyle/>
            <a:p>
              <a:r>
                <a:rPr lang="en-US" sz="2800" b="1" dirty="0" smtClean="0">
                  <a:solidFill>
                    <a:schemeClr val="bg1"/>
                  </a:solidFill>
                </a:rPr>
                <a:t>Demand</a:t>
              </a:r>
              <a:endParaRPr lang="en-US" sz="2800" b="1" dirty="0">
                <a:solidFill>
                  <a:schemeClr val="bg1"/>
                </a:solidFill>
              </a:endParaRPr>
            </a:p>
          </p:txBody>
        </p:sp>
        <p:grpSp>
          <p:nvGrpSpPr>
            <p:cNvPr id="16" name="Group 79"/>
            <p:cNvGrpSpPr/>
            <p:nvPr/>
          </p:nvGrpSpPr>
          <p:grpSpPr>
            <a:xfrm>
              <a:off x="3573355" y="3685652"/>
              <a:ext cx="901209" cy="788929"/>
              <a:chOff x="6715049" y="4936852"/>
              <a:chExt cx="901209" cy="788929"/>
            </a:xfrm>
          </p:grpSpPr>
          <p:sp>
            <p:nvSpPr>
              <p:cNvPr id="78" name="Oval 77"/>
              <p:cNvSpPr/>
              <p:nvPr/>
            </p:nvSpPr>
            <p:spPr bwMode="auto">
              <a:xfrm>
                <a:off x="6771190" y="4936852"/>
                <a:ext cx="788929" cy="788929"/>
              </a:xfrm>
              <a:prstGeom prst="ellipse">
                <a:avLst/>
              </a:prstGeom>
              <a:solidFill>
                <a:schemeClr val="tx1">
                  <a:lumMod val="50000"/>
                  <a:lumOff val="50000"/>
                </a:schemeClr>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000" b="0" i="0" u="none" strike="noStrike" cap="none" normalizeH="0" baseline="0" dirty="0" smtClean="0">
                  <a:ln>
                    <a:noFill/>
                  </a:ln>
                  <a:solidFill>
                    <a:schemeClr val="bg1"/>
                  </a:solidFill>
                  <a:effectLst/>
                  <a:latin typeface="Arial" charset="0"/>
                  <a:ea typeface="宋体" charset="-122"/>
                </a:endParaRPr>
              </a:p>
            </p:txBody>
          </p:sp>
          <p:sp>
            <p:nvSpPr>
              <p:cNvPr id="79" name="Rectangle 78"/>
              <p:cNvSpPr/>
              <p:nvPr/>
            </p:nvSpPr>
            <p:spPr>
              <a:xfrm>
                <a:off x="6715049" y="5068873"/>
                <a:ext cx="901209" cy="523220"/>
              </a:xfrm>
              <a:prstGeom prst="rect">
                <a:avLst/>
              </a:prstGeom>
              <a:ln>
                <a:noFill/>
              </a:ln>
            </p:spPr>
            <p:txBody>
              <a:bodyPr wrap="none">
                <a:spAutoFit/>
              </a:bodyPr>
              <a:lstStyle/>
              <a:p>
                <a:pPr algn="ctr">
                  <a:buClr>
                    <a:srgbClr val="CC9900"/>
                  </a:buClr>
                </a:pPr>
                <a:r>
                  <a:rPr lang="en-US" sz="1400" b="1" dirty="0">
                    <a:solidFill>
                      <a:schemeClr val="bg1"/>
                    </a:solidFill>
                    <a:latin typeface="Arial" charset="0"/>
                  </a:rPr>
                  <a:t>e</a:t>
                </a:r>
                <a:r>
                  <a:rPr lang="en-US" sz="1400" b="1" dirty="0" smtClean="0">
                    <a:solidFill>
                      <a:schemeClr val="bg1"/>
                    </a:solidFill>
                    <a:latin typeface="Arial" charset="0"/>
                  </a:rPr>
                  <a:t>-public</a:t>
                </a:r>
              </a:p>
              <a:p>
                <a:pPr algn="ctr">
                  <a:buClr>
                    <a:srgbClr val="CC9900"/>
                  </a:buClr>
                </a:pPr>
                <a:r>
                  <a:rPr lang="en-US" sz="1400" b="1" dirty="0" smtClean="0">
                    <a:solidFill>
                      <a:schemeClr val="bg1"/>
                    </a:solidFill>
                    <a:latin typeface="Arial" charset="0"/>
                  </a:rPr>
                  <a:t>services</a:t>
                </a:r>
                <a:endParaRPr lang="en-US" sz="1400" b="1" dirty="0">
                  <a:solidFill>
                    <a:schemeClr val="bg1"/>
                  </a:solidFill>
                  <a:latin typeface="Arial" charset="0"/>
                </a:endParaRPr>
              </a:p>
            </p:txBody>
          </p:sp>
        </p:grpSp>
        <p:grpSp>
          <p:nvGrpSpPr>
            <p:cNvPr id="17" name="Group 80"/>
            <p:cNvGrpSpPr/>
            <p:nvPr/>
          </p:nvGrpSpPr>
          <p:grpSpPr>
            <a:xfrm>
              <a:off x="3625909" y="2907921"/>
              <a:ext cx="938077" cy="788929"/>
              <a:chOff x="6696616" y="4936852"/>
              <a:chExt cx="938077" cy="788929"/>
            </a:xfrm>
          </p:grpSpPr>
          <p:sp>
            <p:nvSpPr>
              <p:cNvPr id="82" name="Oval 81"/>
              <p:cNvSpPr/>
              <p:nvPr/>
            </p:nvSpPr>
            <p:spPr bwMode="auto">
              <a:xfrm>
                <a:off x="6771190" y="4936852"/>
                <a:ext cx="788929" cy="788929"/>
              </a:xfrm>
              <a:prstGeom prst="ellipse">
                <a:avLst/>
              </a:prstGeom>
              <a:solidFill>
                <a:schemeClr val="tx1">
                  <a:lumMod val="50000"/>
                  <a:lumOff val="50000"/>
                </a:schemeClr>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000" b="0" i="0" u="none" strike="noStrike" cap="none" normalizeH="0" baseline="0" dirty="0" smtClean="0">
                  <a:ln>
                    <a:noFill/>
                  </a:ln>
                  <a:solidFill>
                    <a:schemeClr val="bg1"/>
                  </a:solidFill>
                  <a:effectLst/>
                  <a:latin typeface="Arial" charset="0"/>
                  <a:ea typeface="宋体" charset="-122"/>
                </a:endParaRPr>
              </a:p>
            </p:txBody>
          </p:sp>
          <p:sp>
            <p:nvSpPr>
              <p:cNvPr id="83" name="Rectangle 82"/>
              <p:cNvSpPr/>
              <p:nvPr/>
            </p:nvSpPr>
            <p:spPr>
              <a:xfrm>
                <a:off x="6696616" y="5068873"/>
                <a:ext cx="938077" cy="461665"/>
              </a:xfrm>
              <a:prstGeom prst="rect">
                <a:avLst/>
              </a:prstGeom>
            </p:spPr>
            <p:txBody>
              <a:bodyPr wrap="none">
                <a:spAutoFit/>
              </a:bodyPr>
              <a:lstStyle/>
              <a:p>
                <a:pPr algn="ctr">
                  <a:buClr>
                    <a:srgbClr val="CC9900"/>
                  </a:buClr>
                </a:pPr>
                <a:r>
                  <a:rPr lang="en-US" sz="1200" b="1" dirty="0" smtClean="0">
                    <a:solidFill>
                      <a:schemeClr val="bg1"/>
                    </a:solidFill>
                    <a:latin typeface="Arial" charset="0"/>
                  </a:rPr>
                  <a:t>Tax</a:t>
                </a:r>
              </a:p>
              <a:p>
                <a:pPr algn="ctr">
                  <a:buClr>
                    <a:srgbClr val="CC9900"/>
                  </a:buClr>
                </a:pPr>
                <a:r>
                  <a:rPr lang="en-US" sz="1200" b="1" dirty="0" smtClean="0">
                    <a:solidFill>
                      <a:schemeClr val="bg1"/>
                    </a:solidFill>
                    <a:latin typeface="Arial" charset="0"/>
                  </a:rPr>
                  <a:t>Reduction</a:t>
                </a:r>
                <a:endParaRPr lang="en-US" sz="1200" b="1" dirty="0">
                  <a:solidFill>
                    <a:schemeClr val="bg1"/>
                  </a:solidFill>
                  <a:latin typeface="Arial" charset="0"/>
                </a:endParaRPr>
              </a:p>
            </p:txBody>
          </p:sp>
        </p:grpSp>
        <p:sp>
          <p:nvSpPr>
            <p:cNvPr id="84" name="Plus 83"/>
            <p:cNvSpPr/>
            <p:nvPr/>
          </p:nvSpPr>
          <p:spPr bwMode="auto">
            <a:xfrm>
              <a:off x="2780857" y="3284682"/>
              <a:ext cx="776157" cy="748678"/>
            </a:xfrm>
            <a:prstGeom prst="mathPlus">
              <a:avLst>
                <a:gd name="adj1" fmla="val 14244"/>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grpSp>
      <p:sp>
        <p:nvSpPr>
          <p:cNvPr id="112" name="TextBox 111"/>
          <p:cNvSpPr txBox="1"/>
          <p:nvPr/>
        </p:nvSpPr>
        <p:spPr>
          <a:xfrm>
            <a:off x="862799" y="5693847"/>
            <a:ext cx="8293168" cy="461665"/>
          </a:xfrm>
          <a:prstGeom prst="rect">
            <a:avLst/>
          </a:prstGeom>
          <a:noFill/>
        </p:spPr>
        <p:txBody>
          <a:bodyPr wrap="none" rtlCol="0">
            <a:spAutoFit/>
          </a:bodyPr>
          <a:lstStyle/>
          <a:p>
            <a:r>
              <a:rPr lang="en-US" b="1" dirty="0" smtClean="0">
                <a:solidFill>
                  <a:srgbClr val="FFC000"/>
                </a:solidFill>
              </a:rPr>
              <a:t>Malaysia National broadband Initiative </a:t>
            </a:r>
            <a:r>
              <a:rPr lang="en-US" dirty="0">
                <a:solidFill>
                  <a:schemeClr val="bg1"/>
                </a:solidFill>
              </a:rPr>
              <a:t>was </a:t>
            </a:r>
            <a:r>
              <a:rPr lang="en-US" dirty="0" smtClean="0">
                <a:solidFill>
                  <a:schemeClr val="bg1"/>
                </a:solidFill>
              </a:rPr>
              <a:t>launched from </a:t>
            </a:r>
            <a:r>
              <a:rPr lang="en-US" b="1" dirty="0" smtClean="0">
                <a:solidFill>
                  <a:srgbClr val="FFC000"/>
                </a:solidFill>
              </a:rPr>
              <a:t>2009</a:t>
            </a:r>
            <a:endParaRPr lang="en-US" b="1" dirty="0">
              <a:solidFill>
                <a:srgbClr val="FFC000"/>
              </a:solidFill>
            </a:endParaRPr>
          </a:p>
        </p:txBody>
      </p:sp>
      <p:sp>
        <p:nvSpPr>
          <p:cNvPr id="2" name="TextBox 1"/>
          <p:cNvSpPr txBox="1"/>
          <p:nvPr/>
        </p:nvSpPr>
        <p:spPr>
          <a:xfrm>
            <a:off x="5535062" y="6135138"/>
            <a:ext cx="2740494" cy="277063"/>
          </a:xfrm>
          <a:prstGeom prst="rect">
            <a:avLst/>
          </a:prstGeom>
          <a:noFill/>
        </p:spPr>
        <p:txBody>
          <a:bodyPr wrap="none" rtlCol="0">
            <a:spAutoFit/>
          </a:bodyPr>
          <a:lstStyle/>
          <a:p>
            <a:r>
              <a:rPr lang="en-US" altLang="zh-CN" sz="1200" i="1" dirty="0" smtClean="0">
                <a:solidFill>
                  <a:schemeClr val="bg1"/>
                </a:solidFill>
              </a:rPr>
              <a:t>Source: Malaysia USP report, World bank</a:t>
            </a:r>
            <a:endParaRPr lang="en-US" sz="1200" i="1" dirty="0">
              <a:solidFill>
                <a:schemeClr val="bg1"/>
              </a:solidFill>
            </a:endParaRPr>
          </a:p>
        </p:txBody>
      </p:sp>
      <p:sp>
        <p:nvSpPr>
          <p:cNvPr id="57" name="TextBox 56"/>
          <p:cNvSpPr txBox="1"/>
          <p:nvPr/>
        </p:nvSpPr>
        <p:spPr>
          <a:xfrm>
            <a:off x="8415321" y="2007966"/>
            <a:ext cx="2424628" cy="707886"/>
          </a:xfrm>
          <a:prstGeom prst="rect">
            <a:avLst/>
          </a:prstGeom>
          <a:noFill/>
        </p:spPr>
        <p:txBody>
          <a:bodyPr wrap="square" rtlCol="0">
            <a:spAutoFit/>
          </a:bodyPr>
          <a:lstStyle/>
          <a:p>
            <a:r>
              <a:rPr lang="en-US" altLang="zh-CN" sz="2000" b="1" dirty="0" smtClean="0">
                <a:solidFill>
                  <a:schemeClr val="bg1"/>
                </a:solidFill>
                <a:latin typeface="Arial" pitchFamily="34" charset="0"/>
                <a:cs typeface="Arial" pitchFamily="34" charset="0"/>
              </a:rPr>
              <a:t>Internet penetration rate</a:t>
            </a:r>
            <a:endParaRPr lang="zh-CN" altLang="en-US" sz="2000" b="1" dirty="0">
              <a:solidFill>
                <a:schemeClr val="bg1"/>
              </a:solidFill>
              <a:latin typeface="Arial" pitchFamily="34" charset="0"/>
              <a:cs typeface="Arial" pitchFamily="34" charset="0"/>
            </a:endParaRPr>
          </a:p>
        </p:txBody>
      </p:sp>
      <p:sp>
        <p:nvSpPr>
          <p:cNvPr id="58" name="TextBox 57"/>
          <p:cNvSpPr txBox="1"/>
          <p:nvPr/>
        </p:nvSpPr>
        <p:spPr>
          <a:xfrm>
            <a:off x="10452142" y="2621452"/>
            <a:ext cx="1058303" cy="461665"/>
          </a:xfrm>
          <a:prstGeom prst="rect">
            <a:avLst/>
          </a:prstGeom>
          <a:noFill/>
        </p:spPr>
        <p:txBody>
          <a:bodyPr wrap="none" rtlCol="0">
            <a:spAutoFit/>
          </a:bodyPr>
          <a:lstStyle/>
          <a:p>
            <a:r>
              <a:rPr lang="en-US" altLang="zh-CN" b="1" dirty="0" smtClean="0">
                <a:solidFill>
                  <a:schemeClr val="bg1"/>
                </a:solidFill>
                <a:latin typeface="Arial" pitchFamily="34" charset="0"/>
                <a:cs typeface="Arial" pitchFamily="34" charset="0"/>
              </a:rPr>
              <a:t>21.1%</a:t>
            </a:r>
            <a:endParaRPr lang="zh-CN" altLang="en-US" b="1" dirty="0">
              <a:solidFill>
                <a:schemeClr val="bg1"/>
              </a:solidFill>
              <a:latin typeface="Arial" pitchFamily="34" charset="0"/>
              <a:cs typeface="Arial" pitchFamily="34" charset="0"/>
            </a:endParaRPr>
          </a:p>
        </p:txBody>
      </p:sp>
      <p:sp>
        <p:nvSpPr>
          <p:cNvPr id="59" name="TextBox 58"/>
          <p:cNvSpPr txBox="1"/>
          <p:nvPr/>
        </p:nvSpPr>
        <p:spPr>
          <a:xfrm>
            <a:off x="10531390" y="1575140"/>
            <a:ext cx="965392" cy="523220"/>
          </a:xfrm>
          <a:prstGeom prst="rect">
            <a:avLst/>
          </a:prstGeom>
          <a:noFill/>
        </p:spPr>
        <p:txBody>
          <a:bodyPr wrap="none" rtlCol="0">
            <a:spAutoFit/>
          </a:bodyPr>
          <a:lstStyle/>
          <a:p>
            <a:r>
              <a:rPr lang="en-US" altLang="zh-CN" sz="2800" dirty="0" smtClean="0">
                <a:solidFill>
                  <a:srgbClr val="FFC000"/>
                </a:solidFill>
                <a:latin typeface="Impact" panose="020B0806030902050204" pitchFamily="34" charset="0"/>
                <a:cs typeface="Arial" pitchFamily="34" charset="0"/>
              </a:rPr>
              <a:t>67.1%</a:t>
            </a:r>
            <a:endParaRPr lang="zh-CN" altLang="en-US" sz="2800" dirty="0">
              <a:solidFill>
                <a:srgbClr val="FFC000"/>
              </a:solidFill>
              <a:latin typeface="Impact" panose="020B0806030902050204" pitchFamily="34" charset="0"/>
              <a:cs typeface="Arial" pitchFamily="34" charset="0"/>
            </a:endParaRPr>
          </a:p>
        </p:txBody>
      </p:sp>
      <p:cxnSp>
        <p:nvCxnSpPr>
          <p:cNvPr id="60" name="直接连接符 59"/>
          <p:cNvCxnSpPr/>
          <p:nvPr/>
        </p:nvCxnSpPr>
        <p:spPr bwMode="auto">
          <a:xfrm>
            <a:off x="8162622" y="2174700"/>
            <a:ext cx="0" cy="1656184"/>
          </a:xfrm>
          <a:prstGeom prst="line">
            <a:avLst/>
          </a:prstGeom>
          <a:blipFill dpi="0" rotWithShape="0">
            <a:blip r:embed="rId4" cstate="print"/>
            <a:srcRect/>
            <a:tile tx="0" ty="0" sx="100000" sy="100000" flip="none" algn="tl"/>
          </a:blipFill>
          <a:ln w="28575">
            <a:solidFill>
              <a:schemeClr val="tx1"/>
            </a:solidFill>
            <a:prstDash val="dash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bwMode="auto">
          <a:xfrm>
            <a:off x="8435832" y="4369430"/>
            <a:ext cx="2480713" cy="707886"/>
          </a:xfrm>
          <a:prstGeom prst="rect">
            <a:avLst/>
          </a:prstGeom>
          <a:noFill/>
        </p:spPr>
        <p:txBody>
          <a:bodyPr wrap="square">
            <a:spAutoFit/>
          </a:bodyPr>
          <a:lstStyle/>
          <a:p>
            <a:pPr>
              <a:defRPr/>
            </a:pPr>
            <a:r>
              <a:rPr lang="en-US" altLang="zh-CN" sz="2000" b="1" dirty="0">
                <a:solidFill>
                  <a:schemeClr val="bg1"/>
                </a:solidFill>
                <a:latin typeface="Arial" pitchFamily="34" charset="0"/>
                <a:cs typeface="Arial" pitchFamily="34" charset="0"/>
              </a:rPr>
              <a:t>GDP </a:t>
            </a:r>
            <a:r>
              <a:rPr lang="en-US" altLang="zh-CN" sz="2000" b="1" dirty="0" smtClean="0">
                <a:solidFill>
                  <a:schemeClr val="bg1"/>
                </a:solidFill>
                <a:latin typeface="Arial" pitchFamily="34" charset="0"/>
                <a:cs typeface="Arial" pitchFamily="34" charset="0"/>
              </a:rPr>
              <a:t>Per</a:t>
            </a:r>
            <a:r>
              <a:rPr lang="en-US" altLang="zh-CN" sz="2000" b="1" dirty="0">
                <a:solidFill>
                  <a:schemeClr val="bg1"/>
                </a:solidFill>
                <a:latin typeface="Arial" pitchFamily="34" charset="0"/>
                <a:cs typeface="Arial" pitchFamily="34" charset="0"/>
              </a:rPr>
              <a:t> Capita Change</a:t>
            </a:r>
          </a:p>
        </p:txBody>
      </p:sp>
      <p:sp>
        <p:nvSpPr>
          <p:cNvPr id="62" name="矩形 61"/>
          <p:cNvSpPr/>
          <p:nvPr/>
        </p:nvSpPr>
        <p:spPr bwMode="auto">
          <a:xfrm>
            <a:off x="8311239" y="3817192"/>
            <a:ext cx="3397820" cy="1728192"/>
          </a:xfrm>
          <a:prstGeom prst="rect">
            <a:avLst/>
          </a:prstGeom>
          <a:noFill/>
          <a:ln>
            <a:solidFill>
              <a:srgbClr val="00B0F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zh-CN" altLang="en-US" sz="1800" smtClean="0">
              <a:ea typeface="华文宋体" charset="-122"/>
            </a:endParaRPr>
          </a:p>
        </p:txBody>
      </p:sp>
      <p:sp>
        <p:nvSpPr>
          <p:cNvPr id="64" name="TextBox 63"/>
          <p:cNvSpPr txBox="1"/>
          <p:nvPr/>
        </p:nvSpPr>
        <p:spPr>
          <a:xfrm>
            <a:off x="10423130" y="5021750"/>
            <a:ext cx="1127232" cy="461665"/>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7277.8</a:t>
            </a:r>
            <a:endParaRPr lang="zh-CN" altLang="en-US" dirty="0">
              <a:solidFill>
                <a:schemeClr val="bg1"/>
              </a:solidFill>
              <a:latin typeface="Arial" pitchFamily="34" charset="0"/>
              <a:cs typeface="Arial" pitchFamily="34" charset="0"/>
            </a:endParaRPr>
          </a:p>
        </p:txBody>
      </p:sp>
      <p:sp>
        <p:nvSpPr>
          <p:cNvPr id="65" name="TextBox 64"/>
          <p:cNvSpPr txBox="1"/>
          <p:nvPr/>
        </p:nvSpPr>
        <p:spPr>
          <a:xfrm>
            <a:off x="10363526" y="3959111"/>
            <a:ext cx="1290738" cy="523220"/>
          </a:xfrm>
          <a:prstGeom prst="rect">
            <a:avLst/>
          </a:prstGeom>
          <a:noFill/>
        </p:spPr>
        <p:txBody>
          <a:bodyPr wrap="none" rtlCol="0">
            <a:spAutoFit/>
          </a:bodyPr>
          <a:lstStyle/>
          <a:p>
            <a:r>
              <a:rPr lang="en-US" altLang="zh-CN" sz="2800" dirty="0" smtClean="0">
                <a:solidFill>
                  <a:srgbClr val="FFC000"/>
                </a:solidFill>
                <a:latin typeface="Impact" panose="020B0806030902050204" pitchFamily="34" charset="0"/>
                <a:cs typeface="Arial" pitchFamily="34" charset="0"/>
              </a:rPr>
              <a:t>10538.1</a:t>
            </a:r>
            <a:endParaRPr lang="zh-CN" altLang="en-US" sz="2800" dirty="0">
              <a:solidFill>
                <a:srgbClr val="FFC000"/>
              </a:solidFill>
              <a:latin typeface="Impact" panose="020B0806030902050204" pitchFamily="34" charset="0"/>
              <a:cs typeface="Arial" pitchFamily="34" charset="0"/>
            </a:endParaRPr>
          </a:p>
        </p:txBody>
      </p:sp>
      <p:sp>
        <p:nvSpPr>
          <p:cNvPr id="67" name="下箭头 82"/>
          <p:cNvSpPr>
            <a:spLocks noChangeArrowheads="1"/>
          </p:cNvSpPr>
          <p:nvPr/>
        </p:nvSpPr>
        <p:spPr bwMode="auto">
          <a:xfrm flipV="1">
            <a:off x="10784634" y="2126433"/>
            <a:ext cx="433091" cy="509272"/>
          </a:xfrm>
          <a:prstGeom prst="downArrow">
            <a:avLst>
              <a:gd name="adj1" fmla="val 50000"/>
              <a:gd name="adj2" fmla="val 50000"/>
            </a:avLst>
          </a:prstGeom>
          <a:solidFill>
            <a:srgbClr val="FFC000"/>
          </a:solidFill>
          <a:ln w="9525">
            <a:solidFill>
              <a:srgbClr val="FFC000"/>
            </a:solidFill>
            <a:miter lim="800000"/>
            <a:headEnd/>
            <a:tailEnd/>
          </a:ln>
        </p:spPr>
        <p:txBody>
          <a:bodyPr/>
          <a:lstStyle/>
          <a:p>
            <a:endParaRPr lang="zh-CN" altLang="en-US" sz="1800">
              <a:solidFill>
                <a:srgbClr val="FFC000"/>
              </a:solidFill>
            </a:endParaRPr>
          </a:p>
        </p:txBody>
      </p:sp>
      <p:sp>
        <p:nvSpPr>
          <p:cNvPr id="71" name="矩形 70"/>
          <p:cNvSpPr/>
          <p:nvPr/>
        </p:nvSpPr>
        <p:spPr bwMode="auto">
          <a:xfrm>
            <a:off x="8311239" y="1514864"/>
            <a:ext cx="3397820" cy="1728192"/>
          </a:xfrm>
          <a:prstGeom prst="rect">
            <a:avLst/>
          </a:prstGeom>
          <a:noFill/>
          <a:ln>
            <a:solidFill>
              <a:srgbClr val="00B0F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zh-CN" altLang="en-US" sz="1800" smtClean="0">
              <a:ea typeface="华文宋体" charset="-122"/>
            </a:endParaRPr>
          </a:p>
        </p:txBody>
      </p:sp>
      <p:sp>
        <p:nvSpPr>
          <p:cNvPr id="72" name="下箭头 82"/>
          <p:cNvSpPr>
            <a:spLocks noChangeArrowheads="1"/>
          </p:cNvSpPr>
          <p:nvPr/>
        </p:nvSpPr>
        <p:spPr bwMode="auto">
          <a:xfrm flipV="1">
            <a:off x="10833619" y="4494076"/>
            <a:ext cx="433091" cy="509272"/>
          </a:xfrm>
          <a:prstGeom prst="downArrow">
            <a:avLst>
              <a:gd name="adj1" fmla="val 50000"/>
              <a:gd name="adj2" fmla="val 50000"/>
            </a:avLst>
          </a:prstGeom>
          <a:solidFill>
            <a:srgbClr val="FFC000"/>
          </a:solidFill>
          <a:ln w="9525">
            <a:solidFill>
              <a:srgbClr val="FFC000"/>
            </a:solidFill>
            <a:miter lim="800000"/>
            <a:headEnd/>
            <a:tailEnd/>
          </a:ln>
        </p:spPr>
        <p:txBody>
          <a:bodyPr/>
          <a:lstStyle/>
          <a:p>
            <a:endParaRPr lang="zh-CN" altLang="en-US" sz="1800">
              <a:solidFill>
                <a:srgbClr val="FFC000"/>
              </a:solidFill>
            </a:endParaRPr>
          </a:p>
        </p:txBody>
      </p:sp>
      <p:sp>
        <p:nvSpPr>
          <p:cNvPr id="73" name="等腰三角形 96"/>
          <p:cNvSpPr/>
          <p:nvPr/>
        </p:nvSpPr>
        <p:spPr bwMode="auto">
          <a:xfrm rot="16200000" flipH="1">
            <a:off x="6709013" y="3419521"/>
            <a:ext cx="2242803" cy="442603"/>
          </a:xfrm>
          <a:prstGeom prst="triangle">
            <a:avLst/>
          </a:prstGeom>
          <a:solidFill>
            <a:schemeClr val="tx1">
              <a:lumMod val="50000"/>
              <a:lumOff val="50000"/>
              <a:alpha val="51000"/>
            </a:schemeClr>
          </a:solidFill>
          <a:ln>
            <a:noFill/>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800" dirty="0" smtClean="0">
              <a:latin typeface="Arial" charset="0"/>
              <a:ea typeface="宋体" charset="-122"/>
            </a:endParaRPr>
          </a:p>
        </p:txBody>
      </p:sp>
    </p:spTree>
  </p:cSld>
  <p:clrMapOvr>
    <a:masterClrMapping/>
  </p:clrMapOvr>
  <p:transition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
          <p:cNvPicPr>
            <a:picLocks noChangeArrowheads="1"/>
          </p:cNvPicPr>
          <p:nvPr/>
        </p:nvPicPr>
        <p:blipFill>
          <a:blip r:embed="rId3" cstate="print"/>
          <a:srcRect/>
          <a:stretch>
            <a:fillRect/>
          </a:stretch>
        </p:blipFill>
        <p:spPr bwMode="auto">
          <a:xfrm>
            <a:off x="794" y="0"/>
            <a:ext cx="12194381" cy="6855619"/>
          </a:xfrm>
          <a:prstGeom prst="rect">
            <a:avLst/>
          </a:prstGeom>
          <a:noFill/>
          <a:ln w="9525">
            <a:noFill/>
            <a:miter lim="800000"/>
            <a:headEnd/>
            <a:tailEnd/>
          </a:ln>
        </p:spPr>
      </p:pic>
      <p:sp>
        <p:nvSpPr>
          <p:cNvPr id="19" name="TextBox 18"/>
          <p:cNvSpPr txBox="1"/>
          <p:nvPr/>
        </p:nvSpPr>
        <p:spPr>
          <a:xfrm>
            <a:off x="453077" y="133944"/>
            <a:ext cx="9661619" cy="707886"/>
          </a:xfrm>
          <a:prstGeom prst="rect">
            <a:avLst/>
          </a:prstGeom>
          <a:noFill/>
        </p:spPr>
        <p:txBody>
          <a:bodyPr wrap="none" rtlCol="0">
            <a:spAutoFit/>
          </a:bodyPr>
          <a:lstStyle/>
          <a:p>
            <a:pPr defTabSz="1146369"/>
            <a:r>
              <a:rPr lang="en-US" altLang="zh-CN" sz="4000" dirty="0" smtClean="0">
                <a:solidFill>
                  <a:srgbClr val="FF6709"/>
                </a:solidFill>
                <a:latin typeface="Impact" pitchFamily="34" charset="0"/>
                <a:sym typeface="Lucida Grande" charset="0"/>
              </a:rPr>
              <a:t>A Study of Broadband China Strategy Practice</a:t>
            </a:r>
            <a:endParaRPr lang="zh-CN" altLang="en-US" sz="4000" dirty="0" err="1">
              <a:solidFill>
                <a:srgbClr val="FF6709"/>
              </a:solidFill>
              <a:latin typeface="Impact" pitchFamily="34" charset="0"/>
              <a:sym typeface="Lucida Grande" charset="0"/>
            </a:endParaRPr>
          </a:p>
        </p:txBody>
      </p:sp>
      <p:sp>
        <p:nvSpPr>
          <p:cNvPr id="63" name="Rounded Rectangle 93"/>
          <p:cNvSpPr/>
          <p:nvPr/>
        </p:nvSpPr>
        <p:spPr bwMode="auto">
          <a:xfrm>
            <a:off x="951794" y="1650838"/>
            <a:ext cx="4175378" cy="4456047"/>
          </a:xfrm>
          <a:prstGeom prst="roundRect">
            <a:avLst/>
          </a:prstGeom>
          <a:solidFill>
            <a:srgbClr val="00B0F0">
              <a:alpha val="20000"/>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pic>
        <p:nvPicPr>
          <p:cNvPr id="69" name="图片 34" descr="下载 (1).jpg"/>
          <p:cNvPicPr>
            <a:picLocks noChangeAspect="1"/>
          </p:cNvPicPr>
          <p:nvPr/>
        </p:nvPicPr>
        <p:blipFill>
          <a:blip r:embed="rId4" cstate="print"/>
          <a:stretch>
            <a:fillRect/>
          </a:stretch>
        </p:blipFill>
        <p:spPr>
          <a:xfrm>
            <a:off x="2133101" y="1877785"/>
            <a:ext cx="1679607" cy="1131065"/>
          </a:xfrm>
          <a:prstGeom prst="rect">
            <a:avLst/>
          </a:prstGeom>
        </p:spPr>
      </p:pic>
      <p:sp>
        <p:nvSpPr>
          <p:cNvPr id="70" name="TextBox 69"/>
          <p:cNvSpPr txBox="1"/>
          <p:nvPr/>
        </p:nvSpPr>
        <p:spPr>
          <a:xfrm>
            <a:off x="1598970" y="3097530"/>
            <a:ext cx="2747868" cy="461665"/>
          </a:xfrm>
          <a:prstGeom prst="rect">
            <a:avLst/>
          </a:prstGeom>
          <a:noFill/>
        </p:spPr>
        <p:txBody>
          <a:bodyPr wrap="none" rtlCol="0">
            <a:spAutoFit/>
          </a:bodyPr>
          <a:lstStyle/>
          <a:p>
            <a:pPr>
              <a:buNone/>
            </a:pPr>
            <a:r>
              <a:rPr lang="en-US" altLang="zh-CN" b="1" dirty="0" smtClean="0">
                <a:solidFill>
                  <a:srgbClr val="FFC000"/>
                </a:solidFill>
                <a:latin typeface="Arial" pitchFamily="34" charset="0"/>
                <a:ea typeface="微软雅黑" pitchFamily="34" charset="-122"/>
                <a:cs typeface="Arial" pitchFamily="34" charset="0"/>
              </a:rPr>
              <a:t>Broadband China</a:t>
            </a:r>
            <a:endParaRPr lang="zh-CN" altLang="en-US" b="1" dirty="0" err="1" smtClean="0">
              <a:solidFill>
                <a:srgbClr val="FFC000"/>
              </a:solidFill>
              <a:latin typeface="Arial" pitchFamily="34" charset="0"/>
              <a:ea typeface="微软雅黑" pitchFamily="34" charset="-122"/>
              <a:cs typeface="Arial" pitchFamily="34" charset="0"/>
            </a:endParaRPr>
          </a:p>
        </p:txBody>
      </p:sp>
      <p:sp>
        <p:nvSpPr>
          <p:cNvPr id="74" name="TextBox 73"/>
          <p:cNvSpPr txBox="1"/>
          <p:nvPr/>
        </p:nvSpPr>
        <p:spPr>
          <a:xfrm>
            <a:off x="1257300" y="3490234"/>
            <a:ext cx="3431209" cy="338554"/>
          </a:xfrm>
          <a:prstGeom prst="rect">
            <a:avLst/>
          </a:prstGeom>
          <a:noFill/>
        </p:spPr>
        <p:txBody>
          <a:bodyPr wrap="square" rtlCol="0">
            <a:spAutoFit/>
          </a:bodyPr>
          <a:lstStyle/>
          <a:p>
            <a:pPr algn="ctr">
              <a:buNone/>
            </a:pPr>
            <a:r>
              <a:rPr lang="en-US" altLang="zh-CN" sz="1600" i="1" dirty="0" smtClean="0">
                <a:solidFill>
                  <a:schemeClr val="bg1"/>
                </a:solidFill>
                <a:latin typeface="Arial" pitchFamily="34" charset="0"/>
                <a:cs typeface="Arial" pitchFamily="34" charset="0"/>
              </a:rPr>
              <a:t>National Strategy Start from 2007</a:t>
            </a:r>
            <a:endParaRPr lang="zh-CN" altLang="en-US" sz="1600" i="1" dirty="0" err="1" smtClean="0">
              <a:solidFill>
                <a:schemeClr val="bg1"/>
              </a:solidFill>
              <a:latin typeface="Arial" pitchFamily="34" charset="0"/>
              <a:cs typeface="Arial" pitchFamily="34" charset="0"/>
            </a:endParaRPr>
          </a:p>
        </p:txBody>
      </p:sp>
      <p:sp>
        <p:nvSpPr>
          <p:cNvPr id="76" name="矩形 75"/>
          <p:cNvSpPr/>
          <p:nvPr/>
        </p:nvSpPr>
        <p:spPr>
          <a:xfrm>
            <a:off x="1187509" y="4079908"/>
            <a:ext cx="3860737" cy="1569660"/>
          </a:xfrm>
          <a:prstGeom prst="rect">
            <a:avLst/>
          </a:prstGeom>
        </p:spPr>
        <p:txBody>
          <a:bodyPr wrap="none">
            <a:spAutoFit/>
          </a:bodyPr>
          <a:lstStyle/>
          <a:p>
            <a:pPr indent="358775">
              <a:buFont typeface="Wingdings" pitchFamily="2" charset="2"/>
              <a:buChar char="Ø"/>
            </a:pPr>
            <a:r>
              <a:rPr lang="en-US" altLang="zh-CN" dirty="0" smtClean="0">
                <a:solidFill>
                  <a:schemeClr val="bg1"/>
                </a:solidFill>
                <a:latin typeface="Arial" pitchFamily="34" charset="0"/>
                <a:ea typeface="微软雅黑" pitchFamily="34" charset="-122"/>
                <a:cs typeface="Arial" pitchFamily="34" charset="0"/>
              </a:rPr>
              <a:t>Telco First</a:t>
            </a:r>
          </a:p>
          <a:p>
            <a:pPr indent="358775">
              <a:buFont typeface="Wingdings" pitchFamily="2" charset="2"/>
              <a:buChar char="Ø"/>
            </a:pPr>
            <a:r>
              <a:rPr lang="en-US" altLang="zh-CN" dirty="0" smtClean="0">
                <a:solidFill>
                  <a:schemeClr val="bg1"/>
                </a:solidFill>
                <a:latin typeface="Arial" pitchFamily="34" charset="0"/>
                <a:cs typeface="Arial" pitchFamily="34" charset="0"/>
              </a:rPr>
              <a:t>7 X 5-year Plan</a:t>
            </a:r>
          </a:p>
          <a:p>
            <a:pPr indent="358775">
              <a:buFont typeface="Wingdings" pitchFamily="2" charset="2"/>
              <a:buChar char="Ø"/>
            </a:pPr>
            <a:r>
              <a:rPr lang="en-US" altLang="zh-CN" dirty="0" smtClean="0">
                <a:solidFill>
                  <a:schemeClr val="bg1"/>
                </a:solidFill>
                <a:latin typeface="Arial" pitchFamily="34" charset="0"/>
                <a:cs typeface="Arial" pitchFamily="34" charset="0"/>
              </a:rPr>
              <a:t>Fiber-From-The-Home</a:t>
            </a:r>
          </a:p>
          <a:p>
            <a:pPr indent="358775">
              <a:buFont typeface="Wingdings" pitchFamily="2" charset="2"/>
              <a:buChar char="Ø"/>
            </a:pPr>
            <a:r>
              <a:rPr lang="en-US" altLang="zh-CN" dirty="0" smtClean="0">
                <a:solidFill>
                  <a:schemeClr val="bg1"/>
                </a:solidFill>
                <a:latin typeface="Arial" pitchFamily="34" charset="0"/>
                <a:cs typeface="Arial" pitchFamily="34" charset="0"/>
              </a:rPr>
              <a:t>Bandwidth Test Platform</a:t>
            </a:r>
            <a:endParaRPr lang="zh-CN" altLang="en-US" dirty="0">
              <a:solidFill>
                <a:schemeClr val="bg1"/>
              </a:solidFill>
              <a:latin typeface="Arial" pitchFamily="34" charset="0"/>
              <a:cs typeface="Arial" pitchFamily="34" charset="0"/>
            </a:endParaRPr>
          </a:p>
        </p:txBody>
      </p:sp>
      <p:sp>
        <p:nvSpPr>
          <p:cNvPr id="86" name="等腰三角形 96"/>
          <p:cNvSpPr/>
          <p:nvPr/>
        </p:nvSpPr>
        <p:spPr bwMode="auto">
          <a:xfrm rot="5400000" flipH="1" flipV="1">
            <a:off x="4082562" y="3707004"/>
            <a:ext cx="3242897" cy="413866"/>
          </a:xfrm>
          <a:prstGeom prst="triangle">
            <a:avLst/>
          </a:prstGeom>
          <a:solidFill>
            <a:schemeClr val="bg1">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3967">
              <a:buNone/>
            </a:pPr>
            <a:endParaRPr lang="zh-CN" altLang="en-US" sz="2000" dirty="0" smtClean="0">
              <a:solidFill>
                <a:schemeClr val="lt1"/>
              </a:solidFill>
            </a:endParaRPr>
          </a:p>
        </p:txBody>
      </p:sp>
      <p:sp>
        <p:nvSpPr>
          <p:cNvPr id="89" name="矩形 88"/>
          <p:cNvSpPr/>
          <p:nvPr/>
        </p:nvSpPr>
        <p:spPr>
          <a:xfrm>
            <a:off x="8772741" y="2406242"/>
            <a:ext cx="2461571" cy="461665"/>
          </a:xfrm>
          <a:prstGeom prst="rect">
            <a:avLst/>
          </a:prstGeom>
        </p:spPr>
        <p:txBody>
          <a:bodyPr wrap="none">
            <a:spAutoFit/>
          </a:bodyPr>
          <a:lstStyle/>
          <a:p>
            <a:r>
              <a:rPr lang="en-US" altLang="zh-CN" kern="0" dirty="0" smtClean="0">
                <a:solidFill>
                  <a:srgbClr val="FFC000"/>
                </a:solidFill>
                <a:latin typeface="Impact" pitchFamily="34" charset="0"/>
                <a:ea typeface="黑体" pitchFamily="49" charset="-122"/>
                <a:cs typeface="Arial" pitchFamily="34" charset="0"/>
              </a:rPr>
              <a:t>31.8% CAGR </a:t>
            </a:r>
            <a:r>
              <a:rPr lang="en-US" altLang="zh-CN" sz="1800" dirty="0" smtClean="0">
                <a:solidFill>
                  <a:schemeClr val="bg1"/>
                </a:solidFill>
              </a:rPr>
              <a:t>increase</a:t>
            </a:r>
            <a:endParaRPr lang="zh-CN" altLang="en-US" dirty="0"/>
          </a:p>
        </p:txBody>
      </p:sp>
      <p:sp>
        <p:nvSpPr>
          <p:cNvPr id="90" name="矩形 89"/>
          <p:cNvSpPr/>
          <p:nvPr/>
        </p:nvSpPr>
        <p:spPr>
          <a:xfrm>
            <a:off x="8772741" y="3241721"/>
            <a:ext cx="2632067" cy="461665"/>
          </a:xfrm>
          <a:prstGeom prst="rect">
            <a:avLst/>
          </a:prstGeom>
        </p:spPr>
        <p:txBody>
          <a:bodyPr wrap="none">
            <a:spAutoFit/>
          </a:bodyPr>
          <a:lstStyle/>
          <a:p>
            <a:r>
              <a:rPr lang="en-US" altLang="zh-CN" kern="0" dirty="0" smtClean="0">
                <a:solidFill>
                  <a:srgbClr val="FFC000"/>
                </a:solidFill>
                <a:latin typeface="Impact" pitchFamily="34" charset="0"/>
                <a:ea typeface="黑体" pitchFamily="49" charset="-122"/>
                <a:cs typeface="Arial" pitchFamily="34" charset="0"/>
              </a:rPr>
              <a:t>1000 times </a:t>
            </a:r>
            <a:r>
              <a:rPr lang="en-US" altLang="zh-CN" sz="1800" dirty="0" smtClean="0">
                <a:solidFill>
                  <a:schemeClr val="bg1"/>
                </a:solidFill>
              </a:rPr>
              <a:t>in 30 years</a:t>
            </a:r>
            <a:endParaRPr lang="zh-CN" altLang="en-US" sz="1800" dirty="0" smtClean="0">
              <a:solidFill>
                <a:schemeClr val="bg1"/>
              </a:solidFill>
            </a:endParaRPr>
          </a:p>
        </p:txBody>
      </p:sp>
      <p:sp>
        <p:nvSpPr>
          <p:cNvPr id="91" name="矩形 90"/>
          <p:cNvSpPr/>
          <p:nvPr/>
        </p:nvSpPr>
        <p:spPr>
          <a:xfrm>
            <a:off x="6100622" y="2406242"/>
            <a:ext cx="2247282" cy="461665"/>
          </a:xfrm>
          <a:prstGeom prst="rect">
            <a:avLst/>
          </a:prstGeom>
        </p:spPr>
        <p:txBody>
          <a:bodyPr wrap="none">
            <a:spAutoFit/>
          </a:bodyPr>
          <a:lstStyle/>
          <a:p>
            <a:r>
              <a:rPr lang="en-US" altLang="zh-CN" dirty="0" smtClean="0">
                <a:solidFill>
                  <a:schemeClr val="bg1"/>
                </a:solidFill>
              </a:rPr>
              <a:t>FBB subscribers </a:t>
            </a:r>
            <a:endParaRPr lang="zh-CN" altLang="en-US" dirty="0"/>
          </a:p>
        </p:txBody>
      </p:sp>
      <p:sp>
        <p:nvSpPr>
          <p:cNvPr id="92" name="矩形 91"/>
          <p:cNvSpPr/>
          <p:nvPr/>
        </p:nvSpPr>
        <p:spPr>
          <a:xfrm>
            <a:off x="6100622" y="3241721"/>
            <a:ext cx="1972271" cy="461665"/>
          </a:xfrm>
          <a:prstGeom prst="rect">
            <a:avLst/>
          </a:prstGeom>
        </p:spPr>
        <p:txBody>
          <a:bodyPr wrap="none">
            <a:spAutoFit/>
          </a:bodyPr>
          <a:lstStyle/>
          <a:p>
            <a:r>
              <a:rPr lang="en-US" altLang="zh-CN" dirty="0" smtClean="0">
                <a:solidFill>
                  <a:schemeClr val="bg1"/>
                </a:solidFill>
              </a:rPr>
              <a:t>Telco Revenue</a:t>
            </a:r>
            <a:endParaRPr lang="zh-CN" altLang="en-US" dirty="0">
              <a:solidFill>
                <a:schemeClr val="bg1"/>
              </a:solidFill>
            </a:endParaRPr>
          </a:p>
        </p:txBody>
      </p:sp>
      <p:sp>
        <p:nvSpPr>
          <p:cNvPr id="96" name="矩形 95"/>
          <p:cNvSpPr/>
          <p:nvPr/>
        </p:nvSpPr>
        <p:spPr>
          <a:xfrm>
            <a:off x="8772741" y="4077200"/>
            <a:ext cx="2587568" cy="461665"/>
          </a:xfrm>
          <a:prstGeom prst="rect">
            <a:avLst/>
          </a:prstGeom>
        </p:spPr>
        <p:txBody>
          <a:bodyPr wrap="none">
            <a:spAutoFit/>
          </a:bodyPr>
          <a:lstStyle/>
          <a:p>
            <a:r>
              <a:rPr lang="en-US" altLang="zh-CN" kern="0" dirty="0" smtClean="0">
                <a:solidFill>
                  <a:srgbClr val="FFC000"/>
                </a:solidFill>
                <a:latin typeface="Impact" pitchFamily="34" charset="0"/>
                <a:ea typeface="黑体" pitchFamily="49" charset="-122"/>
                <a:cs typeface="Arial" pitchFamily="34" charset="0"/>
                <a:sym typeface="Lucida Grande" charset="0"/>
              </a:rPr>
              <a:t>BAT</a:t>
            </a:r>
            <a:r>
              <a:rPr lang="en-US" altLang="zh-CN" dirty="0" smtClean="0">
                <a:solidFill>
                  <a:schemeClr val="bg1"/>
                </a:solidFill>
                <a:latin typeface="Arial Unicode MS" pitchFamily="34" charset="-122"/>
                <a:ea typeface="Arial Unicode MS" pitchFamily="34" charset="-122"/>
                <a:cs typeface="Arial Unicode MS" pitchFamily="34" charset="-122"/>
                <a:sym typeface="Lucida Grande" charset="0"/>
              </a:rPr>
              <a:t> </a:t>
            </a:r>
            <a:r>
              <a:rPr lang="en-US" altLang="zh-CN" sz="1800" dirty="0" smtClean="0">
                <a:solidFill>
                  <a:schemeClr val="bg1"/>
                </a:solidFill>
                <a:sym typeface="Lucida Grande" charset="0"/>
              </a:rPr>
              <a:t>in</a:t>
            </a:r>
            <a:r>
              <a:rPr lang="en-US" altLang="zh-CN" dirty="0" smtClean="0">
                <a:solidFill>
                  <a:schemeClr val="bg1"/>
                </a:solidFill>
                <a:latin typeface="Arial Unicode MS" pitchFamily="34" charset="-122"/>
                <a:ea typeface="Arial Unicode MS" pitchFamily="34" charset="-122"/>
                <a:cs typeface="Arial Unicode MS" pitchFamily="34" charset="-122"/>
                <a:sym typeface="Lucida Grande" charset="0"/>
              </a:rPr>
              <a:t> </a:t>
            </a:r>
            <a:r>
              <a:rPr lang="en-US" altLang="zh-CN" kern="0" dirty="0" smtClean="0">
                <a:solidFill>
                  <a:srgbClr val="FFC000"/>
                </a:solidFill>
                <a:latin typeface="Impact" pitchFamily="34" charset="0"/>
                <a:ea typeface="黑体" pitchFamily="49" charset="-122"/>
                <a:cs typeface="Arial" pitchFamily="34" charset="0"/>
                <a:sym typeface="Lucida Grande" charset="0"/>
              </a:rPr>
              <a:t>world top 10</a:t>
            </a:r>
            <a:endParaRPr lang="zh-CN" altLang="en-US" kern="0" dirty="0" smtClean="0">
              <a:solidFill>
                <a:srgbClr val="FFC000"/>
              </a:solidFill>
              <a:latin typeface="Impact" pitchFamily="34" charset="0"/>
              <a:ea typeface="黑体" pitchFamily="49" charset="-122"/>
              <a:cs typeface="Arial" pitchFamily="34" charset="0"/>
            </a:endParaRPr>
          </a:p>
        </p:txBody>
      </p:sp>
      <p:sp>
        <p:nvSpPr>
          <p:cNvPr id="97" name="矩形 96"/>
          <p:cNvSpPr/>
          <p:nvPr/>
        </p:nvSpPr>
        <p:spPr>
          <a:xfrm>
            <a:off x="6100622" y="4077200"/>
            <a:ext cx="2493055" cy="461665"/>
          </a:xfrm>
          <a:prstGeom prst="rect">
            <a:avLst/>
          </a:prstGeom>
        </p:spPr>
        <p:txBody>
          <a:bodyPr wrap="none">
            <a:spAutoFit/>
          </a:bodyPr>
          <a:lstStyle/>
          <a:p>
            <a:r>
              <a:rPr lang="en-US" altLang="zh-CN" dirty="0" smtClean="0">
                <a:solidFill>
                  <a:schemeClr val="bg1"/>
                </a:solidFill>
              </a:rPr>
              <a:t>Internet Company</a:t>
            </a:r>
            <a:endParaRPr lang="zh-CN" altLang="en-US" dirty="0">
              <a:solidFill>
                <a:schemeClr val="bg1"/>
              </a:solidFill>
            </a:endParaRPr>
          </a:p>
        </p:txBody>
      </p:sp>
      <p:sp>
        <p:nvSpPr>
          <p:cNvPr id="98" name="矩形 97"/>
          <p:cNvSpPr/>
          <p:nvPr/>
        </p:nvSpPr>
        <p:spPr>
          <a:xfrm>
            <a:off x="8772741" y="4912679"/>
            <a:ext cx="1560042" cy="461665"/>
          </a:xfrm>
          <a:prstGeom prst="rect">
            <a:avLst/>
          </a:prstGeom>
        </p:spPr>
        <p:txBody>
          <a:bodyPr wrap="none">
            <a:spAutoFit/>
          </a:bodyPr>
          <a:lstStyle/>
          <a:p>
            <a:r>
              <a:rPr lang="en-US" altLang="zh-CN" kern="0" dirty="0" smtClean="0">
                <a:solidFill>
                  <a:srgbClr val="FFC000"/>
                </a:solidFill>
                <a:latin typeface="Impact" pitchFamily="34" charset="0"/>
                <a:ea typeface="黑体" pitchFamily="49" charset="-122"/>
                <a:cs typeface="Arial" pitchFamily="34" charset="0"/>
                <a:sym typeface="Lucida Grande" charset="0"/>
              </a:rPr>
              <a:t>3.38 times </a:t>
            </a:r>
            <a:endParaRPr lang="zh-CN" altLang="en-US" kern="0" dirty="0" smtClean="0">
              <a:solidFill>
                <a:srgbClr val="FFC000"/>
              </a:solidFill>
              <a:latin typeface="Impact" pitchFamily="34" charset="0"/>
              <a:ea typeface="黑体" pitchFamily="49" charset="-122"/>
              <a:cs typeface="Arial" pitchFamily="34" charset="0"/>
              <a:sym typeface="Lucida Grande" charset="0"/>
            </a:endParaRPr>
          </a:p>
        </p:txBody>
      </p:sp>
      <p:sp>
        <p:nvSpPr>
          <p:cNvPr id="99" name="矩形 98"/>
          <p:cNvSpPr/>
          <p:nvPr/>
        </p:nvSpPr>
        <p:spPr>
          <a:xfrm>
            <a:off x="6100622" y="4912679"/>
            <a:ext cx="2565767" cy="461665"/>
          </a:xfrm>
          <a:prstGeom prst="rect">
            <a:avLst/>
          </a:prstGeom>
        </p:spPr>
        <p:txBody>
          <a:bodyPr wrap="none">
            <a:spAutoFit/>
          </a:bodyPr>
          <a:lstStyle/>
          <a:p>
            <a:r>
              <a:rPr lang="en-US" altLang="zh-CN" dirty="0" smtClean="0">
                <a:solidFill>
                  <a:schemeClr val="bg1"/>
                </a:solidFill>
              </a:rPr>
              <a:t>Investment Return</a:t>
            </a:r>
            <a:endParaRPr lang="zh-CN" altLang="en-US" dirty="0">
              <a:solidFill>
                <a:schemeClr val="bg1"/>
              </a:solidFill>
            </a:endParaRPr>
          </a:p>
        </p:txBody>
      </p:sp>
      <p:pic>
        <p:nvPicPr>
          <p:cNvPr id="100" name="Picture 23" descr="C:\Users\Administrator\Desktop\穆亮\第一页\PPT-18.png"/>
          <p:cNvPicPr>
            <a:picLocks noChangeAspect="1" noChangeArrowheads="1"/>
          </p:cNvPicPr>
          <p:nvPr/>
        </p:nvPicPr>
        <p:blipFill>
          <a:blip r:embed="rId5" cstate="print"/>
          <a:srcRect/>
          <a:stretch>
            <a:fillRect/>
          </a:stretch>
        </p:blipFill>
        <p:spPr bwMode="auto">
          <a:xfrm>
            <a:off x="6224222" y="2989028"/>
            <a:ext cx="5026163" cy="95037"/>
          </a:xfrm>
          <a:prstGeom prst="rect">
            <a:avLst/>
          </a:prstGeom>
          <a:noFill/>
        </p:spPr>
      </p:pic>
      <p:pic>
        <p:nvPicPr>
          <p:cNvPr id="101" name="Picture 23" descr="C:\Users\Administrator\Desktop\穆亮\第一页\PPT-18.png"/>
          <p:cNvPicPr>
            <a:picLocks noChangeAspect="1" noChangeArrowheads="1"/>
          </p:cNvPicPr>
          <p:nvPr/>
        </p:nvPicPr>
        <p:blipFill>
          <a:blip r:embed="rId5" cstate="print"/>
          <a:srcRect/>
          <a:stretch>
            <a:fillRect/>
          </a:stretch>
        </p:blipFill>
        <p:spPr bwMode="auto">
          <a:xfrm>
            <a:off x="6207894" y="3838114"/>
            <a:ext cx="5026163" cy="95037"/>
          </a:xfrm>
          <a:prstGeom prst="rect">
            <a:avLst/>
          </a:prstGeom>
          <a:noFill/>
        </p:spPr>
      </p:pic>
      <p:pic>
        <p:nvPicPr>
          <p:cNvPr id="102" name="Picture 23" descr="C:\Users\Administrator\Desktop\穆亮\第一页\PPT-18.png"/>
          <p:cNvPicPr>
            <a:picLocks noChangeAspect="1" noChangeArrowheads="1"/>
          </p:cNvPicPr>
          <p:nvPr/>
        </p:nvPicPr>
        <p:blipFill>
          <a:blip r:embed="rId5" cstate="print"/>
          <a:srcRect/>
          <a:stretch>
            <a:fillRect/>
          </a:stretch>
        </p:blipFill>
        <p:spPr bwMode="auto">
          <a:xfrm>
            <a:off x="6175236" y="4687200"/>
            <a:ext cx="5026163" cy="95037"/>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rrowheads="1"/>
          </p:cNvPicPr>
          <p:nvPr/>
        </p:nvPicPr>
        <p:blipFill>
          <a:blip r:embed="rId3" cstate="print"/>
          <a:srcRect/>
          <a:stretch>
            <a:fillRect/>
          </a:stretch>
        </p:blipFill>
        <p:spPr bwMode="auto">
          <a:xfrm>
            <a:off x="794" y="0"/>
            <a:ext cx="12194381" cy="6855619"/>
          </a:xfrm>
          <a:prstGeom prst="rect">
            <a:avLst/>
          </a:prstGeom>
          <a:noFill/>
          <a:ln w="9525">
            <a:noFill/>
            <a:miter lim="800000"/>
            <a:headEnd/>
            <a:tailEnd/>
          </a:ln>
        </p:spPr>
      </p:pic>
      <p:sp>
        <p:nvSpPr>
          <p:cNvPr id="3" name="TextBox 2"/>
          <p:cNvSpPr txBox="1"/>
          <p:nvPr/>
        </p:nvSpPr>
        <p:spPr>
          <a:xfrm>
            <a:off x="1341768" y="2534237"/>
            <a:ext cx="10458450" cy="646481"/>
          </a:xfrm>
          <a:prstGeom prst="rect">
            <a:avLst/>
          </a:prstGeom>
          <a:noFill/>
        </p:spPr>
        <p:txBody>
          <a:bodyPr wrap="square" rtlCol="0">
            <a:spAutoFit/>
          </a:bodyPr>
          <a:lstStyle/>
          <a:p>
            <a:r>
              <a:rPr lang="en-US" altLang="zh-CN" sz="3600" dirty="0" smtClean="0">
                <a:solidFill>
                  <a:schemeClr val="bg1"/>
                </a:solidFill>
                <a:latin typeface="Arial  "/>
              </a:rPr>
              <a:t>Higher Speed: </a:t>
            </a:r>
            <a:r>
              <a:rPr lang="en-US" altLang="zh-CN" sz="3600" b="1" dirty="0" smtClean="0">
                <a:solidFill>
                  <a:srgbClr val="F0563C"/>
                </a:solidFill>
                <a:latin typeface="Arial  "/>
              </a:rPr>
              <a:t>25Mbps ~ </a:t>
            </a:r>
            <a:r>
              <a:rPr lang="en-US" altLang="zh-CN" sz="3600" b="1" dirty="0" err="1" smtClean="0">
                <a:solidFill>
                  <a:srgbClr val="F0563C"/>
                </a:solidFill>
                <a:latin typeface="Arial  "/>
              </a:rPr>
              <a:t>GigaBand</a:t>
            </a:r>
            <a:endParaRPr lang="zh-CN" altLang="en-US" sz="3600" b="1" dirty="0">
              <a:solidFill>
                <a:srgbClr val="F0563C"/>
              </a:solidFill>
              <a:latin typeface="Arial  "/>
            </a:endParaRPr>
          </a:p>
        </p:txBody>
      </p:sp>
      <p:sp>
        <p:nvSpPr>
          <p:cNvPr id="4" name="TextBox 3"/>
          <p:cNvSpPr txBox="1"/>
          <p:nvPr/>
        </p:nvSpPr>
        <p:spPr>
          <a:xfrm>
            <a:off x="1322718" y="3410740"/>
            <a:ext cx="7277100" cy="646481"/>
          </a:xfrm>
          <a:prstGeom prst="rect">
            <a:avLst/>
          </a:prstGeom>
          <a:noFill/>
        </p:spPr>
        <p:txBody>
          <a:bodyPr wrap="square" rtlCol="0">
            <a:spAutoFit/>
          </a:bodyPr>
          <a:lstStyle/>
          <a:p>
            <a:r>
              <a:rPr lang="en-US" altLang="zh-CN" sz="3600" dirty="0" smtClean="0">
                <a:solidFill>
                  <a:schemeClr val="bg1"/>
                </a:solidFill>
                <a:latin typeface="Arial  "/>
              </a:rPr>
              <a:t>Full Coverage: </a:t>
            </a:r>
            <a:r>
              <a:rPr lang="en-US" altLang="zh-CN" sz="3600" b="1" dirty="0" smtClean="0">
                <a:solidFill>
                  <a:srgbClr val="F0563C"/>
                </a:solidFill>
                <a:latin typeface="Arial  "/>
              </a:rPr>
              <a:t>&gt;99%</a:t>
            </a:r>
            <a:endParaRPr lang="zh-CN" altLang="en-US" sz="3600" b="1" dirty="0">
              <a:solidFill>
                <a:srgbClr val="F0563C"/>
              </a:solidFill>
              <a:latin typeface="Arial  "/>
            </a:endParaRPr>
          </a:p>
        </p:txBody>
      </p:sp>
      <p:sp>
        <p:nvSpPr>
          <p:cNvPr id="5" name="TextBox 4"/>
          <p:cNvSpPr txBox="1"/>
          <p:nvPr/>
        </p:nvSpPr>
        <p:spPr>
          <a:xfrm>
            <a:off x="1303667" y="4252171"/>
            <a:ext cx="10001251" cy="646481"/>
          </a:xfrm>
          <a:prstGeom prst="rect">
            <a:avLst/>
          </a:prstGeom>
          <a:noFill/>
        </p:spPr>
        <p:txBody>
          <a:bodyPr wrap="square" rtlCol="0">
            <a:spAutoFit/>
          </a:bodyPr>
          <a:lstStyle/>
          <a:p>
            <a:r>
              <a:rPr lang="en-US" altLang="zh-CN" sz="3600" dirty="0" smtClean="0">
                <a:solidFill>
                  <a:schemeClr val="bg1"/>
                </a:solidFill>
                <a:latin typeface="Arial  "/>
              </a:rPr>
              <a:t>Everything Connected: </a:t>
            </a:r>
            <a:r>
              <a:rPr lang="en-US" altLang="zh-CN" sz="3600" b="1" dirty="0" smtClean="0">
                <a:solidFill>
                  <a:srgbClr val="F0563C"/>
                </a:solidFill>
                <a:latin typeface="Arial  "/>
              </a:rPr>
              <a:t>&gt;Person, Premise</a:t>
            </a:r>
            <a:endParaRPr lang="zh-CN" altLang="en-US" sz="3600" b="1" dirty="0">
              <a:solidFill>
                <a:srgbClr val="F0563C"/>
              </a:solidFill>
              <a:latin typeface="Arial  "/>
            </a:endParaRPr>
          </a:p>
        </p:txBody>
      </p:sp>
      <p:sp>
        <p:nvSpPr>
          <p:cNvPr id="9" name="TextBox 8"/>
          <p:cNvSpPr txBox="1"/>
          <p:nvPr/>
        </p:nvSpPr>
        <p:spPr>
          <a:xfrm>
            <a:off x="609708" y="1094709"/>
            <a:ext cx="11323294" cy="708050"/>
          </a:xfrm>
          <a:prstGeom prst="rect">
            <a:avLst/>
          </a:prstGeom>
          <a:noFill/>
        </p:spPr>
        <p:txBody>
          <a:bodyPr wrap="square" rtlCol="0">
            <a:spAutoFit/>
          </a:bodyPr>
          <a:lstStyle/>
          <a:p>
            <a:r>
              <a:rPr lang="en-US" altLang="zh-CN" sz="4000" dirty="0" smtClean="0">
                <a:solidFill>
                  <a:srgbClr val="FF6709"/>
                </a:solidFill>
                <a:latin typeface="Impact" pitchFamily="34" charset="0"/>
              </a:rPr>
              <a:t>NBN 2020:  A Better Connected</a:t>
            </a:r>
            <a:r>
              <a:rPr lang="zh-CN" altLang="en-US" sz="4000" dirty="0" smtClean="0">
                <a:solidFill>
                  <a:srgbClr val="FF6709"/>
                </a:solidFill>
                <a:latin typeface="Impact" pitchFamily="34" charset="0"/>
              </a:rPr>
              <a:t> </a:t>
            </a:r>
            <a:r>
              <a:rPr lang="en-US" altLang="zh-CN" sz="4000" dirty="0" smtClean="0">
                <a:solidFill>
                  <a:srgbClr val="FF6709"/>
                </a:solidFill>
                <a:latin typeface="Impact" pitchFamily="34" charset="0"/>
              </a:rPr>
              <a:t>World for Citizens</a:t>
            </a:r>
          </a:p>
        </p:txBody>
      </p:sp>
      <p:sp>
        <p:nvSpPr>
          <p:cNvPr id="11" name="矩形 10"/>
          <p:cNvSpPr/>
          <p:nvPr/>
        </p:nvSpPr>
        <p:spPr>
          <a:xfrm>
            <a:off x="766718" y="3544336"/>
            <a:ext cx="345055" cy="3594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6718" y="2667833"/>
            <a:ext cx="345055" cy="3594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6718" y="4385767"/>
            <a:ext cx="345055" cy="3594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9455813"/>
      </p:ext>
    </p:extLst>
  </p:cSld>
  <p:clrMapOvr>
    <a:masterClrMapping/>
  </p:clrMapOvr>
  <p:transition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rrowheads="1"/>
          </p:cNvPicPr>
          <p:nvPr/>
        </p:nvPicPr>
        <p:blipFill>
          <a:blip r:embed="rId3" cstate="print"/>
          <a:srcRect/>
          <a:stretch>
            <a:fillRect/>
          </a:stretch>
        </p:blipFill>
        <p:spPr bwMode="auto">
          <a:xfrm>
            <a:off x="794" y="1588"/>
            <a:ext cx="12194381" cy="6855619"/>
          </a:xfrm>
          <a:prstGeom prst="rect">
            <a:avLst/>
          </a:prstGeom>
          <a:noFill/>
          <a:ln w="9525">
            <a:noFill/>
            <a:miter lim="800000"/>
            <a:headEnd/>
            <a:tailEnd/>
          </a:ln>
        </p:spPr>
      </p:pic>
      <p:sp>
        <p:nvSpPr>
          <p:cNvPr id="2" name="TextBox 1"/>
          <p:cNvSpPr txBox="1"/>
          <p:nvPr/>
        </p:nvSpPr>
        <p:spPr>
          <a:xfrm>
            <a:off x="527054" y="782587"/>
            <a:ext cx="3182931" cy="3139321"/>
          </a:xfrm>
          <a:prstGeom prst="rect">
            <a:avLst/>
          </a:prstGeom>
          <a:noFill/>
        </p:spPr>
        <p:txBody>
          <a:bodyPr wrap="square" rtlCol="0">
            <a:spAutoFit/>
          </a:bodyPr>
          <a:lstStyle/>
          <a:p>
            <a:pPr algn="ctr"/>
            <a:r>
              <a:rPr lang="en-US" altLang="zh-CN" sz="6600" dirty="0" smtClean="0">
                <a:solidFill>
                  <a:srgbClr val="A3D8FF"/>
                </a:solidFill>
                <a:latin typeface="Impact" pitchFamily="34" charset="0"/>
              </a:rPr>
              <a:t>NBN 2020 </a:t>
            </a:r>
          </a:p>
          <a:p>
            <a:pPr algn="ctr"/>
            <a:endParaRPr lang="zh-CN" altLang="en-US" sz="6600" dirty="0">
              <a:solidFill>
                <a:srgbClr val="A3D8FF"/>
              </a:solidFill>
              <a:latin typeface="Arial  "/>
            </a:endParaRPr>
          </a:p>
        </p:txBody>
      </p:sp>
      <p:sp>
        <p:nvSpPr>
          <p:cNvPr id="5" name="矩形 4"/>
          <p:cNvSpPr/>
          <p:nvPr/>
        </p:nvSpPr>
        <p:spPr>
          <a:xfrm>
            <a:off x="3845768" y="840869"/>
            <a:ext cx="7161538" cy="4955203"/>
          </a:xfrm>
          <a:prstGeom prst="rect">
            <a:avLst/>
          </a:prstGeom>
        </p:spPr>
        <p:txBody>
          <a:bodyPr wrap="square">
            <a:spAutoFit/>
          </a:bodyPr>
          <a:lstStyle/>
          <a:p>
            <a:pPr algn="ctr"/>
            <a:r>
              <a:rPr lang="en-US" altLang="zh-CN" sz="3200" dirty="0" smtClean="0">
                <a:solidFill>
                  <a:srgbClr val="FFFFFF"/>
                </a:solidFill>
                <a:latin typeface="Arial" charset="0"/>
                <a:cs typeface="Arial" charset="0"/>
                <a:sym typeface="Arial" charset="0"/>
              </a:rPr>
              <a:t>An </a:t>
            </a:r>
            <a:r>
              <a:rPr lang="en-US" altLang="zh-CN" sz="3200" dirty="0" smtClean="0">
                <a:solidFill>
                  <a:srgbClr val="FF5308"/>
                </a:solidFill>
                <a:latin typeface="Arial Bold" charset="0"/>
                <a:cs typeface="Arial Bold" charset="0"/>
                <a:sym typeface="Arial" charset="0"/>
              </a:rPr>
              <a:t>Enabler</a:t>
            </a:r>
            <a:r>
              <a:rPr lang="en-US" altLang="zh-CN" sz="3200" dirty="0" smtClean="0">
                <a:solidFill>
                  <a:srgbClr val="FFFFFF"/>
                </a:solidFill>
                <a:latin typeface="Arial" charset="0"/>
                <a:cs typeface="Arial" charset="0"/>
                <a:sym typeface="Arial" charset="0"/>
              </a:rPr>
              <a:t> of </a:t>
            </a:r>
            <a:br>
              <a:rPr lang="en-US" altLang="zh-CN" sz="3200" dirty="0" smtClean="0">
                <a:solidFill>
                  <a:srgbClr val="FFFFFF"/>
                </a:solidFill>
                <a:latin typeface="Arial" charset="0"/>
                <a:cs typeface="Arial" charset="0"/>
                <a:sym typeface="Arial" charset="0"/>
              </a:rPr>
            </a:br>
            <a:r>
              <a:rPr lang="en-US" altLang="zh-CN" sz="3200" dirty="0" smtClean="0">
                <a:solidFill>
                  <a:srgbClr val="FFFFFF"/>
                </a:solidFill>
                <a:latin typeface="Arial" charset="0"/>
                <a:cs typeface="Arial" charset="0"/>
                <a:sym typeface="Arial" charset="0"/>
              </a:rPr>
              <a:t>infinite innovations</a:t>
            </a:r>
            <a:br>
              <a:rPr lang="en-US" altLang="zh-CN" sz="3200" dirty="0" smtClean="0">
                <a:solidFill>
                  <a:srgbClr val="FFFFFF"/>
                </a:solidFill>
                <a:latin typeface="Arial" charset="0"/>
                <a:cs typeface="Arial" charset="0"/>
                <a:sym typeface="Arial" charset="0"/>
              </a:rPr>
            </a:br>
            <a:endParaRPr lang="en-US" altLang="zh-CN" sz="3200" dirty="0" smtClean="0">
              <a:solidFill>
                <a:srgbClr val="FFFFFF"/>
              </a:solidFill>
              <a:latin typeface="Arial" charset="0"/>
              <a:cs typeface="Arial" charset="0"/>
              <a:sym typeface="Arial" charset="0"/>
            </a:endParaRPr>
          </a:p>
          <a:p>
            <a:pPr algn="ctr"/>
            <a:r>
              <a:rPr lang="en-US" altLang="zh-CN" sz="3600" dirty="0" smtClean="0">
                <a:solidFill>
                  <a:srgbClr val="FFFFFF"/>
                </a:solidFill>
                <a:latin typeface="Arial" charset="0"/>
                <a:cs typeface="Arial" charset="0"/>
                <a:sym typeface="Arial" charset="0"/>
              </a:rPr>
              <a:t>A </a:t>
            </a:r>
            <a:r>
              <a:rPr lang="en-US" altLang="zh-CN" sz="3600" dirty="0" smtClean="0">
                <a:solidFill>
                  <a:srgbClr val="FF5308"/>
                </a:solidFill>
                <a:latin typeface="Arial Bold" charset="0"/>
                <a:cs typeface="Arial Bold" charset="0"/>
                <a:sym typeface="Arial" charset="0"/>
              </a:rPr>
              <a:t>Society</a:t>
            </a:r>
            <a:r>
              <a:rPr lang="en-US" altLang="zh-CN" sz="3600" dirty="0" smtClean="0">
                <a:solidFill>
                  <a:srgbClr val="FFFFFF"/>
                </a:solidFill>
                <a:latin typeface="Arial" charset="0"/>
                <a:cs typeface="Arial" charset="0"/>
                <a:sym typeface="Arial" charset="0"/>
              </a:rPr>
              <a:t> embracing </a:t>
            </a:r>
            <a:br>
              <a:rPr lang="en-US" altLang="zh-CN" sz="3600" dirty="0" smtClean="0">
                <a:solidFill>
                  <a:srgbClr val="FFFFFF"/>
                </a:solidFill>
                <a:latin typeface="Arial" charset="0"/>
                <a:cs typeface="Arial" charset="0"/>
                <a:sym typeface="Arial" charset="0"/>
              </a:rPr>
            </a:br>
            <a:r>
              <a:rPr lang="en-US" altLang="zh-CN" sz="3600" dirty="0" smtClean="0">
                <a:solidFill>
                  <a:srgbClr val="FFFFFF"/>
                </a:solidFill>
                <a:latin typeface="Arial" charset="0"/>
                <a:cs typeface="Arial" charset="0"/>
                <a:sym typeface="Arial" charset="0"/>
              </a:rPr>
              <a:t>new applications, business models and industries</a:t>
            </a:r>
            <a:r>
              <a:rPr lang="en-US" altLang="zh-CN" sz="3200" dirty="0" smtClean="0">
                <a:solidFill>
                  <a:srgbClr val="FFFFFF"/>
                </a:solidFill>
                <a:latin typeface="Arial" charset="0"/>
                <a:cs typeface="Arial" charset="0"/>
                <a:sym typeface="Arial" charset="0"/>
              </a:rPr>
              <a:t/>
            </a:r>
            <a:br>
              <a:rPr lang="en-US" altLang="zh-CN" sz="3200" dirty="0" smtClean="0">
                <a:solidFill>
                  <a:srgbClr val="FFFFFF"/>
                </a:solidFill>
                <a:latin typeface="Arial" charset="0"/>
                <a:cs typeface="Arial" charset="0"/>
                <a:sym typeface="Arial" charset="0"/>
              </a:rPr>
            </a:br>
            <a:endParaRPr lang="en-US" altLang="zh-CN" sz="3200" dirty="0" smtClean="0">
              <a:solidFill>
                <a:srgbClr val="FFFFFF"/>
              </a:solidFill>
              <a:latin typeface="Arial" charset="0"/>
              <a:cs typeface="Arial" charset="0"/>
              <a:sym typeface="Arial" charset="0"/>
            </a:endParaRPr>
          </a:p>
          <a:p>
            <a:pPr algn="ctr"/>
            <a:r>
              <a:rPr lang="en-US" altLang="zh-CN" sz="4000" dirty="0" smtClean="0">
                <a:solidFill>
                  <a:srgbClr val="FFFFFF"/>
                </a:solidFill>
                <a:latin typeface="Arial" charset="0"/>
                <a:cs typeface="Arial" charset="0"/>
                <a:sym typeface="Arial" charset="0"/>
              </a:rPr>
              <a:t>A </a:t>
            </a:r>
            <a:r>
              <a:rPr lang="en-US" altLang="zh-CN" sz="4000" dirty="0" smtClean="0">
                <a:solidFill>
                  <a:srgbClr val="FF5308"/>
                </a:solidFill>
                <a:latin typeface="Arial Bold" charset="0"/>
                <a:cs typeface="Arial Bold" charset="0"/>
                <a:sym typeface="Arial" charset="0"/>
              </a:rPr>
              <a:t>Space</a:t>
            </a:r>
            <a:r>
              <a:rPr lang="en-US" altLang="zh-CN" sz="4000" dirty="0" smtClean="0">
                <a:solidFill>
                  <a:srgbClr val="FFFFFF"/>
                </a:solidFill>
                <a:latin typeface="Arial" charset="0"/>
                <a:cs typeface="Arial" charset="0"/>
                <a:sym typeface="Arial" charset="0"/>
              </a:rPr>
              <a:t> where </a:t>
            </a:r>
            <a:br>
              <a:rPr lang="en-US" altLang="zh-CN" sz="4000" dirty="0" smtClean="0">
                <a:solidFill>
                  <a:srgbClr val="FFFFFF"/>
                </a:solidFill>
                <a:latin typeface="Arial" charset="0"/>
                <a:cs typeface="Arial" charset="0"/>
                <a:sym typeface="Arial" charset="0"/>
              </a:rPr>
            </a:br>
            <a:r>
              <a:rPr lang="en-US" altLang="zh-CN" sz="4000" dirty="0" smtClean="0">
                <a:solidFill>
                  <a:srgbClr val="FFFFFF"/>
                </a:solidFill>
                <a:latin typeface="Arial" charset="0"/>
                <a:cs typeface="Arial" charset="0"/>
                <a:sym typeface="Arial" charset="0"/>
              </a:rPr>
              <a:t>every heart &amp; soul connects</a:t>
            </a:r>
            <a:endParaRPr lang="en-US" altLang="zh-CN" sz="4400" dirty="0">
              <a:solidFill>
                <a:srgbClr val="FFFFFF"/>
              </a:solidFill>
              <a:latin typeface="Arial" charset="0"/>
              <a:cs typeface="Arial" charset="0"/>
              <a:sym typeface="Arial" charset="0"/>
            </a:endParaRPr>
          </a:p>
        </p:txBody>
      </p:sp>
    </p:spTree>
  </p:cSld>
  <p:clrMapOvr>
    <a:masterClrMapping/>
  </p:clrMapOvr>
  <p:transition advClick="0" advTm="8000">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94ABBCC0-E244-44B4-ACF8-8703761E7249}"/>
  <p:tag name="GENSWF_ADVANCE_TIME" val="7.9"/>
  <p:tag name="ISPRING_CUSTOM_TIMING_USED" val="1"/>
</p:tagLst>
</file>

<file path=ppt/theme/_rels/theme6.xml.rels><?xml version="1.0" encoding="UTF-8" standalone="yes"?>
<Relationships xmlns="http://schemas.openxmlformats.org/package/2006/relationships"><Relationship Id="rId1" Type="http://schemas.openxmlformats.org/officeDocument/2006/relationships/image" Target="../media/image11.png"/></Relationships>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标题与项目符号">
  <a:themeElements>
    <a:clrScheme name="">
      <a:dk1>
        <a:srgbClr val="808080"/>
      </a:dk1>
      <a:lt1>
        <a:srgbClr val="FFFFFF"/>
      </a:lt1>
      <a:dk2>
        <a:srgbClr val="000000"/>
      </a:dk2>
      <a:lt2>
        <a:srgbClr val="000000"/>
      </a:lt2>
      <a:accent1>
        <a:srgbClr val="000000"/>
      </a:accent1>
      <a:accent2>
        <a:srgbClr val="333399"/>
      </a:accent2>
      <a:accent3>
        <a:srgbClr val="AAAAAA"/>
      </a:accent3>
      <a:accent4>
        <a:srgbClr val="DADADA"/>
      </a:accent4>
      <a:accent5>
        <a:srgbClr val="AAAAAA"/>
      </a:accent5>
      <a:accent6>
        <a:srgbClr val="2D2D8A"/>
      </a:accent6>
      <a:hlink>
        <a:srgbClr val="009999"/>
      </a:hlink>
      <a:folHlink>
        <a:srgbClr val="99CC00"/>
      </a:folHlink>
    </a:clrScheme>
    <a:fontScheme name="1_标题与项目符号">
      <a:majorFont>
        <a:latin typeface="American Typewriter"/>
        <a:ea typeface="华文宋体"/>
        <a:cs typeface=""/>
      </a:majorFont>
      <a:minorFont>
        <a:latin typeface="American Typewriter"/>
        <a:ea typeface="华文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FFFFFF"/>
            </a:solidFill>
            <a:effectLst/>
            <a:latin typeface="American Typewriter" charset="0"/>
            <a:ea typeface="华文宋体" charset="-122"/>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FFFFFF"/>
            </a:solidFill>
            <a:effectLst/>
            <a:latin typeface="American Typewriter" charset="0"/>
            <a:ea typeface="华文宋体" charset="-122"/>
            <a:sym typeface="American Typewriter" charset="0"/>
          </a:defRPr>
        </a:defPPr>
      </a:lstStyle>
    </a:lnDef>
  </a:objectDefaults>
  <a:extraClrSchemeLst>
    <a:extraClrScheme>
      <a:clrScheme name="1_标题与项目符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6760</TotalTime>
  <Words>1349</Words>
  <Application>Microsoft Office PowerPoint</Application>
  <PresentationFormat>Custom</PresentationFormat>
  <Paragraphs>211</Paragraphs>
  <Slides>15</Slides>
  <Notes>15</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15</vt:i4>
      </vt:variant>
    </vt:vector>
  </HeadingPairs>
  <TitlesOfParts>
    <vt:vector size="40" baseType="lpstr">
      <vt:lpstr>American Typewriter</vt:lpstr>
      <vt:lpstr>Arial  </vt:lpstr>
      <vt:lpstr>Arial Unicode MS</vt:lpstr>
      <vt:lpstr>Huawei Script Regular</vt:lpstr>
      <vt:lpstr>Lucida Grande</vt:lpstr>
      <vt:lpstr>MS PGothic</vt:lpstr>
      <vt:lpstr>MS PGothic</vt:lpstr>
      <vt:lpstr>华文宋体</vt:lpstr>
      <vt:lpstr>宋体</vt:lpstr>
      <vt:lpstr>微软雅黑</vt:lpstr>
      <vt:lpstr>黑体</vt:lpstr>
      <vt:lpstr>Arial</vt:lpstr>
      <vt:lpstr>Arial Bold</vt:lpstr>
      <vt:lpstr>Calibri</vt:lpstr>
      <vt:lpstr>Comic Sans MS</vt:lpstr>
      <vt:lpstr>FrutigerNext LT Light</vt:lpstr>
      <vt:lpstr>Impact</vt:lpstr>
      <vt:lpstr>Microsoft Himalaya</vt:lpstr>
      <vt:lpstr>Wingdings</vt:lpstr>
      <vt:lpstr>封面01</vt:lpstr>
      <vt:lpstr>目录Contonts</vt:lpstr>
      <vt:lpstr>内容Copytext </vt:lpstr>
      <vt:lpstr>Thank you</vt:lpstr>
      <vt:lpstr>自定义设计方案</vt:lpstr>
      <vt:lpstr>2_标题与项目符号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Yanglei (Neil)</cp:lastModifiedBy>
  <cp:revision>361</cp:revision>
  <dcterms:created xsi:type="dcterms:W3CDTF">2014-09-24T01:01:53Z</dcterms:created>
  <dcterms:modified xsi:type="dcterms:W3CDTF">2015-09-01T08:30:41Z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(4)Dbynp7vUqQyHlQn1ZmIvgahV7dQWB9/UnoVGXVsXrtPttibhK9PutjHnChMRc0CsybC0a1zk
Rb4bk7PP5RJrKdJJiCS1QJhed5oX22v6yRqUziKm2AmytmV5lKkBzzhEb1d7zYTDaApUN4d2
X84/P6ga5z92BAFE/PVBhLiYgTw0rPfSPbuQFZ5PYLifOAZgBFmaji0vrHMfsGLOuUvkOOlu
rmUyyTG3DT3V5Vdmyh</vt:lpwstr>
  </property>
  <property fmtid="{D5CDD505-2E9C-101B-9397-08002B2CF9AE}" pid="3" name="_new_ms_pID_725431">
    <vt:lpwstr>4KXy9dEUORPEm+ejVEENyORVpE6ADuhWPpcwnP8ejHrIDwbtPcNBbA
gBSC/YbiyrFtuJZkMZEapf6RImuPfwACK74frXAlWlcIgt6E2rayWqYUnf4aN4FHUu/sarfT
/W6pmuch0w+eF8jV/U3GXKLhR7m54pMrUysIJnsFn343XOLanhQYI0M/N9x5JZ57NA0MsaWr
YN317BgEUmEcgp70QWRpqeyFbmL7J8urV0XJ</vt:lpwstr>
  </property>
  <property fmtid="{D5CDD505-2E9C-101B-9397-08002B2CF9AE}" pid="4" name="_new_ms_pID_725432">
    <vt:lpwstr>HoxSxSXk0BoGj1SuCZeXcv4RGTaSQMP/ZW+/
rFqbKx/L10t7cYmxHHUYBC86toL0LAByMi+IjYY4qKrD7o8xiRJeZktUaz/eTjiZxQD2N8tX
jBr/9rMF0l92fSywv0VKd6uZYeEziNJ+TAiFCGuNlFd/v5PGIr3M5Sjg7K9aPULG1tuozBfp
rfA9YJZ4G3jWXZ6zuAsGHyXRQoDulenzC2FcVdimiaqsuWOUOHf2sE</vt:lpwstr>
  </property>
  <property fmtid="{D5CDD505-2E9C-101B-9397-08002B2CF9AE}" pid="5" name="_new_ms_pID_725433">
    <vt:lpwstr>q2QS/gvpsOGVIgxjnW
z4FnzA==</vt:lpwstr>
  </property>
  <property fmtid="{D5CDD505-2E9C-101B-9397-08002B2CF9AE}" pid="6" name="sflag">
    <vt:lpwstr>1441091209</vt:lpwstr>
  </property>
</Properties>
</file>