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"/>
  </p:notesMasterIdLst>
  <p:sldIdLst>
    <p:sldId id="280" r:id="rId3"/>
    <p:sldId id="277" r:id="rId4"/>
    <p:sldId id="275" r:id="rId5"/>
    <p:sldId id="279" r:id="rId6"/>
  </p:sldIdLst>
  <p:sldSz cx="12192000" cy="6858000"/>
  <p:notesSz cx="6797675" cy="9929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000099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77" d="100"/>
          <a:sy n="77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D1099-E1B1-4975-9CC9-4F3FECAE34DD}" type="datetimeFigureOut">
              <a:rPr lang="sk-SK" smtClean="0"/>
              <a:t>20.7.2023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F6B94-AC00-40AB-8EDD-559ACD5CB4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925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20.7.2023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769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20.7.2023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641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20.7.2023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240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20.7.2023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665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20.7.2023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739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20.7.2023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563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20.7.2023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157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20.7.2023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351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20.7.2023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937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20.7.2023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548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20.7.2023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1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368A-6D75-4F97-A9E3-67246471FB8B}" type="datetimeFigureOut">
              <a:rPr lang="sk-SK" smtClean="0"/>
              <a:t>20.7.2023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969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hyperlink" Target="https://www.ncpwideranet.eu/travel-grant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raportal.sk/wp-content/uploads/2023/06/T-8_3_Application-form-BE-1.docx" TargetMode="External"/><Relationship Id="rId13" Type="http://schemas.openxmlformats.org/officeDocument/2006/relationships/image" Target="../media/image7.wmf"/><Relationship Id="rId3" Type="http://schemas.openxmlformats.org/officeDocument/2006/relationships/image" Target="../media/image2.jpg"/><Relationship Id="rId7" Type="http://schemas.openxmlformats.org/officeDocument/2006/relationships/hyperlink" Target="mailto:renata.polaskova@cvtisr.sk" TargetMode="Externa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eraportal.sk/horizont-europa/heu-globalne-vyzvy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eraportal.sk/horizont-europa/" TargetMode="External"/><Relationship Id="rId10" Type="http://schemas.openxmlformats.org/officeDocument/2006/relationships/hyperlink" Target="file:///C:\Users\renata.polaskova\Desktop\Prikazna%20zmluva%20vzor.pdf" TargetMode="External"/><Relationship Id="rId4" Type="http://schemas.openxmlformats.org/officeDocument/2006/relationships/hyperlink" Target="https://horizoneuropencpportal.eu/index.php/stage" TargetMode="External"/><Relationship Id="rId9" Type="http://schemas.openxmlformats.org/officeDocument/2006/relationships/hyperlink" Target="https://eraportal.sk/wp-content/uploads/2023/06/T-8_3_BE_Follow-up-form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96" y="2313830"/>
            <a:ext cx="7219784" cy="2327082"/>
          </a:xfr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38199" y="699715"/>
            <a:ext cx="9354015" cy="1391478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0033CC"/>
                </a:solidFill>
                <a:latin typeface="+mn-lt"/>
              </a:rPr>
              <a:t>Cestovn</a:t>
            </a:r>
            <a:r>
              <a:rPr lang="sk-SK" b="1" dirty="0" smtClean="0">
                <a:solidFill>
                  <a:srgbClr val="0033CC"/>
                </a:solidFill>
                <a:latin typeface="+mn-lt"/>
              </a:rPr>
              <a:t>é granty</a:t>
            </a:r>
            <a:br>
              <a:rPr lang="sk-SK" b="1" dirty="0" smtClean="0">
                <a:solidFill>
                  <a:srgbClr val="0033CC"/>
                </a:solidFill>
                <a:latin typeface="+mn-lt"/>
              </a:rPr>
            </a:br>
            <a:r>
              <a:rPr lang="sk-SK" b="1" dirty="0" smtClean="0">
                <a:solidFill>
                  <a:srgbClr val="0033CC"/>
                </a:solidFill>
                <a:latin typeface="+mn-lt"/>
              </a:rPr>
              <a:t>na </a:t>
            </a:r>
            <a:r>
              <a:rPr lang="sk-SK" b="1" dirty="0" err="1" smtClean="0">
                <a:solidFill>
                  <a:srgbClr val="0033CC"/>
                </a:solidFill>
                <a:latin typeface="+mn-lt"/>
              </a:rPr>
              <a:t>Brokerage</a:t>
            </a:r>
            <a:r>
              <a:rPr lang="sk-SK" b="1" dirty="0" smtClean="0">
                <a:solidFill>
                  <a:srgbClr val="0033CC"/>
                </a:solidFill>
                <a:latin typeface="+mn-lt"/>
              </a:rPr>
              <a:t> podujatia </a:t>
            </a:r>
            <a:endParaRPr lang="sk-SK" b="1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84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434108" y="2073171"/>
            <a:ext cx="7693892" cy="861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cap="all" dirty="0" err="1" smtClean="0">
                <a:solidFill>
                  <a:srgbClr val="0070C0"/>
                </a:solidFill>
              </a:rPr>
              <a:t>Chcete</a:t>
            </a:r>
            <a:r>
              <a:rPr lang="en-US" sz="3200" b="1" cap="all" dirty="0" smtClean="0">
                <a:solidFill>
                  <a:srgbClr val="0070C0"/>
                </a:solidFill>
              </a:rPr>
              <a:t> </a:t>
            </a:r>
            <a:r>
              <a:rPr lang="en-US" sz="3200" b="1" cap="all" dirty="0" err="1" smtClean="0">
                <a:solidFill>
                  <a:srgbClr val="0070C0"/>
                </a:solidFill>
              </a:rPr>
              <a:t>sa</a:t>
            </a:r>
            <a:r>
              <a:rPr lang="en-US" sz="3200" b="1" cap="all" dirty="0" smtClean="0">
                <a:solidFill>
                  <a:srgbClr val="0070C0"/>
                </a:solidFill>
              </a:rPr>
              <a:t> </a:t>
            </a:r>
            <a:r>
              <a:rPr lang="en-US" sz="3200" b="1" cap="all" dirty="0" err="1" smtClean="0">
                <a:solidFill>
                  <a:srgbClr val="0070C0"/>
                </a:solidFill>
              </a:rPr>
              <a:t>zapoji</a:t>
            </a:r>
            <a:r>
              <a:rPr lang="sk-SK" sz="3200" b="1" cap="all" dirty="0" smtClean="0">
                <a:solidFill>
                  <a:srgbClr val="0070C0"/>
                </a:solidFill>
              </a:rPr>
              <a:t>ť do projektov Horizont Európa a Hľadáte zahraničných partnerov na spoluprácu</a:t>
            </a:r>
            <a:r>
              <a:rPr lang="en-US" sz="3200" b="1" cap="all" dirty="0" smtClean="0">
                <a:solidFill>
                  <a:srgbClr val="0070C0"/>
                </a:solidFill>
              </a:rPr>
              <a:t>? </a:t>
            </a:r>
            <a:r>
              <a:rPr lang="sk-SK" sz="3200" b="1" cap="all" dirty="0" smtClean="0">
                <a:solidFill>
                  <a:srgbClr val="0070C0"/>
                </a:solidFill>
              </a:rPr>
              <a:t>  </a:t>
            </a:r>
            <a:endParaRPr lang="sk-SK" sz="3200" b="1" cap="all" dirty="0">
              <a:solidFill>
                <a:srgbClr val="0070C0"/>
              </a:solidFill>
            </a:endParaRPr>
          </a:p>
        </p:txBody>
      </p:sp>
      <p:sp>
        <p:nvSpPr>
          <p:cNvPr id="14" name="Nadpis 4"/>
          <p:cNvSpPr>
            <a:spLocks noGrp="1"/>
          </p:cNvSpPr>
          <p:nvPr>
            <p:ph type="ctrTitle"/>
          </p:nvPr>
        </p:nvSpPr>
        <p:spPr>
          <a:xfrm>
            <a:off x="528519" y="3803566"/>
            <a:ext cx="8540529" cy="1527215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sk-SK" sz="2000" b="1" dirty="0" smtClean="0">
                <a:solidFill>
                  <a:srgbClr val="003399"/>
                </a:solidFill>
              </a:rPr>
              <a:t/>
            </a:r>
            <a:br>
              <a:rPr lang="sk-SK" sz="2000" b="1" dirty="0" smtClean="0">
                <a:solidFill>
                  <a:srgbClr val="003399"/>
                </a:solidFill>
              </a:rPr>
            </a:br>
            <a:r>
              <a:rPr lang="sk-SK" sz="2000" b="1" dirty="0">
                <a:solidFill>
                  <a:srgbClr val="003399"/>
                </a:solidFill>
              </a:rPr>
              <a:t/>
            </a:r>
            <a:br>
              <a:rPr lang="sk-SK" sz="2000" b="1" dirty="0">
                <a:solidFill>
                  <a:srgbClr val="003399"/>
                </a:solidFill>
              </a:rPr>
            </a:br>
            <a:r>
              <a:rPr lang="sk-SK" sz="2000" b="1" dirty="0" smtClean="0">
                <a:solidFill>
                  <a:srgbClr val="003399"/>
                </a:solidFill>
              </a:rPr>
              <a:t/>
            </a:r>
            <a:br>
              <a:rPr lang="sk-SK" sz="2000" b="1" dirty="0" smtClean="0">
                <a:solidFill>
                  <a:srgbClr val="003399"/>
                </a:solidFill>
              </a:rPr>
            </a:br>
            <a:r>
              <a:rPr lang="sk-SK" sz="2000" b="1" dirty="0" smtClean="0">
                <a:solidFill>
                  <a:srgbClr val="003399"/>
                </a:solidFill>
              </a:rPr>
              <a:t/>
            </a:r>
            <a:br>
              <a:rPr lang="sk-SK" sz="2000" b="1" dirty="0" smtClean="0">
                <a:solidFill>
                  <a:srgbClr val="003399"/>
                </a:solidFill>
              </a:rPr>
            </a:br>
            <a:r>
              <a:rPr lang="sk-SK" sz="2000" b="1" dirty="0">
                <a:solidFill>
                  <a:srgbClr val="003399"/>
                </a:solidFill>
              </a:rPr>
              <a:t/>
            </a:r>
            <a:br>
              <a:rPr lang="sk-SK" sz="2000" b="1" dirty="0">
                <a:solidFill>
                  <a:srgbClr val="003399"/>
                </a:solidFill>
              </a:rPr>
            </a:br>
            <a:r>
              <a:rPr lang="sk-SK" sz="2000" b="1" dirty="0" smtClean="0">
                <a:solidFill>
                  <a:srgbClr val="003399"/>
                </a:solidFill>
              </a:rPr>
              <a:t/>
            </a:r>
            <a:br>
              <a:rPr lang="sk-SK" sz="2000" b="1" dirty="0" smtClean="0">
                <a:solidFill>
                  <a:srgbClr val="003399"/>
                </a:solidFill>
              </a:rPr>
            </a:br>
            <a:r>
              <a:rPr lang="sk-SK" sz="2000" b="1" dirty="0">
                <a:solidFill>
                  <a:srgbClr val="003399"/>
                </a:solidFill>
              </a:rPr>
              <a:t/>
            </a:r>
            <a:br>
              <a:rPr lang="sk-SK" sz="2000" b="1" dirty="0">
                <a:solidFill>
                  <a:srgbClr val="003399"/>
                </a:solidFill>
              </a:rPr>
            </a:br>
            <a:r>
              <a:rPr lang="sk-SK" sz="2000" b="1" dirty="0" smtClean="0">
                <a:solidFill>
                  <a:srgbClr val="003399"/>
                </a:solidFill>
              </a:rPr>
              <a:t/>
            </a:r>
            <a:br>
              <a:rPr lang="sk-SK" sz="2000" b="1" dirty="0" smtClean="0">
                <a:solidFill>
                  <a:srgbClr val="003399"/>
                </a:solidFill>
              </a:rPr>
            </a:br>
            <a:r>
              <a:rPr lang="sk-SK" sz="2000" b="1" dirty="0">
                <a:solidFill>
                  <a:srgbClr val="003399"/>
                </a:solidFill>
              </a:rPr>
              <a:t/>
            </a:r>
            <a:br>
              <a:rPr lang="sk-SK" sz="2000" b="1" dirty="0">
                <a:solidFill>
                  <a:srgbClr val="003399"/>
                </a:solidFill>
              </a:rPr>
            </a:br>
            <a:r>
              <a:rPr lang="sk-SK" sz="2000" b="1" dirty="0" smtClean="0">
                <a:solidFill>
                  <a:srgbClr val="003399"/>
                </a:solidFill>
                <a:latin typeface="+mn-lt"/>
              </a:rPr>
              <a:t>CVTI SR prostredníctvom Národnej Kancelárie Horizontu Vám v rámci projektu </a:t>
            </a:r>
            <a:r>
              <a:rPr lang="sk-SK" sz="2000" b="1" dirty="0" smtClean="0">
                <a:solidFill>
                  <a:srgbClr val="003399"/>
                </a:solidFill>
                <a:latin typeface="+mn-lt"/>
                <a:hlinkClick r:id="rId2"/>
              </a:rPr>
              <a:t>NCP_WIDERA.NET</a:t>
            </a:r>
            <a:r>
              <a:rPr lang="sk-SK" sz="2000" b="1" dirty="0" smtClean="0">
                <a:solidFill>
                  <a:srgbClr val="003399"/>
                </a:solidFill>
                <a:latin typeface="+mn-lt"/>
              </a:rPr>
              <a:t> , ktorý je hradený Európskou komisiou preplatí cestovné náklady na </a:t>
            </a:r>
            <a:r>
              <a:rPr lang="sk-SK" sz="2000" b="1" dirty="0" err="1" smtClean="0">
                <a:solidFill>
                  <a:srgbClr val="003399"/>
                </a:solidFill>
                <a:latin typeface="+mn-lt"/>
              </a:rPr>
              <a:t>Brokerage</a:t>
            </a:r>
            <a:r>
              <a:rPr lang="sk-SK" sz="2000" b="1" dirty="0" smtClean="0">
                <a:solidFill>
                  <a:srgbClr val="003399"/>
                </a:solidFill>
                <a:latin typeface="+mn-lt"/>
              </a:rPr>
              <a:t> </a:t>
            </a:r>
            <a:r>
              <a:rPr lang="sk-SK" sz="2000" b="1" dirty="0" err="1" smtClean="0">
                <a:solidFill>
                  <a:srgbClr val="003399"/>
                </a:solidFill>
                <a:latin typeface="+mn-lt"/>
              </a:rPr>
              <a:t>event</a:t>
            </a:r>
            <a:r>
              <a:rPr lang="sk-SK" sz="2000" b="1" dirty="0" smtClean="0">
                <a:solidFill>
                  <a:srgbClr val="003399"/>
                </a:solidFill>
                <a:latin typeface="+mn-lt"/>
              </a:rPr>
              <a:t>/ Burzu partnerov až do výšky 1000,-EUR/ osobu.                                                                                      </a:t>
            </a:r>
            <a:br>
              <a:rPr lang="sk-SK" sz="2000" b="1" dirty="0" smtClean="0">
                <a:solidFill>
                  <a:srgbClr val="003399"/>
                </a:solidFill>
                <a:latin typeface="+mn-lt"/>
              </a:rPr>
            </a:br>
            <a:r>
              <a:rPr lang="sk-SK" sz="2000" dirty="0" smtClean="0">
                <a:solidFill>
                  <a:srgbClr val="003399"/>
                </a:solidFill>
                <a:latin typeface="+mn-lt"/>
              </a:rPr>
              <a:t>Celkovo je možné podporiť 70 záujemcov do konca roku 2024. </a:t>
            </a:r>
            <a:r>
              <a:rPr lang="sk-SK" sz="2000" b="1" dirty="0" smtClean="0">
                <a:solidFill>
                  <a:srgbClr val="003399"/>
                </a:solidFill>
              </a:rPr>
              <a:t/>
            </a:r>
            <a:br>
              <a:rPr lang="sk-SK" sz="2000" b="1" dirty="0" smtClean="0">
                <a:solidFill>
                  <a:srgbClr val="003399"/>
                </a:solidFill>
              </a:rPr>
            </a:br>
            <a:r>
              <a:rPr lang="sk-SK" sz="2000" b="1" dirty="0">
                <a:solidFill>
                  <a:srgbClr val="003399"/>
                </a:solidFill>
              </a:rPr>
              <a:t/>
            </a:r>
            <a:br>
              <a:rPr lang="sk-SK" sz="2000" b="1" dirty="0">
                <a:solidFill>
                  <a:srgbClr val="003399"/>
                </a:solidFill>
              </a:rPr>
            </a:br>
            <a:r>
              <a:rPr lang="sk-SK" sz="2000" b="1" dirty="0" smtClean="0">
                <a:solidFill>
                  <a:srgbClr val="003399"/>
                </a:solidFill>
              </a:rPr>
              <a:t> </a:t>
            </a:r>
            <a:endParaRPr lang="sk-SK" sz="2000" b="1" dirty="0">
              <a:solidFill>
                <a:srgbClr val="003399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48" y="0"/>
            <a:ext cx="3122951" cy="6858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0" y="304315"/>
            <a:ext cx="2090059" cy="74926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95" y="5486400"/>
            <a:ext cx="745978" cy="780269"/>
          </a:xfrm>
          <a:prstGeom prst="rect">
            <a:avLst/>
          </a:prstGeom>
        </p:spPr>
      </p:pic>
      <p:cxnSp>
        <p:nvCxnSpPr>
          <p:cNvPr id="8" name="Rovná spojnica 7"/>
          <p:cNvCxnSpPr/>
          <p:nvPr/>
        </p:nvCxnSpPr>
        <p:spPr>
          <a:xfrm flipV="1">
            <a:off x="0" y="1371600"/>
            <a:ext cx="10877550" cy="4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o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5" y="5330783"/>
            <a:ext cx="5501338" cy="1366104"/>
          </a:xfrm>
          <a:prstGeom prst="rect">
            <a:avLst/>
          </a:prstGeom>
        </p:spPr>
      </p:pic>
      <p:cxnSp>
        <p:nvCxnSpPr>
          <p:cNvPr id="16" name="Rovná spojnica 15"/>
          <p:cNvCxnSpPr/>
          <p:nvPr/>
        </p:nvCxnSpPr>
        <p:spPr>
          <a:xfrm>
            <a:off x="0" y="5330783"/>
            <a:ext cx="106280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o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213" y="304315"/>
            <a:ext cx="1673679" cy="74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75606" cy="789420"/>
          </a:xfrm>
        </p:spPr>
        <p:txBody>
          <a:bodyPr>
            <a:normAutofit fontScale="90000"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sk-SK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sk-SK" sz="3200" b="1" dirty="0" smtClean="0">
                <a:solidFill>
                  <a:srgbClr val="0070C0"/>
                </a:solidFill>
                <a:latin typeface="+mn-lt"/>
              </a:rPr>
              <a:t>Ako postupovať pri podaní žiadosti o cestovný grant  </a:t>
            </a:r>
            <a:br>
              <a:rPr lang="sk-SK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sk-SK" sz="3200" b="1" dirty="0"/>
              <a:t/>
            </a:r>
            <a:br>
              <a:rPr lang="sk-SK" sz="3200" b="1" dirty="0"/>
            </a:br>
            <a:endParaRPr lang="sk-SK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183" y="0"/>
            <a:ext cx="1934817" cy="6858000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932873" y="1339273"/>
            <a:ext cx="823883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200" cap="all" dirty="0">
              <a:solidFill>
                <a:srgbClr val="0070C0"/>
              </a:solidFill>
            </a:endParaRPr>
          </a:p>
          <a:p>
            <a:pPr lvl="0"/>
            <a:endParaRPr lang="sk-SK" sz="1200" cap="all" dirty="0" smtClean="0">
              <a:solidFill>
                <a:srgbClr val="0070C0"/>
              </a:solidFill>
            </a:endParaRPr>
          </a:p>
          <a:p>
            <a:pPr lvl="0"/>
            <a:endParaRPr lang="sk-SK" sz="1400" b="1" cap="all" dirty="0">
              <a:solidFill>
                <a:srgbClr val="0070C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932873" y="812800"/>
            <a:ext cx="10086109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sk-SK" sz="1600" dirty="0" smtClean="0">
              <a:solidFill>
                <a:srgbClr val="003399"/>
              </a:solidFill>
              <a:ea typeface="+mj-ea"/>
              <a:cs typeface="+mj-cs"/>
            </a:endParaRPr>
          </a:p>
          <a:p>
            <a:pPr marL="342900" indent="-342900">
              <a:buAutoNum type="arabicPeriod"/>
            </a:pPr>
            <a:r>
              <a:rPr lang="sk-SK" sz="1600" dirty="0" err="1">
                <a:solidFill>
                  <a:srgbClr val="003399"/>
                </a:solidFill>
              </a:rPr>
              <a:t>Doporučujeme</a:t>
            </a:r>
            <a:r>
              <a:rPr lang="sk-SK" sz="1600" dirty="0">
                <a:solidFill>
                  <a:srgbClr val="003399"/>
                </a:solidFill>
              </a:rPr>
              <a:t> </a:t>
            </a:r>
            <a:r>
              <a:rPr lang="sk-SK" sz="1600" dirty="0" smtClean="0">
                <a:solidFill>
                  <a:srgbClr val="003399"/>
                </a:solidFill>
              </a:rPr>
              <a:t>vám pravidelne </a:t>
            </a:r>
            <a:r>
              <a:rPr lang="sk-SK" sz="1600" dirty="0">
                <a:solidFill>
                  <a:srgbClr val="003399"/>
                </a:solidFill>
              </a:rPr>
              <a:t>sledovať </a:t>
            </a:r>
            <a:r>
              <a:rPr lang="sk-SK" sz="1600" b="1" dirty="0">
                <a:solidFill>
                  <a:srgbClr val="003399"/>
                </a:solidFill>
              </a:rPr>
              <a:t>portál </a:t>
            </a:r>
            <a:r>
              <a:rPr lang="sk-SK" sz="1600" b="1" i="1" dirty="0" err="1">
                <a:solidFill>
                  <a:srgbClr val="003399"/>
                </a:solidFill>
              </a:rPr>
              <a:t>NCPs</a:t>
            </a:r>
            <a:r>
              <a:rPr lang="sk-SK" sz="1600" b="1" i="1" dirty="0">
                <a:solidFill>
                  <a:srgbClr val="003399"/>
                </a:solidFill>
              </a:rPr>
              <a:t> pre </a:t>
            </a:r>
            <a:r>
              <a:rPr lang="sk-SK" sz="1600" b="1" i="1" dirty="0" smtClean="0">
                <a:solidFill>
                  <a:srgbClr val="003399"/>
                </a:solidFill>
                <a:hlinkClick r:id="rId4"/>
              </a:rPr>
              <a:t>Horizont Európa</a:t>
            </a:r>
            <a:r>
              <a:rPr lang="sk-SK" sz="1600" dirty="0" smtClean="0">
                <a:solidFill>
                  <a:srgbClr val="003399"/>
                </a:solidFill>
              </a:rPr>
              <a:t> a slovenský web </a:t>
            </a:r>
            <a:r>
              <a:rPr lang="sk-SK" sz="1600" b="1" i="1" dirty="0" smtClean="0">
                <a:solidFill>
                  <a:srgbClr val="003399"/>
                </a:solidFill>
                <a:hlinkClick r:id="rId5"/>
              </a:rPr>
              <a:t>Horizont Európa</a:t>
            </a:r>
            <a:r>
              <a:rPr lang="sk-SK" sz="1600" dirty="0" smtClean="0">
                <a:solidFill>
                  <a:srgbClr val="003399"/>
                </a:solidFill>
              </a:rPr>
              <a:t>,  </a:t>
            </a:r>
            <a:r>
              <a:rPr lang="sk-SK" sz="1600" dirty="0">
                <a:solidFill>
                  <a:srgbClr val="003399"/>
                </a:solidFill>
              </a:rPr>
              <a:t>kde sa nachádza prehľad pripravovaných </a:t>
            </a:r>
            <a:r>
              <a:rPr lang="sk-SK" sz="1600" dirty="0" smtClean="0">
                <a:solidFill>
                  <a:srgbClr val="003399"/>
                </a:solidFill>
              </a:rPr>
              <a:t>partnerských </a:t>
            </a:r>
            <a:r>
              <a:rPr lang="sk-SK" sz="1600" dirty="0">
                <a:solidFill>
                  <a:srgbClr val="003399"/>
                </a:solidFill>
              </a:rPr>
              <a:t>podujatí tzv. </a:t>
            </a:r>
            <a:r>
              <a:rPr lang="sk-SK" sz="1600" dirty="0" err="1">
                <a:solidFill>
                  <a:srgbClr val="003399"/>
                </a:solidFill>
              </a:rPr>
              <a:t>Brokerage</a:t>
            </a:r>
            <a:r>
              <a:rPr lang="sk-SK" sz="1600" dirty="0">
                <a:solidFill>
                  <a:srgbClr val="003399"/>
                </a:solidFill>
              </a:rPr>
              <a:t> </a:t>
            </a:r>
            <a:r>
              <a:rPr lang="sk-SK" sz="1600" dirty="0" err="1">
                <a:solidFill>
                  <a:srgbClr val="003399"/>
                </a:solidFill>
              </a:rPr>
              <a:t>event</a:t>
            </a:r>
            <a:r>
              <a:rPr lang="sk-SK" sz="1600" dirty="0">
                <a:solidFill>
                  <a:srgbClr val="003399"/>
                </a:solidFill>
              </a:rPr>
              <a:t>/Burza </a:t>
            </a:r>
            <a:r>
              <a:rPr lang="sk-SK" sz="1600" dirty="0" smtClean="0">
                <a:solidFill>
                  <a:srgbClr val="003399"/>
                </a:solidFill>
              </a:rPr>
              <a:t>partnerov </a:t>
            </a:r>
            <a:r>
              <a:rPr lang="sk-SK" sz="1600" dirty="0">
                <a:solidFill>
                  <a:schemeClr val="accent1">
                    <a:lumMod val="50000"/>
                  </a:schemeClr>
                </a:solidFill>
              </a:rPr>
              <a:t>v rámci </a:t>
            </a:r>
            <a:r>
              <a:rPr lang="sk-SK" sz="1600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Piliera </a:t>
            </a:r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II</a:t>
            </a:r>
            <a:r>
              <a:rPr lang="sk-SK" sz="1600" dirty="0" smtClean="0">
                <a:solidFill>
                  <a:srgbClr val="003399"/>
                </a:solidFill>
              </a:rPr>
              <a:t>.  </a:t>
            </a:r>
          </a:p>
          <a:p>
            <a:pPr marL="342900" indent="-342900">
              <a:buAutoNum type="arabicPeriod"/>
            </a:pPr>
            <a:r>
              <a:rPr lang="sk-SK" sz="1600" dirty="0" smtClean="0">
                <a:solidFill>
                  <a:srgbClr val="003399"/>
                </a:solidFill>
                <a:ea typeface="+mj-ea"/>
                <a:cs typeface="+mj-cs"/>
              </a:rPr>
              <a:t>Je potrebné sa </a:t>
            </a:r>
            <a:r>
              <a:rPr lang="sk-SK" sz="1600" b="1" dirty="0" smtClean="0">
                <a:solidFill>
                  <a:srgbClr val="003399"/>
                </a:solidFill>
                <a:ea typeface="+mj-ea"/>
                <a:cs typeface="+mj-cs"/>
              </a:rPr>
              <a:t>zaregistrovať na </a:t>
            </a:r>
            <a:r>
              <a:rPr lang="sk-SK" sz="1600" b="1" dirty="0" err="1" smtClean="0">
                <a:solidFill>
                  <a:srgbClr val="003399"/>
                </a:solidFill>
                <a:ea typeface="+mj-ea"/>
                <a:cs typeface="+mj-cs"/>
              </a:rPr>
              <a:t>Brokerage</a:t>
            </a:r>
            <a:r>
              <a:rPr lang="sk-SK" sz="1600" b="1" dirty="0" smtClean="0">
                <a:solidFill>
                  <a:srgbClr val="003399"/>
                </a:solidFill>
                <a:ea typeface="+mj-ea"/>
                <a:cs typeface="+mj-cs"/>
              </a:rPr>
              <a:t> </a:t>
            </a:r>
            <a:r>
              <a:rPr lang="sk-SK" sz="1600" b="1" dirty="0" err="1" smtClean="0">
                <a:solidFill>
                  <a:srgbClr val="003399"/>
                </a:solidFill>
                <a:ea typeface="+mj-ea"/>
                <a:cs typeface="+mj-cs"/>
              </a:rPr>
              <a:t>event</a:t>
            </a:r>
            <a:r>
              <a:rPr lang="sk-SK" sz="1600" b="1" dirty="0" smtClean="0">
                <a:solidFill>
                  <a:srgbClr val="003399"/>
                </a:solidFill>
                <a:ea typeface="+mj-ea"/>
                <a:cs typeface="+mj-cs"/>
              </a:rPr>
              <a:t>/Burzu partnerov</a:t>
            </a:r>
            <a:r>
              <a:rPr lang="sk-SK" sz="1600" dirty="0" smtClean="0">
                <a:solidFill>
                  <a:srgbClr val="003399"/>
                </a:solidFill>
                <a:ea typeface="+mj-ea"/>
                <a:cs typeface="+mj-cs"/>
              </a:rPr>
              <a:t> </a:t>
            </a:r>
            <a:r>
              <a:rPr lang="sk-SK" sz="1600" dirty="0">
                <a:solidFill>
                  <a:schemeClr val="accent1">
                    <a:lumMod val="50000"/>
                  </a:schemeClr>
                </a:solidFill>
              </a:rPr>
              <a:t>v rámci </a:t>
            </a:r>
            <a:r>
              <a:rPr lang="sk-SK" sz="1600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Piliera </a:t>
            </a:r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II</a:t>
            </a:r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 potvrdenie </a:t>
            </a:r>
            <a:r>
              <a:rPr lang="sk-SK" sz="1600" dirty="0" smtClean="0">
                <a:solidFill>
                  <a:srgbClr val="003399"/>
                </a:solidFill>
                <a:ea typeface="+mj-ea"/>
                <a:cs typeface="+mj-cs"/>
              </a:rPr>
              <a:t>o registrácií </a:t>
            </a:r>
            <a:r>
              <a:rPr lang="sk-SK" sz="1600" b="1" dirty="0" smtClean="0">
                <a:solidFill>
                  <a:srgbClr val="003399"/>
                </a:solidFill>
                <a:ea typeface="+mj-ea"/>
                <a:cs typeface="+mj-cs"/>
              </a:rPr>
              <a:t>pripojiť k vyplnenej žiadosti </a:t>
            </a:r>
            <a:r>
              <a:rPr lang="sk-SK" sz="1600" dirty="0" smtClean="0">
                <a:solidFill>
                  <a:srgbClr val="003399"/>
                </a:solidFill>
                <a:ea typeface="+mj-ea"/>
                <a:cs typeface="+mj-cs"/>
              </a:rPr>
              <a:t>o účasť na </a:t>
            </a:r>
            <a:r>
              <a:rPr lang="sk-SK" sz="1600" dirty="0" err="1" smtClean="0">
                <a:solidFill>
                  <a:srgbClr val="003399"/>
                </a:solidFill>
                <a:ea typeface="+mj-ea"/>
                <a:cs typeface="+mj-cs"/>
              </a:rPr>
              <a:t>Brokerage</a:t>
            </a:r>
            <a:r>
              <a:rPr lang="sk-SK" sz="1600" dirty="0" smtClean="0">
                <a:solidFill>
                  <a:srgbClr val="003399"/>
                </a:solidFill>
                <a:ea typeface="+mj-ea"/>
                <a:cs typeface="+mj-cs"/>
              </a:rPr>
              <a:t> </a:t>
            </a:r>
            <a:r>
              <a:rPr lang="sk-SK" sz="1600" dirty="0" err="1" smtClean="0">
                <a:solidFill>
                  <a:srgbClr val="003399"/>
                </a:solidFill>
                <a:ea typeface="+mj-ea"/>
                <a:cs typeface="+mj-cs"/>
              </a:rPr>
              <a:t>evente</a:t>
            </a:r>
            <a:r>
              <a:rPr lang="sk-SK" sz="1600" dirty="0" smtClean="0">
                <a:solidFill>
                  <a:srgbClr val="003399"/>
                </a:solidFill>
                <a:ea typeface="+mj-ea"/>
                <a:cs typeface="+mj-cs"/>
              </a:rPr>
              <a:t>.  </a:t>
            </a:r>
            <a:endParaRPr lang="sk-SK" sz="1600" b="1" dirty="0" smtClean="0">
              <a:solidFill>
                <a:srgbClr val="003399"/>
              </a:solidFill>
              <a:ea typeface="+mj-ea"/>
              <a:cs typeface="+mj-cs"/>
            </a:endParaRPr>
          </a:p>
          <a:p>
            <a:pPr marL="342900" indent="-342900">
              <a:buFontTx/>
              <a:buAutoNum type="arabicPeriod"/>
            </a:pPr>
            <a:r>
              <a:rPr lang="sk-SK" sz="1600" dirty="0" smtClean="0">
                <a:solidFill>
                  <a:srgbClr val="003399"/>
                </a:solidFill>
              </a:rPr>
              <a:t>Vyplnenú žiadosť a potvrdenie o registrácií </a:t>
            </a:r>
            <a:r>
              <a:rPr lang="sk-SK" sz="1600" dirty="0">
                <a:solidFill>
                  <a:srgbClr val="003399"/>
                </a:solidFill>
              </a:rPr>
              <a:t>na </a:t>
            </a:r>
            <a:r>
              <a:rPr lang="sk-SK" sz="1600" dirty="0" err="1">
                <a:solidFill>
                  <a:srgbClr val="003399"/>
                </a:solidFill>
              </a:rPr>
              <a:t>Brokerage</a:t>
            </a:r>
            <a:r>
              <a:rPr lang="sk-SK" sz="1600" dirty="0">
                <a:solidFill>
                  <a:srgbClr val="003399"/>
                </a:solidFill>
              </a:rPr>
              <a:t> </a:t>
            </a:r>
            <a:r>
              <a:rPr lang="sk-SK" sz="1600" dirty="0" err="1" smtClean="0">
                <a:solidFill>
                  <a:srgbClr val="003399"/>
                </a:solidFill>
              </a:rPr>
              <a:t>event</a:t>
            </a:r>
            <a:r>
              <a:rPr lang="sk-SK" sz="1600" dirty="0" smtClean="0">
                <a:solidFill>
                  <a:srgbClr val="003399"/>
                </a:solidFill>
              </a:rPr>
              <a:t> je potrebné zaslať minimálne 21 dní pred podujatím na adresu: CVTI - Národná Kancelária Horizontu Renáta </a:t>
            </a:r>
            <a:r>
              <a:rPr lang="sk-SK" sz="1600" dirty="0" err="1" smtClean="0">
                <a:solidFill>
                  <a:srgbClr val="003399"/>
                </a:solidFill>
              </a:rPr>
              <a:t>Polášková</a:t>
            </a:r>
            <a:r>
              <a:rPr lang="sk-SK" sz="1600" dirty="0" smtClean="0">
                <a:solidFill>
                  <a:srgbClr val="003399"/>
                </a:solidFill>
              </a:rPr>
              <a:t> email: </a:t>
            </a:r>
            <a:r>
              <a:rPr lang="sk-SK" sz="1600" dirty="0" err="1" smtClean="0">
                <a:solidFill>
                  <a:srgbClr val="003399"/>
                </a:solidFill>
                <a:hlinkClick r:id="rId7"/>
              </a:rPr>
              <a:t>renata</a:t>
            </a:r>
            <a:r>
              <a:rPr lang="sk-SK" sz="1600" dirty="0" smtClean="0">
                <a:solidFill>
                  <a:srgbClr val="003399"/>
                </a:solidFill>
                <a:hlinkClick r:id="rId7"/>
              </a:rPr>
              <a:t>.</a:t>
            </a:r>
            <a:r>
              <a:rPr lang="en-US" sz="1600" dirty="0" smtClean="0">
                <a:solidFill>
                  <a:srgbClr val="003399"/>
                </a:solidFill>
                <a:hlinkClick r:id="rId7"/>
              </a:rPr>
              <a:t>p</a:t>
            </a:r>
            <a:r>
              <a:rPr lang="sk-SK" sz="1600" dirty="0" err="1" smtClean="0">
                <a:solidFill>
                  <a:srgbClr val="003399"/>
                </a:solidFill>
                <a:hlinkClick r:id="rId7"/>
              </a:rPr>
              <a:t>olaskova</a:t>
            </a:r>
            <a:r>
              <a:rPr lang="en-US" sz="1600" dirty="0" smtClean="0">
                <a:solidFill>
                  <a:srgbClr val="003399"/>
                </a:solidFill>
                <a:hlinkClick r:id="rId7"/>
              </a:rPr>
              <a:t>@cvtisr.sk</a:t>
            </a:r>
            <a:endParaRPr lang="en-US" sz="1600" dirty="0" smtClean="0">
              <a:solidFill>
                <a:srgbClr val="003399"/>
              </a:solidFill>
            </a:endParaRPr>
          </a:p>
          <a:p>
            <a:r>
              <a:rPr lang="en-US" sz="1600" dirty="0" smtClean="0">
                <a:solidFill>
                  <a:srgbClr val="003399"/>
                </a:solidFill>
              </a:rPr>
              <a:t>4.    </a:t>
            </a:r>
            <a:r>
              <a:rPr lang="sk-SK" sz="1600" dirty="0" smtClean="0">
                <a:solidFill>
                  <a:srgbClr val="003399"/>
                </a:solidFill>
              </a:rPr>
              <a:t>Interná komisia Národnej Kancelárie Horizontu na základe údajov zo žiadosti vyberie účastníkov.   </a:t>
            </a:r>
          </a:p>
          <a:p>
            <a:r>
              <a:rPr lang="sk-SK" sz="1600" dirty="0" smtClean="0">
                <a:solidFill>
                  <a:srgbClr val="003399"/>
                </a:solidFill>
              </a:rPr>
              <a:t>5.    </a:t>
            </a:r>
            <a:r>
              <a:rPr lang="en-US" sz="1600" dirty="0" smtClean="0">
                <a:solidFill>
                  <a:srgbClr val="003399"/>
                </a:solidFill>
              </a:rPr>
              <a:t>N</a:t>
            </a:r>
            <a:r>
              <a:rPr lang="sk-SK" sz="1600" dirty="0" err="1" smtClean="0">
                <a:solidFill>
                  <a:srgbClr val="003399"/>
                </a:solidFill>
              </a:rPr>
              <a:t>ásledne</a:t>
            </a:r>
            <a:r>
              <a:rPr lang="sk-SK" sz="1600" dirty="0" smtClean="0">
                <a:solidFill>
                  <a:srgbClr val="003399"/>
                </a:solidFill>
              </a:rPr>
              <a:t> bude podpísaná medzi vami a CVTI </a:t>
            </a:r>
            <a:r>
              <a:rPr lang="sk-SK" sz="1600" dirty="0" err="1" smtClean="0">
                <a:solidFill>
                  <a:srgbClr val="003399"/>
                </a:solidFill>
              </a:rPr>
              <a:t>Príkazna</a:t>
            </a:r>
            <a:r>
              <a:rPr lang="sk-SK" sz="1600" dirty="0" smtClean="0">
                <a:solidFill>
                  <a:srgbClr val="003399"/>
                </a:solidFill>
              </a:rPr>
              <a:t> zmluva, na základe ktorej budú preplatené cestovné náklady. </a:t>
            </a:r>
            <a:endParaRPr lang="en-US" sz="1600" dirty="0" smtClean="0">
              <a:solidFill>
                <a:srgbClr val="003399"/>
              </a:solidFill>
            </a:endParaRPr>
          </a:p>
          <a:p>
            <a:r>
              <a:rPr lang="en-US" sz="1600" dirty="0" smtClean="0">
                <a:solidFill>
                  <a:srgbClr val="003399"/>
                </a:solidFill>
              </a:rPr>
              <a:t>6.    CVTI </a:t>
            </a:r>
            <a:r>
              <a:rPr lang="sk-SK" sz="1600" dirty="0" smtClean="0">
                <a:solidFill>
                  <a:srgbClr val="003399"/>
                </a:solidFill>
              </a:rPr>
              <a:t>vám preplatí cestovné náklady do výšky 1000,- EUR na osobu.   </a:t>
            </a:r>
            <a:r>
              <a:rPr lang="en-US" sz="1600" dirty="0" smtClean="0">
                <a:solidFill>
                  <a:srgbClr val="003399"/>
                </a:solidFill>
              </a:rPr>
              <a:t> </a:t>
            </a:r>
          </a:p>
          <a:p>
            <a:r>
              <a:rPr lang="en-US" sz="1600" dirty="0">
                <a:solidFill>
                  <a:srgbClr val="003399"/>
                </a:solidFill>
              </a:rPr>
              <a:t>7</a:t>
            </a:r>
            <a:r>
              <a:rPr lang="sk-SK" sz="1600" dirty="0" smtClean="0">
                <a:solidFill>
                  <a:srgbClr val="003399"/>
                </a:solidFill>
              </a:rPr>
              <a:t>.    </a:t>
            </a:r>
            <a:r>
              <a:rPr lang="en-US" sz="1600" dirty="0" smtClean="0">
                <a:solidFill>
                  <a:srgbClr val="003399"/>
                </a:solidFill>
              </a:rPr>
              <a:t>Po</a:t>
            </a:r>
            <a:r>
              <a:rPr lang="sk-SK" sz="1600" dirty="0" smtClean="0">
                <a:solidFill>
                  <a:srgbClr val="003399"/>
                </a:solidFill>
              </a:rPr>
              <a:t> ukončení cesty je potrebné  vypracovať stručnú správu zo zahraničnej služobnej cesty a do 30 dní ju doručiť emailom na adresu:  </a:t>
            </a:r>
            <a:r>
              <a:rPr lang="sk-SK" sz="1600" dirty="0" err="1">
                <a:solidFill>
                  <a:srgbClr val="003399"/>
                </a:solidFill>
                <a:hlinkClick r:id="rId7"/>
              </a:rPr>
              <a:t>renata</a:t>
            </a:r>
            <a:r>
              <a:rPr lang="sk-SK" sz="1600" dirty="0">
                <a:solidFill>
                  <a:srgbClr val="003399"/>
                </a:solidFill>
                <a:hlinkClick r:id="rId7"/>
              </a:rPr>
              <a:t>.</a:t>
            </a:r>
            <a:r>
              <a:rPr lang="en-US" sz="1600" dirty="0">
                <a:solidFill>
                  <a:srgbClr val="003399"/>
                </a:solidFill>
                <a:hlinkClick r:id="rId7"/>
              </a:rPr>
              <a:t>p</a:t>
            </a:r>
            <a:r>
              <a:rPr lang="sk-SK" sz="1600" dirty="0" err="1">
                <a:solidFill>
                  <a:srgbClr val="003399"/>
                </a:solidFill>
                <a:hlinkClick r:id="rId7"/>
              </a:rPr>
              <a:t>olaskova</a:t>
            </a:r>
            <a:r>
              <a:rPr lang="en-US" sz="1600" dirty="0">
                <a:solidFill>
                  <a:srgbClr val="003399"/>
                </a:solidFill>
                <a:hlinkClick r:id="rId7"/>
              </a:rPr>
              <a:t>@cvtisr.sk</a:t>
            </a:r>
            <a:endParaRPr lang="en-US" sz="1600" dirty="0">
              <a:solidFill>
                <a:srgbClr val="003399"/>
              </a:solidFill>
            </a:endParaRPr>
          </a:p>
          <a:p>
            <a:r>
              <a:rPr lang="sk-SK" sz="400" dirty="0" smtClean="0">
                <a:solidFill>
                  <a:srgbClr val="003399"/>
                </a:solidFill>
                <a:ea typeface="+mj-ea"/>
                <a:cs typeface="+mj-cs"/>
              </a:rPr>
              <a:t>                               </a:t>
            </a:r>
          </a:p>
          <a:p>
            <a:endParaRPr lang="sk-SK" sz="1600" b="1" u="sng" dirty="0">
              <a:solidFill>
                <a:srgbClr val="003399"/>
              </a:solidFill>
              <a:ea typeface="+mj-ea"/>
              <a:cs typeface="+mj-cs"/>
            </a:endParaRPr>
          </a:p>
          <a:p>
            <a:r>
              <a:rPr lang="sk-SK" sz="1600" b="1" u="sng" dirty="0" smtClean="0">
                <a:solidFill>
                  <a:srgbClr val="003399"/>
                </a:solidFill>
                <a:ea typeface="+mj-ea"/>
                <a:cs typeface="+mj-cs"/>
              </a:rPr>
              <a:t>Dôležité dokumenty na stiahnutie:  </a:t>
            </a:r>
          </a:p>
          <a:p>
            <a:r>
              <a:rPr lang="sk-SK" sz="1600" dirty="0" smtClean="0">
                <a:solidFill>
                  <a:srgbClr val="003399"/>
                </a:solidFill>
                <a:ea typeface="+mj-ea"/>
                <a:cs typeface="+mj-cs"/>
              </a:rPr>
              <a:t>1. </a:t>
            </a:r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Prehľad podujatí </a:t>
            </a:r>
            <a:r>
              <a:rPr lang="sk-SK" sz="1600" dirty="0" err="1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Brokerage</a:t>
            </a:r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sk-SK" sz="1600" dirty="0" err="1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event</a:t>
            </a:r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: P</a:t>
            </a:r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</a:rPr>
              <a:t>ortál </a:t>
            </a:r>
            <a:r>
              <a:rPr lang="sk-SK" sz="1600" i="1" dirty="0" err="1">
                <a:solidFill>
                  <a:schemeClr val="accent1">
                    <a:lumMod val="50000"/>
                  </a:schemeClr>
                </a:solidFill>
              </a:rPr>
              <a:t>NCPs</a:t>
            </a:r>
            <a:r>
              <a:rPr lang="sk-SK" sz="1600" i="1" dirty="0">
                <a:solidFill>
                  <a:schemeClr val="accent1">
                    <a:lumMod val="50000"/>
                  </a:schemeClr>
                </a:solidFill>
              </a:rPr>
              <a:t> pre </a:t>
            </a:r>
            <a:r>
              <a:rPr lang="sk-SK" sz="1600" b="1" i="1" dirty="0">
                <a:solidFill>
                  <a:srgbClr val="003399"/>
                </a:solidFill>
                <a:hlinkClick r:id="rId4"/>
              </a:rPr>
              <a:t>Horizont Európa</a:t>
            </a:r>
            <a:r>
              <a:rPr lang="sk-SK" sz="1600" dirty="0">
                <a:solidFill>
                  <a:srgbClr val="003399"/>
                </a:solidFill>
              </a:rPr>
              <a:t> </a:t>
            </a:r>
            <a:r>
              <a:rPr lang="en-US" sz="1600" dirty="0" smtClean="0">
                <a:solidFill>
                  <a:srgbClr val="003399"/>
                </a:solidFill>
              </a:rPr>
              <a:t>a </a:t>
            </a:r>
            <a:r>
              <a:rPr lang="en-US" sz="1600" dirty="0" err="1" smtClean="0">
                <a:solidFill>
                  <a:srgbClr val="003399"/>
                </a:solidFill>
              </a:rPr>
              <a:t>slovensk</a:t>
            </a:r>
            <a:r>
              <a:rPr lang="sk-SK" sz="1600" dirty="0" smtClean="0">
                <a:solidFill>
                  <a:srgbClr val="003399"/>
                </a:solidFill>
              </a:rPr>
              <a:t>ý </a:t>
            </a:r>
            <a:r>
              <a:rPr lang="sk-SK" sz="1600" b="1" dirty="0" smtClean="0">
                <a:solidFill>
                  <a:schemeClr val="accent1">
                    <a:lumMod val="50000"/>
                  </a:schemeClr>
                </a:solidFill>
              </a:rPr>
              <a:t>web </a:t>
            </a:r>
            <a:r>
              <a:rPr lang="sk-SK" sz="1600" b="1" i="1" dirty="0">
                <a:solidFill>
                  <a:srgbClr val="003399"/>
                </a:solidFill>
                <a:hlinkClick r:id="rId5"/>
              </a:rPr>
              <a:t>Horizont Európa </a:t>
            </a:r>
            <a:endParaRPr lang="sk-SK" sz="1600" dirty="0" smtClean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2. Žiadosť o účasť na </a:t>
            </a:r>
            <a:r>
              <a:rPr lang="sk-SK" sz="1600" dirty="0" err="1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Brokerage</a:t>
            </a:r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sk-SK" sz="1600" dirty="0" err="1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event</a:t>
            </a:r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:  </a:t>
            </a:r>
            <a:r>
              <a:rPr lang="sk-SK" sz="1600" dirty="0">
                <a:solidFill>
                  <a:schemeClr val="accent1">
                    <a:lumMod val="50000"/>
                  </a:schemeClr>
                </a:solidFill>
                <a:hlinkClick r:id="rId8"/>
              </a:rPr>
              <a:t>Žiadosť o účasť na Partnerskej burze/ </a:t>
            </a:r>
            <a:r>
              <a:rPr lang="sk-SK" sz="1600" dirty="0" err="1">
                <a:solidFill>
                  <a:schemeClr val="accent1">
                    <a:lumMod val="50000"/>
                  </a:schemeClr>
                </a:solidFill>
                <a:hlinkClick r:id="rId8"/>
              </a:rPr>
              <a:t>Brokerage</a:t>
            </a:r>
            <a:r>
              <a:rPr lang="sk-SK" sz="1600" dirty="0">
                <a:solidFill>
                  <a:schemeClr val="accent1">
                    <a:lumMod val="50000"/>
                  </a:schemeClr>
                </a:solidFill>
                <a:hlinkClick r:id="rId8"/>
              </a:rPr>
              <a:t> </a:t>
            </a:r>
            <a:r>
              <a:rPr lang="sk-SK" sz="1600" dirty="0" err="1" smtClean="0">
                <a:solidFill>
                  <a:schemeClr val="accent1">
                    <a:lumMod val="50000"/>
                  </a:schemeClr>
                </a:solidFill>
                <a:hlinkClick r:id="rId8"/>
              </a:rPr>
              <a:t>event</a:t>
            </a:r>
            <a:endParaRPr lang="sk-SK" sz="1600" dirty="0" smtClean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3. Správa z účastí na </a:t>
            </a:r>
            <a:r>
              <a:rPr lang="sk-SK" sz="1600" dirty="0" err="1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Brokerage</a:t>
            </a:r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sk-SK" sz="1600" dirty="0" err="1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evente</a:t>
            </a:r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: </a:t>
            </a:r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  <a:hlinkClick r:id="rId9"/>
              </a:rPr>
              <a:t>Správa </a:t>
            </a:r>
            <a:r>
              <a:rPr lang="sk-SK" sz="1600" dirty="0">
                <a:solidFill>
                  <a:schemeClr val="accent1">
                    <a:lumMod val="50000"/>
                  </a:schemeClr>
                </a:solidFill>
                <a:hlinkClick r:id="rId9"/>
              </a:rPr>
              <a:t>z účasti na Partnerskej burze/ </a:t>
            </a:r>
            <a:r>
              <a:rPr lang="sk-SK" sz="1600" dirty="0" err="1">
                <a:solidFill>
                  <a:schemeClr val="accent1">
                    <a:lumMod val="50000"/>
                  </a:schemeClr>
                </a:solidFill>
                <a:hlinkClick r:id="rId9"/>
              </a:rPr>
              <a:t>Brokerage</a:t>
            </a:r>
            <a:r>
              <a:rPr lang="sk-SK" sz="1600" dirty="0">
                <a:solidFill>
                  <a:schemeClr val="accent1">
                    <a:lumMod val="50000"/>
                  </a:schemeClr>
                </a:solidFill>
                <a:hlinkClick r:id="rId9"/>
              </a:rPr>
              <a:t> </a:t>
            </a:r>
            <a:r>
              <a:rPr lang="sk-SK" sz="1600" dirty="0" err="1" smtClean="0">
                <a:solidFill>
                  <a:schemeClr val="accent1">
                    <a:lumMod val="50000"/>
                  </a:schemeClr>
                </a:solidFill>
                <a:hlinkClick r:id="rId9"/>
              </a:rPr>
              <a:t>evente</a:t>
            </a:r>
            <a:endParaRPr lang="sk-SK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sk-SK" sz="1600" dirty="0" err="1" smtClean="0">
                <a:solidFill>
                  <a:schemeClr val="accent1">
                    <a:lumMod val="50000"/>
                  </a:schemeClr>
                </a:solidFill>
              </a:rPr>
              <a:t>Príkazna</a:t>
            </a:r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</a:rPr>
              <a:t> zmluva </a:t>
            </a:r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  <a:hlinkClick r:id="rId10" action="ppaction://hlinkfile"/>
              </a:rPr>
              <a:t>Vzor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sk-SK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k-SK" sz="1600" dirty="0" smtClean="0">
                <a:solidFill>
                  <a:srgbClr val="003399"/>
                </a:solidFill>
                <a:ea typeface="+mj-ea"/>
                <a:cs typeface="+mj-cs"/>
              </a:rPr>
              <a:t> </a:t>
            </a:r>
          </a:p>
          <a:p>
            <a:endParaRPr lang="sk-SK" sz="1100" dirty="0">
              <a:solidFill>
                <a:srgbClr val="FF0000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08" y="241999"/>
            <a:ext cx="1742098" cy="696255"/>
          </a:xfrm>
          <a:prstGeom prst="rect">
            <a:avLst/>
          </a:prstGeom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224046"/>
              </p:ext>
            </p:extLst>
          </p:nvPr>
        </p:nvGraphicFramePr>
        <p:xfrm>
          <a:off x="3299792" y="5088836"/>
          <a:ext cx="485030" cy="6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Acrobat Document" r:id="rId12" imgW="3778200" imgH="5346720" progId="Acrobat.Document.DC">
                  <p:embed/>
                </p:oleObj>
              </mc:Choice>
              <mc:Fallback>
                <p:oleObj name="Acrobat Document" r:id="rId12" imgW="3778200" imgH="534672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99792" y="5088836"/>
                        <a:ext cx="485030" cy="636104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6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16835"/>
            <a:ext cx="10524214" cy="755373"/>
          </a:xfrm>
        </p:spPr>
        <p:txBody>
          <a:bodyPr>
            <a:normAutofit fontScale="90000"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sk-SK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sk-SK" sz="2700" b="1" dirty="0" smtClean="0">
                <a:solidFill>
                  <a:srgbClr val="0070C0"/>
                </a:solidFill>
                <a:latin typeface="+mn-lt"/>
              </a:rPr>
              <a:t>Prečo sa </a:t>
            </a:r>
            <a:r>
              <a:rPr lang="sk-SK" sz="2700" b="1" dirty="0">
                <a:solidFill>
                  <a:srgbClr val="0070C0"/>
                </a:solidFill>
                <a:latin typeface="+mn-lt"/>
              </a:rPr>
              <a:t>z</a:t>
            </a:r>
            <a:r>
              <a:rPr lang="sk-SK" sz="2700" b="1" dirty="0" smtClean="0">
                <a:solidFill>
                  <a:srgbClr val="0070C0"/>
                </a:solidFill>
                <a:latin typeface="+mn-lt"/>
              </a:rPr>
              <a:t>účastniť na partnerskom podujatí/</a:t>
            </a:r>
            <a:r>
              <a:rPr lang="sk-SK" sz="2700" b="1" dirty="0" err="1" smtClean="0">
                <a:solidFill>
                  <a:srgbClr val="0070C0"/>
                </a:solidFill>
                <a:latin typeface="+mn-lt"/>
              </a:rPr>
              <a:t>Brokerage</a:t>
            </a:r>
            <a:r>
              <a:rPr lang="sk-SK" sz="27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sk-SK" sz="2700" b="1" dirty="0" err="1" smtClean="0">
                <a:solidFill>
                  <a:srgbClr val="0070C0"/>
                </a:solidFill>
                <a:latin typeface="+mn-lt"/>
              </a:rPr>
              <a:t>evente</a:t>
            </a:r>
            <a:r>
              <a:rPr lang="en-US" sz="2700" b="1" dirty="0" smtClean="0">
                <a:solidFill>
                  <a:srgbClr val="0070C0"/>
                </a:solidFill>
                <a:latin typeface="+mn-lt"/>
              </a:rPr>
              <a:t>? </a:t>
            </a:r>
            <a:r>
              <a:rPr lang="sk-SK" sz="2700" b="1" dirty="0" smtClean="0">
                <a:solidFill>
                  <a:srgbClr val="0070C0"/>
                </a:solidFill>
                <a:latin typeface="+mn-lt"/>
              </a:rPr>
              <a:t>   </a:t>
            </a:r>
            <a:br>
              <a:rPr lang="sk-SK" sz="2700" b="1" dirty="0" smtClean="0">
                <a:solidFill>
                  <a:srgbClr val="0070C0"/>
                </a:solidFill>
                <a:latin typeface="+mn-lt"/>
              </a:rPr>
            </a:br>
            <a:endParaRPr lang="sk-SK" sz="27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793" y="0"/>
            <a:ext cx="1871207" cy="6858000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932873" y="1339273"/>
            <a:ext cx="823883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200" cap="all" dirty="0">
              <a:solidFill>
                <a:srgbClr val="0070C0"/>
              </a:solidFill>
            </a:endParaRPr>
          </a:p>
          <a:p>
            <a:pPr lvl="0"/>
            <a:endParaRPr lang="sk-SK" sz="1200" cap="all" dirty="0" smtClean="0">
              <a:solidFill>
                <a:srgbClr val="0070C0"/>
              </a:solidFill>
            </a:endParaRPr>
          </a:p>
          <a:p>
            <a:pPr lvl="0"/>
            <a:endParaRPr lang="sk-SK" sz="1400" b="1" cap="all" dirty="0">
              <a:solidFill>
                <a:srgbClr val="0070C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932873" y="1339272"/>
            <a:ext cx="10063781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1600" dirty="0" smtClean="0">
              <a:solidFill>
                <a:srgbClr val="0033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sz="1600" dirty="0" smtClean="0">
                <a:solidFill>
                  <a:srgbClr val="003399"/>
                </a:solidFill>
              </a:rPr>
              <a:t>Možnosť zoznámiť </a:t>
            </a:r>
            <a:r>
              <a:rPr lang="sk-SK" sz="1600" dirty="0">
                <a:solidFill>
                  <a:srgbClr val="003399"/>
                </a:solidFill>
              </a:rPr>
              <a:t>sa s novými medzinárodnými partnermi </a:t>
            </a:r>
            <a:endParaRPr lang="sk-SK" sz="1600" dirty="0" smtClean="0">
              <a:solidFill>
                <a:srgbClr val="0033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sk-SK" sz="1600" dirty="0" smtClean="0">
              <a:solidFill>
                <a:srgbClr val="0033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sz="1600" dirty="0" smtClean="0">
                <a:solidFill>
                  <a:srgbClr val="003399"/>
                </a:solidFill>
              </a:rPr>
              <a:t>Vytvoríte </a:t>
            </a:r>
            <a:r>
              <a:rPr lang="sk-SK" sz="1600" dirty="0">
                <a:solidFill>
                  <a:srgbClr val="003399"/>
                </a:solidFill>
              </a:rPr>
              <a:t>si nové pracovné </a:t>
            </a:r>
            <a:r>
              <a:rPr lang="sk-SK" sz="1600" dirty="0" smtClean="0">
                <a:solidFill>
                  <a:srgbClr val="003399"/>
                </a:solidFill>
              </a:rPr>
              <a:t>kontakty</a:t>
            </a:r>
            <a:r>
              <a:rPr lang="en-US" sz="1600" dirty="0" smtClean="0">
                <a:solidFill>
                  <a:srgbClr val="003399"/>
                </a:solidFill>
              </a:rPr>
              <a:t>/</a:t>
            </a:r>
            <a:r>
              <a:rPr lang="en-US" sz="1600" dirty="0" err="1" smtClean="0">
                <a:solidFill>
                  <a:srgbClr val="003399"/>
                </a:solidFill>
              </a:rPr>
              <a:t>partnerstv</a:t>
            </a:r>
            <a:r>
              <a:rPr lang="sk-SK" sz="1600" dirty="0" smtClean="0">
                <a:solidFill>
                  <a:srgbClr val="003399"/>
                </a:solidFill>
              </a:rPr>
              <a:t>á </a:t>
            </a:r>
            <a:r>
              <a:rPr lang="sk-SK" sz="1600" dirty="0">
                <a:solidFill>
                  <a:srgbClr val="003399"/>
                </a:solidFill>
              </a:rPr>
              <a:t>medzi koordinátormi, </a:t>
            </a:r>
            <a:r>
              <a:rPr lang="sk-SK" sz="1600" dirty="0" smtClean="0">
                <a:solidFill>
                  <a:srgbClr val="003399"/>
                </a:solidFill>
              </a:rPr>
              <a:t>ktorí </a:t>
            </a:r>
            <a:r>
              <a:rPr lang="sk-SK" sz="1600" dirty="0">
                <a:solidFill>
                  <a:srgbClr val="003399"/>
                </a:solidFill>
              </a:rPr>
              <a:t>hľadajú partnerov na spoluprácu v projektoch Horizont Európa </a:t>
            </a:r>
            <a:endParaRPr lang="sk-SK" sz="1600" dirty="0" smtClean="0">
              <a:solidFill>
                <a:srgbClr val="003399"/>
              </a:solidFill>
            </a:endParaRPr>
          </a:p>
          <a:p>
            <a:endParaRPr lang="sk-SK" sz="1600" dirty="0" smtClean="0">
              <a:solidFill>
                <a:srgbClr val="0033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sz="1600" dirty="0">
                <a:solidFill>
                  <a:srgbClr val="003399"/>
                </a:solidFill>
              </a:rPr>
              <a:t>Získate nové informácie o nových projektových návrhoch a nových výzvach </a:t>
            </a:r>
          </a:p>
          <a:p>
            <a:endParaRPr lang="sk-SK" sz="1600" dirty="0" smtClean="0">
              <a:solidFill>
                <a:srgbClr val="0033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 err="1" smtClean="0">
                <a:solidFill>
                  <a:srgbClr val="003399"/>
                </a:solidFill>
              </a:rPr>
              <a:t>Zvidite</a:t>
            </a:r>
            <a:r>
              <a:rPr lang="sk-SK" sz="1600" dirty="0" smtClean="0">
                <a:solidFill>
                  <a:srgbClr val="003399"/>
                </a:solidFill>
              </a:rPr>
              <a:t>ľ</a:t>
            </a:r>
            <a:r>
              <a:rPr lang="en-US" sz="1600" dirty="0" err="1" smtClean="0">
                <a:solidFill>
                  <a:srgbClr val="003399"/>
                </a:solidFill>
              </a:rPr>
              <a:t>nite</a:t>
            </a:r>
            <a:r>
              <a:rPr lang="en-US" sz="1600" dirty="0" smtClean="0">
                <a:solidFill>
                  <a:srgbClr val="003399"/>
                </a:solidFill>
              </a:rPr>
              <a:t> </a:t>
            </a:r>
            <a:r>
              <a:rPr lang="en-US" sz="1600" dirty="0" err="1" smtClean="0">
                <a:solidFill>
                  <a:srgbClr val="003399"/>
                </a:solidFill>
              </a:rPr>
              <a:t>sa</a:t>
            </a:r>
            <a:r>
              <a:rPr lang="sk-SK" sz="1600" dirty="0" smtClean="0">
                <a:solidFill>
                  <a:srgbClr val="003399"/>
                </a:solidFill>
              </a:rPr>
              <a:t> </a:t>
            </a:r>
            <a:r>
              <a:rPr lang="en-US" sz="1600" dirty="0" smtClean="0">
                <a:solidFill>
                  <a:srgbClr val="003399"/>
                </a:solidFill>
              </a:rPr>
              <a:t> </a:t>
            </a:r>
            <a:r>
              <a:rPr lang="sk-SK" sz="1600" dirty="0" smtClean="0">
                <a:solidFill>
                  <a:srgbClr val="003399"/>
                </a:solidFill>
              </a:rPr>
              <a:t>  </a:t>
            </a:r>
          </a:p>
          <a:p>
            <a:endParaRPr lang="sk-SK" sz="1600" dirty="0" smtClean="0">
              <a:solidFill>
                <a:srgbClr val="0033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sz="1600" dirty="0" smtClean="0">
                <a:solidFill>
                  <a:srgbClr val="003399"/>
                </a:solidFill>
                <a:ea typeface="+mj-ea"/>
                <a:cs typeface="+mj-cs"/>
              </a:rPr>
              <a:t>Prezentujte svoje know-how v rámci </a:t>
            </a:r>
            <a:r>
              <a:rPr lang="sk-SK" sz="1600" dirty="0" err="1" smtClean="0">
                <a:solidFill>
                  <a:srgbClr val="003399"/>
                </a:solidFill>
                <a:ea typeface="+mj-ea"/>
                <a:cs typeface="+mj-cs"/>
              </a:rPr>
              <a:t>pitch</a:t>
            </a:r>
            <a:r>
              <a:rPr lang="sk-SK" sz="1600" dirty="0" smtClean="0">
                <a:solidFill>
                  <a:srgbClr val="003399"/>
                </a:solidFill>
                <a:ea typeface="+mj-ea"/>
                <a:cs typeface="+mj-cs"/>
              </a:rPr>
              <a:t> prezentácie  </a:t>
            </a:r>
            <a:endParaRPr lang="sk-SK" sz="1600" b="1" dirty="0" smtClean="0">
              <a:solidFill>
                <a:srgbClr val="003399"/>
              </a:solidFill>
              <a:ea typeface="+mj-ea"/>
              <a:cs typeface="+mj-cs"/>
            </a:endParaRPr>
          </a:p>
          <a:p>
            <a:r>
              <a:rPr lang="sk-SK" sz="1600" smtClean="0">
                <a:solidFill>
                  <a:srgbClr val="003399"/>
                </a:solidFill>
              </a:rPr>
              <a:t>   </a:t>
            </a:r>
            <a:endParaRPr lang="sk-SK" sz="1600" dirty="0" smtClean="0">
              <a:solidFill>
                <a:srgbClr val="003399"/>
              </a:solidFill>
            </a:endParaRPr>
          </a:p>
          <a:p>
            <a:r>
              <a:rPr lang="sk-SK" sz="1600" dirty="0" smtClean="0">
                <a:solidFill>
                  <a:srgbClr val="003399"/>
                </a:solidFill>
              </a:rPr>
              <a:t> </a:t>
            </a:r>
            <a:r>
              <a:rPr lang="sk-SK" sz="400" dirty="0" smtClean="0">
                <a:solidFill>
                  <a:srgbClr val="003399"/>
                </a:solidFill>
                <a:ea typeface="+mj-ea"/>
                <a:cs typeface="+mj-cs"/>
              </a:rPr>
              <a:t>                               </a:t>
            </a:r>
          </a:p>
          <a:p>
            <a:endParaRPr lang="sk-SK" sz="1600" b="1" u="sng" dirty="0">
              <a:solidFill>
                <a:srgbClr val="003399"/>
              </a:solidFill>
              <a:ea typeface="+mj-ea"/>
              <a:cs typeface="+mj-cs"/>
            </a:endParaRPr>
          </a:p>
          <a:p>
            <a:r>
              <a:rPr lang="sk-SK" sz="1600" dirty="0" smtClean="0">
                <a:solidFill>
                  <a:srgbClr val="003399"/>
                </a:solidFill>
                <a:ea typeface="+mj-ea"/>
                <a:cs typeface="+mj-cs"/>
              </a:rPr>
              <a:t> </a:t>
            </a:r>
          </a:p>
          <a:p>
            <a:endParaRPr lang="sk-SK" sz="1100" dirty="0">
              <a:solidFill>
                <a:srgbClr val="FF0000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08" y="516834"/>
            <a:ext cx="1742098" cy="6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>
    <f:field ref="objname" par="" text="Prezentácia_HEU_SK_SK4ERA" edit="true"/>
    <f:field ref="objsubject" par="" text="" edit="true"/>
    <f:field ref="objcreatedby" par="" text="Šimková, Katarína, Mgr."/>
    <f:field ref="objcreatedat" par="" date="2021-02-22T13:10:38" text="22.2.2021 13:10:38"/>
    <f:field ref="objchangedby" par="" text="Tužinská, Miroslava, Mgr."/>
    <f:field ref="objmodifiedat" par="" date="2021-03-08T12:45:05" text="8.3.2021 12:45:05"/>
    <f:field ref="doc_FSCFOLIO_1_1001_FieldDocumentNumber" par="" text=""/>
    <f:field ref="doc_FSCFOLIO_1_1001_FieldSubject" par="" text="" edit="true"/>
    <f:field ref="FSCFOLIO_1_1001_FieldCurrentUser" par="" text="Mgr. Katarína Šimková"/>
    <f:field ref="CCAPRECONFIG_15_1001_Objektname" par="" text="Prezentácia_HEU_SK_SK4ERA" edit="true"/>
  </f:record>
  <f:display par="" text="General">
    <f:field ref="objname" text="Meno"/>
    <f:field ref="objsubject" text="Vec"/>
    <f:field ref="objcreatedby" text="Vytvoril"/>
    <f:field ref="objcreatedat" text="Vytvorené deň/hodina"/>
    <f:field ref="objchangedby" text="Poslednú zmenu urobil"/>
    <f:field ref="objmodifiedat" text="Posledná zmena deň/hodina"/>
    <f:field ref="FSCFOLIO_1_1001_FieldCurrentUser" text="Aktuálny používateľ"/>
    <f:field ref="CCAPRECONFIG_15_1001_Objektname" text="Meno"/>
  </f:display>
  <f:display par="" text="Hromadná korešpondencia">
    <f:field ref="doc_FSCFOLIO_1_1001_FieldDocumentNumber" text="Číslo dokumentu"/>
    <f:field ref="doc_FSCFOLIO_1_1001_FieldSubject" text="Predmet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392</Words>
  <Application>Microsoft Office PowerPoint</Application>
  <PresentationFormat>Širokouhlá</PresentationFormat>
  <Paragraphs>37</Paragraphs>
  <Slides>4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Motív balíka Office</vt:lpstr>
      <vt:lpstr>Acrobat Document</vt:lpstr>
      <vt:lpstr>Cestovné granty na Brokerage podujatia </vt:lpstr>
      <vt:lpstr>         CVTI SR prostredníctvom Národnej Kancelárie Horizontu Vám v rámci projektu NCP_WIDERA.NET , ktorý je hradený Európskou komisiou preplatí cestovné náklady na Brokerage event/ Burzu partnerov až do výšky 1000,-EUR/ osobu.                                                                                       Celkovo je možné podporiť 70 záujemcov do konca roku 2024.    </vt:lpstr>
      <vt:lpstr> Ako postupovať pri podaní žiadosti o cestovný grant    </vt:lpstr>
      <vt:lpstr> Prečo sa zúčastniť na partnerskom podujatí/Brokerage evente?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Dojcakova Natasa</dc:creator>
  <cp:lastModifiedBy>Kaffanova Zuzana</cp:lastModifiedBy>
  <cp:revision>270</cp:revision>
  <cp:lastPrinted>2023-04-25T06:55:57Z</cp:lastPrinted>
  <dcterms:created xsi:type="dcterms:W3CDTF">2020-09-16T06:27:52Z</dcterms:created>
  <dcterms:modified xsi:type="dcterms:W3CDTF">2023-07-20T09:53:04Z</dcterms:modified>
</cp:coreProperties>
</file>